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53B_4F3C144A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omments/modernComment_7FFFD53C_2D813B5E.xml" ContentType="application/vnd.ms-powerpoint.comment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omments/modernComment_7FFFD53F_D60E91.xml" ContentType="application/vnd.ms-powerpoint.comment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D541_BA458092.xml" ContentType="application/vnd.ms-powerpoint.comment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comments/modernComment_7FFFD542_50A9AB58.xml" ContentType="application/vnd.ms-powerpoint.comment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FD547_4BC3F054.xml" ContentType="application/vnd.ms-powerpoint.comment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0.xml" ContentType="application/vnd.openxmlformats-officedocument.presentationml.notesSlide+xml"/>
  <Override PartName="/ppt/comments/modernComment_7FFFD548_E8F489A4.xml" ContentType="application/vnd.ms-powerpoint.comment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7FFFD54D_BB465DAD.xml" ContentType="application/vnd.ms-powerpoint.comment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13.xml" ContentType="application/vnd.openxmlformats-officedocument.presentationml.notesSlide+xml"/>
  <Override PartName="/ppt/comments/modernComment_7FFFD54E_B51F1D4.xml" ContentType="application/vnd.ms-powerpoint.comment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7FFFD550_267B6818.xml" ContentType="application/vnd.ms-powerpoint.comment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16.xml" ContentType="application/vnd.openxmlformats-officedocument.presentationml.notesSlide+xml"/>
  <Override PartName="/ppt/comments/modernComment_7FFFD551_BF47353A.xml" ContentType="application/vnd.ms-powerpoint.comment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7FFFD553_4B71FE3C.xml" ContentType="application/vnd.ms-powerpoint.comment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19.xml" ContentType="application/vnd.openxmlformats-officedocument.presentationml.notesSlide+xml"/>
  <Override PartName="/ppt/comments/modernComment_7FFFD554_61E5FEBE.xml" ContentType="application/vnd.ms-powerpoint.comments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7FFFD556_2E00DD36.xml" ContentType="application/vnd.ms-powerpoint.comments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2.xml" ContentType="application/vnd.openxmlformats-officedocument.presentationml.notesSlide+xml"/>
  <Override PartName="/ppt/comments/modernComment_7FFFD557_974BD9A7.xml" ContentType="application/vnd.ms-powerpoint.comments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23.xml" ContentType="application/vnd.openxmlformats-officedocument.presentationml.notesSlide+xml"/>
  <Override PartName="/ppt/comments/modernComment_7FFFD54A_11BE02E0.xml" ContentType="application/vnd.ms-powerpoint.comments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24.xml" ContentType="application/vnd.openxmlformats-officedocument.presentationml.notesSlide+xml"/>
  <Override PartName="/ppt/comments/modernComment_7FFFD54B_CCD2D60A.xml" ContentType="application/vnd.ms-powerpoint.comments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78" r:id="rId3"/>
    <p:sldId id="2147472699" r:id="rId4"/>
    <p:sldId id="2147472700" r:id="rId5"/>
    <p:sldId id="2147472703" r:id="rId6"/>
    <p:sldId id="2147472704" r:id="rId7"/>
    <p:sldId id="2147472705" r:id="rId8"/>
    <p:sldId id="2147472706" r:id="rId9"/>
    <p:sldId id="2147472707" r:id="rId10"/>
    <p:sldId id="2147472711" r:id="rId11"/>
    <p:sldId id="2147472712" r:id="rId12"/>
    <p:sldId id="2147472713" r:id="rId13"/>
    <p:sldId id="2147472717" r:id="rId14"/>
    <p:sldId id="2147472718" r:id="rId15"/>
    <p:sldId id="2147472719" r:id="rId16"/>
    <p:sldId id="2147472720" r:id="rId17"/>
    <p:sldId id="2147472721" r:id="rId18"/>
    <p:sldId id="2147472722" r:id="rId19"/>
    <p:sldId id="2147472723" r:id="rId20"/>
    <p:sldId id="2147472724" r:id="rId21"/>
    <p:sldId id="2147472725" r:id="rId22"/>
    <p:sldId id="2147472726" r:id="rId23"/>
    <p:sldId id="2147472727" r:id="rId24"/>
    <p:sldId id="2147472714" r:id="rId25"/>
    <p:sldId id="2147472715" r:id="rId26"/>
    <p:sldId id="268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E4DA30-93A8-11AF-9121-96145B37829D}" name="Jesus Vallejo" initials="JV" userId="S::jesus.vallejo@bayer.com::d8760cf5-22c6-422a-823f-7f84482f31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CC1"/>
    <a:srgbClr val="8E3CCF"/>
    <a:srgbClr val="A04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5687"/>
  </p:normalViewPr>
  <p:slideViewPr>
    <p:cSldViewPr snapToGrid="0">
      <p:cViewPr>
        <p:scale>
          <a:sx n="111" d="100"/>
          <a:sy n="111" d="100"/>
        </p:scale>
        <p:origin x="-350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9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1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3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4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5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6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7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0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1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2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3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4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844336375612394E-2"/>
          <c:y val="0.11423199511387656"/>
          <c:w val="0.97550246590908474"/>
          <c:h val="0.809133627061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ene-jun'23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Analgésicos</c:v>
                </c:pt>
                <c:pt idx="1">
                  <c:v>Antigripales</c:v>
                </c:pt>
                <c:pt idx="2">
                  <c:v>Dermatológicos</c:v>
                </c:pt>
                <c:pt idx="3">
                  <c:v>Anticardíacos</c:v>
                </c:pt>
                <c:pt idx="4">
                  <c:v>Vitaminas</c:v>
                </c:pt>
                <c:pt idx="5">
                  <c:v>Antiácidos</c:v>
                </c:pt>
                <c:pt idx="6">
                  <c:v>Antidiarréicos</c:v>
                </c:pt>
                <c:pt idx="7">
                  <c:v>Antimicóticos</c:v>
                </c:pt>
              </c:strCache>
            </c:strRef>
          </c:cat>
          <c:val>
            <c:numRef>
              <c:f>Hoja1!$B$2:$B$9</c:f>
              <c:numCache>
                <c:formatCode>\$0,\K</c:formatCode>
                <c:ptCount val="8"/>
                <c:pt idx="0">
                  <c:v>4644670.0999999996</c:v>
                </c:pt>
                <c:pt idx="1">
                  <c:v>1873476</c:v>
                </c:pt>
                <c:pt idx="2">
                  <c:v>412472.8</c:v>
                </c:pt>
                <c:pt idx="3">
                  <c:v>544366.14</c:v>
                </c:pt>
                <c:pt idx="4">
                  <c:v>149327</c:v>
                </c:pt>
                <c:pt idx="5">
                  <c:v>284390.58</c:v>
                </c:pt>
                <c:pt idx="6">
                  <c:v>78234.34</c:v>
                </c:pt>
                <c:pt idx="7">
                  <c:v>35508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A-8F48-9F46-F07BDE8E25D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ene-jun'24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highlight>
                      <a:srgbClr val="FFFF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Analgésicos</c:v>
                </c:pt>
                <c:pt idx="1">
                  <c:v>Antigripales</c:v>
                </c:pt>
                <c:pt idx="2">
                  <c:v>Dermatológicos</c:v>
                </c:pt>
                <c:pt idx="3">
                  <c:v>Anticardíacos</c:v>
                </c:pt>
                <c:pt idx="4">
                  <c:v>Vitaminas</c:v>
                </c:pt>
                <c:pt idx="5">
                  <c:v>Antiácidos</c:v>
                </c:pt>
                <c:pt idx="6">
                  <c:v>Antidiarréicos</c:v>
                </c:pt>
                <c:pt idx="7">
                  <c:v>Antimicóticos</c:v>
                </c:pt>
              </c:strCache>
            </c:strRef>
          </c:cat>
          <c:val>
            <c:numRef>
              <c:f>Hoja1!$C$2:$C$9</c:f>
              <c:numCache>
                <c:formatCode>\$0,\k</c:formatCode>
                <c:ptCount val="8"/>
                <c:pt idx="0">
                  <c:v>3862072</c:v>
                </c:pt>
                <c:pt idx="1">
                  <c:v>2805246</c:v>
                </c:pt>
                <c:pt idx="2">
                  <c:v>52031</c:v>
                </c:pt>
                <c:pt idx="3">
                  <c:v>421063</c:v>
                </c:pt>
                <c:pt idx="4">
                  <c:v>420013</c:v>
                </c:pt>
                <c:pt idx="5">
                  <c:v>611829</c:v>
                </c:pt>
                <c:pt idx="6">
                  <c:v>65242</c:v>
                </c:pt>
                <c:pt idx="7">
                  <c:v>54078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A-8F48-9F46-F07BDE8E25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13212968"/>
        <c:axId val="313216496"/>
      </c:barChart>
      <c:catAx>
        <c:axId val="313212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6496"/>
        <c:crosses val="autoZero"/>
        <c:auto val="1"/>
        <c:lblAlgn val="ctr"/>
        <c:lblOffset val="100"/>
        <c:noMultiLvlLbl val="0"/>
      </c:catAx>
      <c:valAx>
        <c:axId val="313216496"/>
        <c:scaling>
          <c:orientation val="minMax"/>
        </c:scaling>
        <c:delete val="1"/>
        <c:axPos val="l"/>
        <c:numFmt formatCode="\$0,\K" sourceLinked="1"/>
        <c:majorTickMark val="none"/>
        <c:minorTickMark val="none"/>
        <c:tickLblPos val="nextTo"/>
        <c:crossAx val="313212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96439269646738"/>
          <c:y val="7.7064670048846762E-2"/>
          <c:w val="0.31296680794408921"/>
          <c:h val="7.1595055266292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 CHANNEL </a:t>
            </a:r>
            <a:r>
              <a:rPr lang="es-MX" sz="800" dirty="0"/>
              <a:t>(38,044</a:t>
            </a:r>
            <a:r>
              <a:rPr lang="es-MX" sz="800" baseline="0" dirty="0"/>
              <a:t> Grp’s)</a:t>
            </a:r>
            <a:endParaRPr lang="es-MX" sz="800" dirty="0"/>
          </a:p>
        </c:rich>
      </c:tx>
      <c:layout>
        <c:manualLayout>
          <c:xMode val="edge"/>
          <c:yMode val="edge"/>
          <c:x val="0.16761126692904599"/>
          <c:y val="3.5736495403498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Vitablenaco</c:v>
                </c:pt>
                <c:pt idx="1">
                  <c:v>X Ray Dol</c:v>
                </c:pt>
                <c:pt idx="2">
                  <c:v>Dolo Neurobion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0.69</c:v>
                </c:pt>
                <c:pt idx="1">
                  <c:v>1</c:v>
                </c:pt>
                <c:pt idx="2">
                  <c:v>0.04</c:v>
                </c:pt>
                <c:pt idx="4">
                  <c:v>0.84</c:v>
                </c:pt>
                <c:pt idx="5">
                  <c:v>7.0000000000000007E-2</c:v>
                </c:pt>
                <c:pt idx="6">
                  <c:v>0.78</c:v>
                </c:pt>
                <c:pt idx="8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C-AF40-A197-90AC20A19C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Vitablenaco</c:v>
                </c:pt>
                <c:pt idx="1">
                  <c:v>X Ray Dol</c:v>
                </c:pt>
                <c:pt idx="2">
                  <c:v>Dolo Neurobion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0.41</c:v>
                </c:pt>
                <c:pt idx="2">
                  <c:v>0.25</c:v>
                </c:pt>
                <c:pt idx="3">
                  <c:v>0.42</c:v>
                </c:pt>
                <c:pt idx="4">
                  <c:v>0.16</c:v>
                </c:pt>
                <c:pt idx="5">
                  <c:v>0.32</c:v>
                </c:pt>
                <c:pt idx="6">
                  <c:v>0.22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FC-AF40-A197-90AC20A19C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Vitablenaco</c:v>
                </c:pt>
                <c:pt idx="1">
                  <c:v>X Ray Dol</c:v>
                </c:pt>
                <c:pt idx="2">
                  <c:v>Dolo Neurobion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2">
                  <c:v>0.27</c:v>
                </c:pt>
                <c:pt idx="3">
                  <c:v>0.56999999999999995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FC-AF40-A197-90AC20A19CE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C11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Vitablenaco</c:v>
                </c:pt>
                <c:pt idx="1">
                  <c:v>X Ray Dol</c:v>
                </c:pt>
                <c:pt idx="2">
                  <c:v>Dolo Neurobion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2">
                  <c:v>0.43</c:v>
                </c:pt>
                <c:pt idx="5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FC-AF40-A197-90AC20A19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53045160125358"/>
          <c:y val="0.88281595142087743"/>
          <c:w val="0.54624400931888895"/>
          <c:h val="7.6907681658173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A2-F442-9115-F90DD720CF8C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A2-F442-9115-F90DD720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0.7791404283801453</c:v>
                </c:pt>
                <c:pt idx="1">
                  <c:v>0.85243606334753363</c:v>
                </c:pt>
                <c:pt idx="2">
                  <c:v>0.41728122516450228</c:v>
                </c:pt>
                <c:pt idx="3">
                  <c:v>1</c:v>
                </c:pt>
                <c:pt idx="4">
                  <c:v>0.91657452348671942</c:v>
                </c:pt>
                <c:pt idx="5">
                  <c:v>0.2803680929479796</c:v>
                </c:pt>
                <c:pt idx="6">
                  <c:v>0.76158604482495573</c:v>
                </c:pt>
                <c:pt idx="7">
                  <c:v>1</c:v>
                </c:pt>
                <c:pt idx="8">
                  <c:v>0.66317907012571786</c:v>
                </c:pt>
                <c:pt idx="9">
                  <c:v>1</c:v>
                </c:pt>
                <c:pt idx="10">
                  <c:v>0.97240823673666377</c:v>
                </c:pt>
                <c:pt idx="11">
                  <c:v>0.95387870076978776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A2-F442-9115-F90DD720CF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10">
                  <c:v>2.7591763263336254E-2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A2-F442-9115-F90DD720CF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Sheet1!$D$2:$D$13</c:f>
              <c:numCache>
                <c:formatCode>0%</c:formatCode>
                <c:ptCount val="12"/>
                <c:pt idx="0">
                  <c:v>0.19200647494888307</c:v>
                </c:pt>
                <c:pt idx="1">
                  <c:v>0.14756393665246637</c:v>
                </c:pt>
                <c:pt idx="2">
                  <c:v>0.57920285832177987</c:v>
                </c:pt>
                <c:pt idx="4">
                  <c:v>8.3425476513280555E-2</c:v>
                </c:pt>
                <c:pt idx="5">
                  <c:v>0.66806848711092293</c:v>
                </c:pt>
                <c:pt idx="6">
                  <c:v>0.23841395517504421</c:v>
                </c:pt>
                <c:pt idx="7">
                  <c:v>0</c:v>
                </c:pt>
                <c:pt idx="8">
                  <c:v>0.33682092987428219</c:v>
                </c:pt>
                <c:pt idx="11">
                  <c:v>4.6121299230212263E-2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A2-F442-9115-F90DD720CF8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A2-F442-9115-F90DD720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Sheet1!$E$2:$E$13</c:f>
              <c:numCache>
                <c:formatCode>0%</c:formatCode>
                <c:ptCount val="12"/>
                <c:pt idx="5">
                  <c:v>5.1563419941097297E-2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A2-F442-9115-F90DD720CF8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A2-F442-9115-F90DD720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Sheet1!$F$2:$F$13</c:f>
              <c:numCache>
                <c:formatCode>0%</c:formatCode>
                <c:ptCount val="12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A2-F442-9115-F90DD720C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768819103022359"/>
          <c:y val="0.86771490913316096"/>
          <c:w val="0.29323236917579004"/>
          <c:h val="7.0799752568995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3.5690350871197423E-17"/>
                  <c:y val="8.7199881353232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D0-497D-81BA-2AD4B7BE6749}"/>
                </c:ext>
              </c:extLst>
            </c:dLbl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Mentolina</c:v>
                </c:pt>
                <c:pt idx="1">
                  <c:v>Dolofin</c:v>
                </c:pt>
                <c:pt idx="2">
                  <c:v>Gripex Plus</c:v>
                </c:pt>
                <c:pt idx="3">
                  <c:v>Sudagrip</c:v>
                </c:pt>
                <c:pt idx="4">
                  <c:v>Tosan</c:v>
                </c:pt>
                <c:pt idx="5">
                  <c:v>Tabcin GyT</c:v>
                </c:pt>
                <c:pt idx="6">
                  <c:v>Delor Antig</c:v>
                </c:pt>
                <c:pt idx="7">
                  <c:v>Tabcin Niños</c:v>
                </c:pt>
                <c:pt idx="8">
                  <c:v>Broncopulmin</c:v>
                </c:pt>
                <c:pt idx="9">
                  <c:v>Tabcin FyC</c:v>
                </c:pt>
              </c:strCache>
            </c:strRef>
          </c:cat>
          <c:val>
            <c:numRef>
              <c:f>Hoja1!$B$2:$B$11</c:f>
              <c:numCache>
                <c:formatCode>0%</c:formatCode>
                <c:ptCount val="10"/>
                <c:pt idx="0">
                  <c:v>0.18190733657213387</c:v>
                </c:pt>
                <c:pt idx="1">
                  <c:v>0.17939957026192077</c:v>
                </c:pt>
                <c:pt idx="2">
                  <c:v>0.17504621181114124</c:v>
                </c:pt>
                <c:pt idx="3">
                  <c:v>0.10451602317959909</c:v>
                </c:pt>
                <c:pt idx="4">
                  <c:v>8.4254562899973046E-2</c:v>
                </c:pt>
                <c:pt idx="5">
                  <c:v>5.772075556777221E-2</c:v>
                </c:pt>
                <c:pt idx="6">
                  <c:v>5.0267162868771503E-2</c:v>
                </c:pt>
                <c:pt idx="7">
                  <c:v>4.8011610757241412E-2</c:v>
                </c:pt>
                <c:pt idx="8">
                  <c:v>3.1919087448248382E-2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dLbl>
              <c:idx val="1"/>
              <c:layout>
                <c:manualLayout>
                  <c:x val="1.16806134008213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0-497D-81BA-2AD4B7BE6749}"/>
                </c:ext>
              </c:extLst>
            </c:dLbl>
            <c:dLbl>
              <c:idx val="2"/>
              <c:layout>
                <c:manualLayout>
                  <c:x val="1.3627382300958208E-2"/>
                  <c:y val="-4.3599940676616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D0-497D-81BA-2AD4B7BE6749}"/>
                </c:ext>
              </c:extLst>
            </c:dLbl>
            <c:dLbl>
              <c:idx val="3"/>
              <c:layout>
                <c:manualLayout>
                  <c:x val="1.55741512010950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Mentolina</c:v>
                </c:pt>
                <c:pt idx="1">
                  <c:v>Dolofin</c:v>
                </c:pt>
                <c:pt idx="2">
                  <c:v>Gripex Plus</c:v>
                </c:pt>
                <c:pt idx="3">
                  <c:v>Sudagrip</c:v>
                </c:pt>
                <c:pt idx="4">
                  <c:v>Tosan</c:v>
                </c:pt>
                <c:pt idx="5">
                  <c:v>Tabcin GyT</c:v>
                </c:pt>
                <c:pt idx="6">
                  <c:v>Delor Antig</c:v>
                </c:pt>
                <c:pt idx="7">
                  <c:v>Tabcin Niños</c:v>
                </c:pt>
                <c:pt idx="8">
                  <c:v>Broncopulmin</c:v>
                </c:pt>
                <c:pt idx="9">
                  <c:v>Tabcin FyC</c:v>
                </c:pt>
              </c:strCache>
            </c:strRef>
          </c:cat>
          <c:val>
            <c:numRef>
              <c:f>Hoja1!$C$2:$C$11</c:f>
              <c:numCache>
                <c:formatCode>0%</c:formatCode>
                <c:ptCount val="10"/>
                <c:pt idx="0">
                  <c:v>8.4655061144208885E-2</c:v>
                </c:pt>
                <c:pt idx="1">
                  <c:v>9.5878636335978804E-2</c:v>
                </c:pt>
                <c:pt idx="2">
                  <c:v>0.2621310978398903</c:v>
                </c:pt>
                <c:pt idx="3">
                  <c:v>0.17068663664931888</c:v>
                </c:pt>
                <c:pt idx="4">
                  <c:v>3.4994865750371619E-2</c:v>
                </c:pt>
                <c:pt idx="5">
                  <c:v>0.13069025465981107</c:v>
                </c:pt>
                <c:pt idx="6">
                  <c:v>2.2574408801971969E-2</c:v>
                </c:pt>
                <c:pt idx="7">
                  <c:v>8.0277620091057725E-2</c:v>
                </c:pt>
                <c:pt idx="8">
                  <c:v>3.885284968168095E-2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Mentolina</c:v>
                </c:pt>
                <c:pt idx="1">
                  <c:v>Dolofin</c:v>
                </c:pt>
                <c:pt idx="2">
                  <c:v>Gripex Plus</c:v>
                </c:pt>
                <c:pt idx="3">
                  <c:v>Sudagrip</c:v>
                </c:pt>
                <c:pt idx="4">
                  <c:v>Tosan</c:v>
                </c:pt>
                <c:pt idx="5">
                  <c:v>Tabcin GyT</c:v>
                </c:pt>
                <c:pt idx="6">
                  <c:v>Delor Antig</c:v>
                </c:pt>
                <c:pt idx="7">
                  <c:v>Tabcin Niños</c:v>
                </c:pt>
                <c:pt idx="8">
                  <c:v>Broncopulmin</c:v>
                </c:pt>
                <c:pt idx="9">
                  <c:v>Tabcin FyC</c:v>
                </c:pt>
              </c:strCache>
            </c:strRef>
          </c:cat>
          <c:val>
            <c:numRef>
              <c:f>Hoja1!$D$2:$D$11</c:f>
              <c:numCache>
                <c:formatCode>0.00</c:formatCode>
                <c:ptCount val="10"/>
                <c:pt idx="0">
                  <c:v>0.46537463930510364</c:v>
                </c:pt>
                <c:pt idx="1">
                  <c:v>0.53444183949826296</c:v>
                </c:pt>
                <c:pt idx="2">
                  <c:v>1.4974965474985864</c:v>
                </c:pt>
                <c:pt idx="3">
                  <c:v>1.6331145355197165</c:v>
                </c:pt>
                <c:pt idx="4">
                  <c:v>0.41534683162403319</c:v>
                </c:pt>
                <c:pt idx="5">
                  <c:v>2.2641812875502385</c:v>
                </c:pt>
                <c:pt idx="6">
                  <c:v>0.44908858017121811</c:v>
                </c:pt>
                <c:pt idx="7">
                  <c:v>1.6720459660676923</c:v>
                </c:pt>
                <c:pt idx="8">
                  <c:v>1.2172293379212216</c:v>
                </c:pt>
                <c:pt idx="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1547700177093057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Dolofin Antig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0,\k</c:formatCode>
                <c:ptCount val="12"/>
                <c:pt idx="0">
                  <c:v>70452</c:v>
                </c:pt>
                <c:pt idx="1">
                  <c:v>88276.661207138706</c:v>
                </c:pt>
                <c:pt idx="2">
                  <c:v>81274</c:v>
                </c:pt>
                <c:pt idx="3">
                  <c:v>76047.906258393923</c:v>
                </c:pt>
                <c:pt idx="4">
                  <c:v>69512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Gripex plus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Hoja1!$C$2:$C$13</c:f>
              <c:numCache>
                <c:formatCode>0,\k</c:formatCode>
                <c:ptCount val="12"/>
                <c:pt idx="0">
                  <c:v>69716.929999999993</c:v>
                </c:pt>
                <c:pt idx="1">
                  <c:v>70396.973680278606</c:v>
                </c:pt>
                <c:pt idx="2">
                  <c:v>72643</c:v>
                </c:pt>
                <c:pt idx="3">
                  <c:v>82842.253375668966</c:v>
                </c:pt>
                <c:pt idx="4">
                  <c:v>92811</c:v>
                </c:pt>
                <c:pt idx="5">
                  <c:v>92782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AC-401A-B387-C3368003BCA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Tosan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Hoja1!$D$2:$D$13</c:f>
              <c:numCache>
                <c:formatCode>0,\k</c:formatCode>
                <c:ptCount val="12"/>
                <c:pt idx="0">
                  <c:v>67409</c:v>
                </c:pt>
                <c:pt idx="1">
                  <c:v>61151.791204983878</c:v>
                </c:pt>
                <c:pt idx="2">
                  <c:v>104825</c:v>
                </c:pt>
                <c:pt idx="3">
                  <c:v>42552</c:v>
                </c:pt>
                <c:pt idx="4">
                  <c:v>103104</c:v>
                </c:pt>
                <c:pt idx="5">
                  <c:v>54079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AC-401A-B387-C3368003BCAF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Pectofenil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A73D-0342-9C48-C248A50DFA02}"/>
              </c:ext>
            </c:extLst>
          </c:dPt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Hoja1!$E$2:$E$13</c:f>
              <c:numCache>
                <c:formatCode>0,\k</c:formatCode>
                <c:ptCount val="12"/>
                <c:pt idx="0">
                  <c:v>56364.24</c:v>
                </c:pt>
                <c:pt idx="1">
                  <c:v>66359.469805814777</c:v>
                </c:pt>
                <c:pt idx="2">
                  <c:v>25553</c:v>
                </c:pt>
                <c:pt idx="3">
                  <c:v>19406</c:v>
                </c:pt>
                <c:pt idx="4">
                  <c:v>2347</c:v>
                </c:pt>
                <c:pt idx="5">
                  <c:v>1862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AC-401A-B387-C3368003BCAF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Unguento Mentolina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Hoja1!$F$2:$F$13</c:f>
              <c:numCache>
                <c:formatCode>0,\k</c:formatCode>
                <c:ptCount val="12"/>
                <c:pt idx="0">
                  <c:v>52812</c:v>
                </c:pt>
                <c:pt idx="1">
                  <c:v>66237.474762562299</c:v>
                </c:pt>
                <c:pt idx="2">
                  <c:v>99510</c:v>
                </c:pt>
                <c:pt idx="3">
                  <c:v>58911</c:v>
                </c:pt>
                <c:pt idx="4">
                  <c:v>104334</c:v>
                </c:pt>
                <c:pt idx="5">
                  <c:v>75950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AC-401A-B387-C3368003BCAF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Vaporub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Hoja1!$G$2:$G$13</c:f>
              <c:numCache>
                <c:formatCode>0,\k</c:formatCode>
                <c:ptCount val="12"/>
                <c:pt idx="0">
                  <c:v>22446.880807121306</c:v>
                </c:pt>
                <c:pt idx="1">
                  <c:v>33355.484827959204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2A-1B48-96C4-1D183D31B3EB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Delor Antig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Hoja1!$H$2:$H$13</c:f>
              <c:numCache>
                <c:formatCode>0,\k</c:formatCode>
                <c:ptCount val="12"/>
                <c:pt idx="0">
                  <c:v>22064.804915376837</c:v>
                </c:pt>
                <c:pt idx="1">
                  <c:v>21976.122812520767</c:v>
                </c:pt>
                <c:pt idx="2">
                  <c:v>19585</c:v>
                </c:pt>
                <c:pt idx="3">
                  <c:v>21693</c:v>
                </c:pt>
                <c:pt idx="4">
                  <c:v>69512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A4-5F42-AA1C-566B7824D6DB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Tabcin GyT</c:v>
                </c:pt>
              </c:strCache>
            </c:strRef>
          </c:tx>
          <c:spPr>
            <a:ln w="28575" cap="rnd">
              <a:solidFill>
                <a:srgbClr val="8E3CC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19050">
                <a:solidFill>
                  <a:srgbClr val="7030A0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Hoja1!$I$2:$I$13</c:f>
              <c:numCache>
                <c:formatCode>0,\k</c:formatCode>
                <c:ptCount val="12"/>
                <c:pt idx="0">
                  <c:v>27902.08927051444</c:v>
                </c:pt>
                <c:pt idx="1">
                  <c:v>15199.39988989835</c:v>
                </c:pt>
                <c:pt idx="2">
                  <c:v>24005</c:v>
                </c:pt>
                <c:pt idx="3">
                  <c:v>23896</c:v>
                </c:pt>
                <c:pt idx="4">
                  <c:v>48423</c:v>
                </c:pt>
                <c:pt idx="5">
                  <c:v>23151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2F-984B-B67B-D82CB9D6802C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Tabcin Niños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22225">
                <a:solidFill>
                  <a:schemeClr val="accent4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Hoja1!$J$2:$J$13</c:f>
              <c:numCache>
                <c:formatCode>0,\k</c:formatCode>
                <c:ptCount val="12"/>
                <c:pt idx="0">
                  <c:v>5089</c:v>
                </c:pt>
                <c:pt idx="1">
                  <c:v>9705</c:v>
                </c:pt>
                <c:pt idx="2">
                  <c:v>9864</c:v>
                </c:pt>
                <c:pt idx="3">
                  <c:v>0</c:v>
                </c:pt>
                <c:pt idx="4">
                  <c:v>47271</c:v>
                </c:pt>
                <c:pt idx="5">
                  <c:v>31059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C2-4047-9BE9-F1828BEC84BC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Sudagrip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Hoja1!$K$2:$K$13</c:f>
              <c:numCache>
                <c:formatCode>0,\k</c:formatCode>
                <c:ptCount val="12"/>
                <c:pt idx="0">
                  <c:v>8173.0125222386469</c:v>
                </c:pt>
                <c:pt idx="1">
                  <c:v>5841.1597618899441</c:v>
                </c:pt>
                <c:pt idx="2">
                  <c:v>34332.284023621563</c:v>
                </c:pt>
                <c:pt idx="3">
                  <c:v>66694.7322457806</c:v>
                </c:pt>
                <c:pt idx="4">
                  <c:v>64697.076494750465</c:v>
                </c:pt>
                <c:pt idx="5">
                  <c:v>64863.534353494404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E9-4A4F-BB39-C949E7676A57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Tabcin FyC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22225">
                <a:solidFill>
                  <a:srgbClr val="92D050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Hoja1!$L$2:$L$13</c:f>
              <c:numCache>
                <c:formatCode>0,\k</c:formatCode>
                <c:ptCount val="12"/>
                <c:pt idx="4">
                  <c:v>0</c:v>
                </c:pt>
                <c:pt idx="5">
                  <c:v>44283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E9-4A4F-BB39-C949E7676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350836674701306E-3"/>
          <c:y val="0.86635229012920734"/>
          <c:w val="0.97368447592990393"/>
          <c:h val="0.1336477098707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 MT Condensed Light" panose="020B0306030101010103" pitchFamily="34" charset="77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Gripex Plus</c:v>
                </c:pt>
                <c:pt idx="1">
                  <c:v>Mentolina</c:v>
                </c:pt>
                <c:pt idx="2">
                  <c:v>Tosan</c:v>
                </c:pt>
                <c:pt idx="3">
                  <c:v>Dolofin Antig</c:v>
                </c:pt>
                <c:pt idx="4">
                  <c:v>Sudagrip</c:v>
                </c:pt>
                <c:pt idx="5">
                  <c:v>Pectofenil</c:v>
                </c:pt>
                <c:pt idx="6">
                  <c:v>Tabcin GyT</c:v>
                </c:pt>
                <c:pt idx="7">
                  <c:v>Delor Antigripal</c:v>
                </c:pt>
                <c:pt idx="8">
                  <c:v>Broncopulmin</c:v>
                </c:pt>
                <c:pt idx="9">
                  <c:v>Tabcin Niños</c:v>
                </c:pt>
                <c:pt idx="10">
                  <c:v>Vaporub</c:v>
                </c:pt>
                <c:pt idx="11">
                  <c:v>Tabcin FyC</c:v>
                </c:pt>
              </c:strCache>
            </c:strRef>
          </c:cat>
          <c:val>
            <c:numRef>
              <c:f>Hoja1!$B$2:$B$13</c:f>
              <c:numCache>
                <c:formatCode>0,\K</c:formatCode>
                <c:ptCount val="12"/>
                <c:pt idx="0">
                  <c:v>481927.30094629672</c:v>
                </c:pt>
                <c:pt idx="1">
                  <c:v>457754.84857860254</c:v>
                </c:pt>
                <c:pt idx="2">
                  <c:v>433120.89695404813</c:v>
                </c:pt>
                <c:pt idx="3">
                  <c:v>384827.36862562766</c:v>
                </c:pt>
                <c:pt idx="4">
                  <c:v>244601.79940176927</c:v>
                </c:pt>
                <c:pt idx="5">
                  <c:v>171890.50896525342</c:v>
                </c:pt>
                <c:pt idx="6">
                  <c:v>162576.42998428832</c:v>
                </c:pt>
                <c:pt idx="7">
                  <c:v>107827.34867660435</c:v>
                </c:pt>
                <c:pt idx="8">
                  <c:v>103243.85397274682</c:v>
                </c:pt>
                <c:pt idx="9">
                  <c:v>102988.99715429691</c:v>
                </c:pt>
                <c:pt idx="10">
                  <c:v>56248.702246398621</c:v>
                </c:pt>
                <c:pt idx="11">
                  <c:v>44282.758137762241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E-D949-9C72-BDE8AD637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1257096639"/>
        <c:axId val="1257098287"/>
      </c:barChart>
      <c:catAx>
        <c:axId val="12570966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 panose="020B0306030101010103" pitchFamily="34" charset="77"/>
                <a:ea typeface="+mn-ea"/>
                <a:cs typeface="+mn-cs"/>
              </a:defRPr>
            </a:pPr>
            <a:endParaRPr lang="es-HN"/>
          </a:p>
        </c:txPr>
        <c:crossAx val="1257098287"/>
        <c:crosses val="autoZero"/>
        <c:auto val="1"/>
        <c:lblAlgn val="ctr"/>
        <c:lblOffset val="100"/>
        <c:noMultiLvlLbl val="0"/>
      </c:catAx>
      <c:valAx>
        <c:axId val="1257098287"/>
        <c:scaling>
          <c:orientation val="minMax"/>
        </c:scaling>
        <c:delete val="1"/>
        <c:axPos val="t"/>
        <c:numFmt formatCode="0,\K" sourceLinked="1"/>
        <c:majorTickMark val="none"/>
        <c:minorTickMark val="none"/>
        <c:tickLblPos val="nextTo"/>
        <c:crossAx val="125709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100" b="1" i="0" u="none" strike="noStrike" kern="1200" baseline="0">
                <a:solidFill>
                  <a:schemeClr val="bg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100" dirty="0"/>
              <a:t> </a:t>
            </a:r>
            <a:r>
              <a:rPr lang="es-MX" sz="1400" dirty="0">
                <a:solidFill>
                  <a:schemeClr val="tx1"/>
                </a:solidFill>
              </a:rPr>
              <a:t>TV SPOT LENGHT</a:t>
            </a:r>
            <a:endParaRPr lang="es-HN" sz="1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2290570317304799"/>
          <c:y val="3.9863000959789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100" b="1" i="0" u="none" strike="noStrike" kern="1200" baseline="0">
              <a:solidFill>
                <a:schemeClr val="bg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Broncopulmin</c:v>
                </c:pt>
                <c:pt idx="7">
                  <c:v>Tabcin FyC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0.56000000000000005</c:v>
                </c:pt>
                <c:pt idx="1">
                  <c:v>0.84</c:v>
                </c:pt>
                <c:pt idx="2">
                  <c:v>0.36</c:v>
                </c:pt>
                <c:pt idx="3">
                  <c:v>0.06</c:v>
                </c:pt>
                <c:pt idx="4">
                  <c:v>0.11</c:v>
                </c:pt>
                <c:pt idx="5">
                  <c:v>0.46</c:v>
                </c:pt>
                <c:pt idx="6">
                  <c:v>0.66</c:v>
                </c:pt>
                <c:pt idx="7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F3-AF48-AEFC-4AC5A95D48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Broncopulmin</c:v>
                </c:pt>
                <c:pt idx="7">
                  <c:v>Tabcin FyC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0.22</c:v>
                </c:pt>
                <c:pt idx="1">
                  <c:v>0.16</c:v>
                </c:pt>
                <c:pt idx="2">
                  <c:v>0.64</c:v>
                </c:pt>
                <c:pt idx="5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F3-AF48-AEFC-4AC5A95D48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20"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Broncopulmin</c:v>
                </c:pt>
                <c:pt idx="7">
                  <c:v>Tabcin FyC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7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F3-AF48-AEFC-4AC5A95D48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30"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Broncopulmin</c:v>
                </c:pt>
                <c:pt idx="7">
                  <c:v>Tabcin FyC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0.22</c:v>
                </c:pt>
                <c:pt idx="3">
                  <c:v>0.94</c:v>
                </c:pt>
                <c:pt idx="4">
                  <c:v>0.89</c:v>
                </c:pt>
                <c:pt idx="6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52-5B46-9834-540246EBFBB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08284382103304"/>
          <c:y val="0.87199422410618987"/>
          <c:w val="0.48146712475946657"/>
          <c:h val="6.5279747551713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  <a:endParaRPr lang="es-MX" sz="800" dirty="0"/>
          </a:p>
        </c:rich>
      </c:tx>
      <c:layout>
        <c:manualLayout>
          <c:xMode val="edge"/>
          <c:yMode val="edge"/>
          <c:x val="0.37104721867216989"/>
          <c:y val="3.5736622167377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Griplex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0.98</c:v>
                </c:pt>
                <c:pt idx="1">
                  <c:v>0.14849999999999999</c:v>
                </c:pt>
                <c:pt idx="2">
                  <c:v>0.71389999999999998</c:v>
                </c:pt>
                <c:pt idx="3">
                  <c:v>0.5575</c:v>
                </c:pt>
                <c:pt idx="4">
                  <c:v>0.77070000000000005</c:v>
                </c:pt>
                <c:pt idx="6">
                  <c:v>0.34289999999999998</c:v>
                </c:pt>
                <c:pt idx="7">
                  <c:v>0.70809999999999995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9-C34C-B4F0-93DCE62E02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Griplex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2">
                  <c:v>6.9900000000000004E-2</c:v>
                </c:pt>
                <c:pt idx="3">
                  <c:v>2.3900000000000001E-2</c:v>
                </c:pt>
                <c:pt idx="4">
                  <c:v>0.1656</c:v>
                </c:pt>
                <c:pt idx="6">
                  <c:v>0.61019999999999996</c:v>
                </c:pt>
                <c:pt idx="7">
                  <c:v>1.3899999999999999E-2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9-C34C-B4F0-93DCE62E02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Griplex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0.02</c:v>
                </c:pt>
                <c:pt idx="1">
                  <c:v>0.37319999999999998</c:v>
                </c:pt>
                <c:pt idx="3">
                  <c:v>0.29609999999999997</c:v>
                </c:pt>
                <c:pt idx="4">
                  <c:v>3.5099999999999999E-2</c:v>
                </c:pt>
                <c:pt idx="5">
                  <c:v>0.53510000000000002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9-C34C-B4F0-93DCE62E028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Entreten.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Griplex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1">
                  <c:v>0.42</c:v>
                </c:pt>
                <c:pt idx="2">
                  <c:v>0.12939999999999999</c:v>
                </c:pt>
                <c:pt idx="3">
                  <c:v>7.4099999999999999E-2</c:v>
                </c:pt>
                <c:pt idx="5">
                  <c:v>0.36</c:v>
                </c:pt>
                <c:pt idx="7">
                  <c:v>0.16650000000000001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D9-C34C-B4F0-93DCE62E028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Griplex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1">
                  <c:v>0.06</c:v>
                </c:pt>
                <c:pt idx="2">
                  <c:v>0.09</c:v>
                </c:pt>
                <c:pt idx="3">
                  <c:v>0.05</c:v>
                </c:pt>
                <c:pt idx="4">
                  <c:v>0.03</c:v>
                </c:pt>
                <c:pt idx="5">
                  <c:v>0.11</c:v>
                </c:pt>
                <c:pt idx="6">
                  <c:v>0.05</c:v>
                </c:pt>
                <c:pt idx="7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D9-C34C-B4F0-93DCE62E0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36722217280691"/>
          <c:y val="0.8604806556979171"/>
          <c:w val="0.76408128517743357"/>
          <c:h val="7.6907681658173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  <a:endParaRPr lang="es-MX" sz="800" dirty="0"/>
          </a:p>
        </c:rich>
      </c:tx>
      <c:layout>
        <c:manualLayout>
          <c:xMode val="edge"/>
          <c:yMode val="edge"/>
          <c:x val="0.37104721867216989"/>
          <c:y val="3.5736622167377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2">
                  <c:v>0.35</c:v>
                </c:pt>
                <c:pt idx="4">
                  <c:v>0.26</c:v>
                </c:pt>
                <c:pt idx="5">
                  <c:v>0.77</c:v>
                </c:pt>
                <c:pt idx="6">
                  <c:v>0.84</c:v>
                </c:pt>
                <c:pt idx="7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75-904C-B8BD-4E2579AF55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0.97</c:v>
                </c:pt>
                <c:pt idx="1">
                  <c:v>0.12</c:v>
                </c:pt>
                <c:pt idx="2">
                  <c:v>0.65</c:v>
                </c:pt>
                <c:pt idx="3">
                  <c:v>0.36</c:v>
                </c:pt>
                <c:pt idx="4">
                  <c:v>0.7</c:v>
                </c:pt>
                <c:pt idx="5">
                  <c:v>0.23</c:v>
                </c:pt>
                <c:pt idx="6">
                  <c:v>0.16</c:v>
                </c:pt>
                <c:pt idx="7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75-904C-B8BD-4E2579AF551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C11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0.03</c:v>
                </c:pt>
                <c:pt idx="1">
                  <c:v>0.78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75-904C-B8BD-4E2579AF551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1">
                  <c:v>0.03</c:v>
                </c:pt>
                <c:pt idx="3">
                  <c:v>0.6399999999999999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75-904C-B8BD-4E2579AF551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Azteca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Sheet1!$A$2:$A$9</c:f>
              <c:strCache>
                <c:ptCount val="8"/>
                <c:pt idx="0">
                  <c:v>Gripex Plus</c:v>
                </c:pt>
                <c:pt idx="1">
                  <c:v>Sudagrip</c:v>
                </c:pt>
                <c:pt idx="2">
                  <c:v>Tabcin GyT</c:v>
                </c:pt>
                <c:pt idx="3">
                  <c:v>Dolofin Ant</c:v>
                </c:pt>
                <c:pt idx="4">
                  <c:v>Mentolina</c:v>
                </c:pt>
                <c:pt idx="5">
                  <c:v>Tabcin Niños</c:v>
                </c:pt>
                <c:pt idx="6">
                  <c:v>Tosan</c:v>
                </c:pt>
                <c:pt idx="7">
                  <c:v>Tabcin FyC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75-904C-B8BD-4E2579AF5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0446869506468"/>
          <c:y val="0.87360493118653759"/>
          <c:w val="0.81961270346961823"/>
          <c:h val="6.55313326625313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Cardio Delor</c:v>
                </c:pt>
                <c:pt idx="1">
                  <c:v>CardioAspirina</c:v>
                </c:pt>
                <c:pt idx="2">
                  <c:v>CardioVital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0.65</c:v>
                </c:pt>
                <c:pt idx="1">
                  <c:v>0.21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dLbl>
              <c:idx val="1"/>
              <c:layout>
                <c:manualLayout>
                  <c:x val="1.16806134008213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Cardio Delor</c:v>
                </c:pt>
                <c:pt idx="1">
                  <c:v>CardioAspirina</c:v>
                </c:pt>
                <c:pt idx="2">
                  <c:v>CardioVital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>
                  <c:v>0.45</c:v>
                </c:pt>
                <c:pt idx="1">
                  <c:v>0.4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Cardio Delor</c:v>
                </c:pt>
                <c:pt idx="1">
                  <c:v>CardioAspirina</c:v>
                </c:pt>
                <c:pt idx="2">
                  <c:v>CardioVital</c:v>
                </c:pt>
              </c:strCache>
            </c:strRef>
          </c:cat>
          <c:val>
            <c:numRef>
              <c:f>Hoja1!$D$2:$D$4</c:f>
              <c:numCache>
                <c:formatCode>0.00</c:formatCode>
                <c:ptCount val="3"/>
                <c:pt idx="0">
                  <c:v>0.69230769230769229</c:v>
                </c:pt>
                <c:pt idx="1">
                  <c:v>1.9047619047619049</c:v>
                </c:pt>
                <c:pt idx="2">
                  <c:v>1.0714285714285714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Cardio Delor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[$$-540A]#,##0</c:formatCode>
                <c:ptCount val="12"/>
                <c:pt idx="0">
                  <c:v>44837.415132398091</c:v>
                </c:pt>
                <c:pt idx="1">
                  <c:v>43569.610075942532</c:v>
                </c:pt>
                <c:pt idx="2">
                  <c:v>38190.42</c:v>
                </c:pt>
                <c:pt idx="3" formatCode="_-[$$-409]* #,##0_ ;_-[$$-409]* \-#,##0\ ;_-[$$-409]* &quot;-&quot;??_ ;_-@_ ">
                  <c:v>42413</c:v>
                </c:pt>
                <c:pt idx="4">
                  <c:v>41088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Cardio Aspirina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Hoja1!$C$2:$C$13</c:f>
              <c:numCache>
                <c:formatCode>[$$-540A]#,##0</c:formatCode>
                <c:ptCount val="12"/>
                <c:pt idx="0">
                  <c:v>26605.793109579732</c:v>
                </c:pt>
                <c:pt idx="1">
                  <c:v>34025.167934828554</c:v>
                </c:pt>
                <c:pt idx="2">
                  <c:v>10109</c:v>
                </c:pt>
                <c:pt idx="3">
                  <c:v>9109</c:v>
                </c:pt>
                <c:pt idx="4">
                  <c:v>46336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AC-401A-B387-C3368003BCA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Cardio Vital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Hoja1!$D$2:$D$13</c:f>
              <c:numCache>
                <c:formatCode>[$$-540A]#,##0</c:formatCode>
                <c:ptCount val="12"/>
                <c:pt idx="0">
                  <c:v>0</c:v>
                </c:pt>
                <c:pt idx="1">
                  <c:v>22538.834064716157</c:v>
                </c:pt>
                <c:pt idx="2">
                  <c:v>0</c:v>
                </c:pt>
                <c:pt idx="3">
                  <c:v>21517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01-0B43-AEE1-7BA622E5646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Amlocard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Hoja1!$E$2:$E$13</c:f>
              <c:numCache>
                <c:formatCode>[$$-540A]#,##0</c:formatCode>
                <c:ptCount val="12"/>
                <c:pt idx="0">
                  <c:v>0</c:v>
                </c:pt>
                <c:pt idx="1">
                  <c:v>2025.5984600266199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01-0B43-AEE1-7BA622E56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[$$-540A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C27-2740-9F2F-74E468837A7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27-2740-9F2F-74E468837A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ED1-AD40-B23B-DE8E8F90F3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27-2740-9F2F-74E468837A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C27-2740-9F2F-74E468837A7A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27-2740-9F2F-74E468837A7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27-2740-9F2F-74E468837A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OTV</c:v>
                </c:pt>
                <c:pt idx="1">
                  <c:v>RA</c:v>
                </c:pt>
                <c:pt idx="2">
                  <c:v>OOH</c:v>
                </c:pt>
                <c:pt idx="3">
                  <c:v>CAB</c:v>
                </c:pt>
                <c:pt idx="4">
                  <c:v>PR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0.77</c:v>
                </c:pt>
                <c:pt idx="1">
                  <c:v>0.22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7-2740-9F2F-74E468837A7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($383K) – </a:t>
            </a:r>
            <a:r>
              <a:rPr lang="en-US" sz="1400" dirty="0" err="1">
                <a:solidFill>
                  <a:schemeClr val="tx1"/>
                </a:solidFill>
              </a:rPr>
              <a:t>Abr</a:t>
            </a:r>
            <a:r>
              <a:rPr lang="en-US" sz="1400" dirty="0">
                <a:solidFill>
                  <a:schemeClr val="tx1"/>
                </a:solidFill>
              </a:rPr>
              <a:t>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2709838592446138"/>
          <c:y val="0.13339409223189086"/>
          <c:w val="0.772901614075538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Amlocard</c:v>
                </c:pt>
                <c:pt idx="1">
                  <c:v>Cardio Vital</c:v>
                </c:pt>
                <c:pt idx="2">
                  <c:v>Cardio Aspirina</c:v>
                </c:pt>
                <c:pt idx="3">
                  <c:v>Cardio Delor</c:v>
                </c:pt>
              </c:strCache>
            </c:strRef>
          </c:cat>
          <c:val>
            <c:numRef>
              <c:f>Sheet1!$B$2:$B$5</c:f>
              <c:numCache>
                <c:formatCode>0,\K</c:formatCode>
                <c:ptCount val="4"/>
                <c:pt idx="0">
                  <c:v>2026</c:v>
                </c:pt>
                <c:pt idx="1">
                  <c:v>44055.76</c:v>
                </c:pt>
                <c:pt idx="2">
                  <c:v>126184.79</c:v>
                </c:pt>
                <c:pt idx="3">
                  <c:v>210099.07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1A6-AE7A-FE1BDF8FE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none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9D-304E-ABA9-30FF18EBDE68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D-304E-ABA9-30FF18EBD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Delor</c:v>
                </c:pt>
                <c:pt idx="1">
                  <c:v>Cardio Aspirina</c:v>
                </c:pt>
                <c:pt idx="2">
                  <c:v>Cardio Vital</c:v>
                </c:pt>
                <c:pt idx="3">
                  <c:v>Amlocard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0.53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B-448A-8CA7-025825765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Delor</c:v>
                </c:pt>
                <c:pt idx="1">
                  <c:v>Cardio Aspirina</c:v>
                </c:pt>
                <c:pt idx="2">
                  <c:v>Cardio Vital</c:v>
                </c:pt>
                <c:pt idx="3">
                  <c:v>Amlocard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95B-448A-8CA7-025825765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Delor</c:v>
                </c:pt>
                <c:pt idx="1">
                  <c:v>Cardio Aspirina</c:v>
                </c:pt>
                <c:pt idx="2">
                  <c:v>Cardio Vital</c:v>
                </c:pt>
                <c:pt idx="3">
                  <c:v>Amlocard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5B-448A-8CA7-0258257651B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Delor</c:v>
                </c:pt>
                <c:pt idx="1">
                  <c:v>Cardio Aspirina</c:v>
                </c:pt>
                <c:pt idx="2">
                  <c:v>Cardio Vital</c:v>
                </c:pt>
                <c:pt idx="3">
                  <c:v>Amlocard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A-F445-A09B-96EE2285112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Delor</c:v>
                </c:pt>
                <c:pt idx="1">
                  <c:v>Cardio Aspirina</c:v>
                </c:pt>
                <c:pt idx="2">
                  <c:v>Cardio Vital</c:v>
                </c:pt>
                <c:pt idx="3">
                  <c:v>Amlocard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87A-F445-A09B-96EE22851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b="1" i="0" baseline="0" dirty="0">
                <a:effectLst/>
              </a:rPr>
              <a:t>TV SOV (915) TRP’S)</a:t>
            </a:r>
            <a:endParaRPr lang="es-HN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0.64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55-B242-83C7-F162128C0A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1">
                  <c:v>0.36</c:v>
                </c:pt>
                <c:pt idx="2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55-B242-83C7-F162128C0A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55-B242-83C7-F162128C0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5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647512287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6359583544807"/>
          <c:y val="0.85399210101780321"/>
          <c:w val="0.65613640416455188"/>
          <c:h val="7.5409038617615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0.48180000000000001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20'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B6-4331-902C-907B32E793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30'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 formatCode="0%">
                  <c:v>1</c:v>
                </c:pt>
                <c:pt idx="2" formatCode="0%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F8-AC4D-97E1-24BAAD51E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01017860076986"/>
          <c:y val="0.87615341095773103"/>
          <c:w val="0.55505859708372252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1827754609001871"/>
          <c:y val="0.14704455135999536"/>
          <c:w val="0.84528453677851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0.36809999999999998</c:v>
                </c:pt>
                <c:pt idx="1">
                  <c:v>0.75</c:v>
                </c:pt>
                <c:pt idx="2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3-6040-AEB6-03F67499D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3-6040-AEB6-03F67499D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 formatCode="0%">
                  <c:v>0.30099999999999999</c:v>
                </c:pt>
                <c:pt idx="2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F3-6040-AEB6-03F67499D84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ENTRETENIMIENTO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 formatCode="0%">
                  <c:v>0.24909999999999999</c:v>
                </c:pt>
                <c:pt idx="2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F3-6040-AEB6-03F67499D84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Cardio Delor</c:v>
                </c:pt>
                <c:pt idx="1">
                  <c:v>Cardio Aspirina</c:v>
                </c:pt>
                <c:pt idx="2">
                  <c:v>Cardio Vital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0.25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F3-6040-AEB6-03F67499D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101800949284E-2"/>
          <c:y val="0.87251101895199268"/>
          <c:w val="0.89999979639810146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Alka Seltzer</c:v>
                </c:pt>
                <c:pt idx="1">
                  <c:v>Alka Extreme</c:v>
                </c:pt>
                <c:pt idx="2">
                  <c:v>Pepto Bismol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0.83</c:v>
                </c:pt>
                <c:pt idx="1">
                  <c:v>0.12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Alka Seltzer</c:v>
                </c:pt>
                <c:pt idx="1">
                  <c:v>Alka Extreme</c:v>
                </c:pt>
                <c:pt idx="2">
                  <c:v>Pepto Bismol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>
                  <c:v>0.78</c:v>
                </c:pt>
                <c:pt idx="1">
                  <c:v>0.12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Alka Seltzer</c:v>
                </c:pt>
                <c:pt idx="1">
                  <c:v>Alka Extreme</c:v>
                </c:pt>
                <c:pt idx="2">
                  <c:v>Pepto Bismol</c:v>
                </c:pt>
              </c:strCache>
            </c:strRef>
          </c:cat>
          <c:val>
            <c:numRef>
              <c:f>Hoja1!$D$2:$D$4</c:f>
              <c:numCache>
                <c:formatCode>0.00</c:formatCode>
                <c:ptCount val="3"/>
                <c:pt idx="0">
                  <c:v>0.93975903614457834</c:v>
                </c:pt>
                <c:pt idx="1">
                  <c:v>1</c:v>
                </c:pt>
                <c:pt idx="2">
                  <c:v>1.4000000000000001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Alka Clasica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\$0,\K</c:formatCode>
                <c:ptCount val="12"/>
                <c:pt idx="0">
                  <c:v>5411.13</c:v>
                </c:pt>
                <c:pt idx="1">
                  <c:v>120664.37450845192</c:v>
                </c:pt>
                <c:pt idx="2">
                  <c:v>198437.96275132688</c:v>
                </c:pt>
                <c:pt idx="3">
                  <c:v>39207</c:v>
                </c:pt>
                <c:pt idx="4">
                  <c:v>38468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Alka Extreme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Hoja1!$C$2:$C$13</c:f>
              <c:numCache>
                <c:formatCode>\$0,\K</c:formatCode>
                <c:ptCount val="12"/>
                <c:pt idx="0">
                  <c:v>0</c:v>
                </c:pt>
                <c:pt idx="1">
                  <c:v>844.66375463931354</c:v>
                </c:pt>
                <c:pt idx="2">
                  <c:v>26120.111735889372</c:v>
                </c:pt>
                <c:pt idx="3">
                  <c:v>44242</c:v>
                </c:pt>
                <c:pt idx="4">
                  <c:v>17923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E0-3F42-93A9-63A20B95FF1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Pepto Bismol</c:v>
                </c:pt>
              </c:strCache>
            </c:strRef>
          </c:tx>
          <c:spPr>
            <a:ln w="28575" cap="rnd">
              <a:solidFill>
                <a:srgbClr val="DB5CC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AF88-3A49-952B-82D3DDED113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AF88-3A49-952B-82D3DDED1138}"/>
              </c:ext>
            </c:extLst>
          </c:dPt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Hoja1!$D$2:$D$13</c:f>
              <c:numCache>
                <c:formatCode>\$0,\K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20714.70303592354</c:v>
                </c:pt>
                <c:pt idx="3">
                  <c:v>16305</c:v>
                </c:pt>
                <c:pt idx="4">
                  <c:v>14536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88-3A49-952B-82D3DDED113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Gelosan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Hoja1!$E$2:$E$13</c:f>
              <c:numCache>
                <c:formatCode>\$0,\K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3999.7179146312842</c:v>
                </c:pt>
                <c:pt idx="3">
                  <c:v>2694</c:v>
                </c:pt>
                <c:pt idx="4">
                  <c:v>1570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15-DB40-B214-68BFDD9BB62D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Sal Andrews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Hoja1!$F$2:$F$13</c:f>
              <c:numCache>
                <c:formatCode>\$0,\K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2951.2088661601283</c:v>
                </c:pt>
                <c:pt idx="3">
                  <c:v>3045</c:v>
                </c:pt>
                <c:pt idx="4">
                  <c:v>5288.51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15-DB40-B214-68BFDD9BB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\$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($562K) – Mayo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2709838592446138"/>
          <c:y val="0.13339409223189086"/>
          <c:w val="0.772901614075538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Gelosan</c:v>
                </c:pt>
                <c:pt idx="1">
                  <c:v>Sal Andrews</c:v>
                </c:pt>
                <c:pt idx="2">
                  <c:v>Pepto Bismol</c:v>
                </c:pt>
                <c:pt idx="3">
                  <c:v>Alka Extreme</c:v>
                </c:pt>
                <c:pt idx="4">
                  <c:v>Alka Clásica</c:v>
                </c:pt>
              </c:strCache>
            </c:strRef>
          </c:cat>
          <c:val>
            <c:numRef>
              <c:f>Sheet1!$B$2:$B$6</c:f>
              <c:numCache>
                <c:formatCode>0,\K</c:formatCode>
                <c:ptCount val="5"/>
                <c:pt idx="0">
                  <c:v>8264.56</c:v>
                </c:pt>
                <c:pt idx="1">
                  <c:v>11285</c:v>
                </c:pt>
                <c:pt idx="2">
                  <c:v>51556.05</c:v>
                </c:pt>
                <c:pt idx="3">
                  <c:v>89130.49</c:v>
                </c:pt>
                <c:pt idx="4">
                  <c:v>402188.63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1A6-AE7A-FE1BDF8FE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none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9D-304E-ABA9-30FF18EBDE68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D-304E-ABA9-30FF18EBD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Alka Clásica</c:v>
                </c:pt>
                <c:pt idx="1">
                  <c:v>Alka Extreme</c:v>
                </c:pt>
                <c:pt idx="2">
                  <c:v>Pepto Bismol</c:v>
                </c:pt>
                <c:pt idx="3">
                  <c:v>Sal Andrews</c:v>
                </c:pt>
                <c:pt idx="4">
                  <c:v>Gelosan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0.98</c:v>
                </c:pt>
                <c:pt idx="1">
                  <c:v>0.26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B-448A-8CA7-025825765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Alka Clásica</c:v>
                </c:pt>
                <c:pt idx="1">
                  <c:v>Alka Extreme</c:v>
                </c:pt>
                <c:pt idx="2">
                  <c:v>Pepto Bismol</c:v>
                </c:pt>
                <c:pt idx="3">
                  <c:v>Sal Andrews</c:v>
                </c:pt>
                <c:pt idx="4">
                  <c:v>Gelosan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95B-448A-8CA7-025825765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Alka Clásica</c:v>
                </c:pt>
                <c:pt idx="1">
                  <c:v>Alka Extreme</c:v>
                </c:pt>
                <c:pt idx="2">
                  <c:v>Pepto Bismol</c:v>
                </c:pt>
                <c:pt idx="3">
                  <c:v>Sal Andrews</c:v>
                </c:pt>
                <c:pt idx="4">
                  <c:v>Gelosan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0.02</c:v>
                </c:pt>
                <c:pt idx="1">
                  <c:v>0.74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3-3045-AB52-B795B86870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Alka Clásica</c:v>
                </c:pt>
                <c:pt idx="1">
                  <c:v>Alka Extreme</c:v>
                </c:pt>
                <c:pt idx="2">
                  <c:v>Pepto Bismol</c:v>
                </c:pt>
                <c:pt idx="3">
                  <c:v>Sal Andrews</c:v>
                </c:pt>
                <c:pt idx="4">
                  <c:v>Gelosan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0D85-7543-9496-D6D2467A7B1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Alka Clásica</c:v>
                </c:pt>
                <c:pt idx="1">
                  <c:v>Alka Extreme</c:v>
                </c:pt>
                <c:pt idx="2">
                  <c:v>Pepto Bismol</c:v>
                </c:pt>
                <c:pt idx="3">
                  <c:v>Sal Andrews</c:v>
                </c:pt>
                <c:pt idx="4">
                  <c:v>Gelosan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2" formatCode="0%">
                  <c:v>0.04</c:v>
                </c:pt>
                <c:pt idx="3" formatCode="0%">
                  <c:v>1</c:v>
                </c:pt>
                <c:pt idx="4" formatCode="0%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F-5D40-8B4A-6E8F8881F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</a:t>
            </a:r>
            <a:r>
              <a:rPr lang="es-MX" sz="1400" baseline="0" dirty="0"/>
              <a:t> CATEGORY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5245849948993782E-2"/>
          <c:y val="0.14704455135999536"/>
          <c:w val="0.92831630034931523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Clásica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0.49819999999999998</c:v>
                </c:pt>
                <c:pt idx="1">
                  <c:v>0.41549999999999998</c:v>
                </c:pt>
                <c:pt idx="2">
                  <c:v>0.22889999999999999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2D-0148-A58C-F6067A1B63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Clásica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2.29E-2</c:v>
                </c:pt>
                <c:pt idx="2" formatCode="0%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2D-0148-A58C-F6067A1B63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ENTRETEN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Clásica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0.33289999999999997</c:v>
                </c:pt>
                <c:pt idx="1">
                  <c:v>0.2001</c:v>
                </c:pt>
                <c:pt idx="2">
                  <c:v>0.38179999999999997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2D-0148-A58C-F6067A1B63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Clásica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1">
                  <c:v>0.38</c:v>
                </c:pt>
                <c:pt idx="2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2D-0148-A58C-F6067A1B63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Clásica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 formatCode="0%">
                  <c:v>0.15</c:v>
                </c:pt>
                <c:pt idx="2" formatCode="0%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2D-0148-A58C-F6067A1B63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37818275085453"/>
          <c:y val="0.83568820555001544"/>
          <c:w val="0.8138375838511237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Inv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342-F343-8D8E-0A5F54B3AC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42-F343-8D8E-0A5F54B3AC29}"/>
              </c:ext>
            </c:extLst>
          </c:dPt>
          <c:dLbls>
            <c:numFmt formatCode="\$#,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2023</c:v>
                </c:pt>
                <c:pt idx="1">
                  <c:v>2024</c:v>
                </c:pt>
              </c:strCache>
            </c:strRef>
          </c:cat>
          <c:val>
            <c:numRef>
              <c:f>Hoja1!$B$2:$C$2</c:f>
              <c:numCache>
                <c:formatCode>\$0,"M"</c:formatCode>
                <c:ptCount val="2"/>
                <c:pt idx="0">
                  <c:v>8022444.959999999</c:v>
                </c:pt>
                <c:pt idx="1">
                  <c:v>8291574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2-F343-8D8E-0A5F54B3A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385206271"/>
        <c:axId val="385207919"/>
      </c:barChart>
      <c:catAx>
        <c:axId val="38520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85207919"/>
        <c:crosses val="autoZero"/>
        <c:auto val="1"/>
        <c:lblAlgn val="ctr"/>
        <c:lblOffset val="100"/>
        <c:noMultiLvlLbl val="0"/>
      </c:catAx>
      <c:valAx>
        <c:axId val="385207919"/>
        <c:scaling>
          <c:orientation val="minMax"/>
        </c:scaling>
        <c:delete val="1"/>
        <c:axPos val="l"/>
        <c:numFmt formatCode="\$0,&quot;M&quot;" sourceLinked="1"/>
        <c:majorTickMark val="none"/>
        <c:minorTickMark val="none"/>
        <c:tickLblPos val="nextTo"/>
        <c:crossAx val="38520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</a:t>
            </a:r>
            <a:r>
              <a:rPr lang="es-MX" sz="1400" baseline="0" dirty="0"/>
              <a:t> CHANNELS </a:t>
            </a:r>
            <a:r>
              <a:rPr lang="es-MX" sz="1000" baseline="0" dirty="0"/>
              <a:t>(4,987 Grp’s) 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Clasica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1</c:v>
                </c:pt>
                <c:pt idx="1">
                  <c:v>0.09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E-ED47-9C50-A0928AF208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C11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Clasica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A-264A-ACD4-FED9E8F93B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Clasica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A-264A-ACD4-FED9E8F93B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Extreme</c:v>
                </c:pt>
                <c:pt idx="1">
                  <c:v>Pepto Bismol</c:v>
                </c:pt>
                <c:pt idx="2">
                  <c:v>Alka Clasica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A-264A-ACD4-FED9E8F93B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45400514275736"/>
          <c:y val="0.82213353379542553"/>
          <c:w val="0.4980923442061635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0.2</c:v>
                </c:pt>
                <c:pt idx="2" formatCode="0%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15'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A0B6-4331-902C-907B32E793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0.42</c:v>
                </c:pt>
                <c:pt idx="1">
                  <c:v>1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B6-4331-902C-907B32E7939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35'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 formatCode="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E-6248-8007-EF99848994C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50'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Alka Clasica</c:v>
                </c:pt>
                <c:pt idx="1">
                  <c:v>Pepto bismol</c:v>
                </c:pt>
                <c:pt idx="2">
                  <c:v>Alka Extreme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 formatCode="0%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0E-6248-8007-EF99848994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52644874229483"/>
          <c:y val="0.80789735148574271"/>
          <c:w val="0.6142407677824856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3.5690350871197423E-17"/>
                  <c:y val="8.7199881353232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35-3447-AFD3-13DB237B9FA8}"/>
                </c:ext>
              </c:extLst>
            </c:dLbl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dLbl>
              <c:idx val="1"/>
              <c:layout>
                <c:manualLayout>
                  <c:x val="1.3627382300958208E-2"/>
                  <c:y val="-4.3599940676616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Hoja1!$D$2:$D$3</c:f>
              <c:numCache>
                <c:formatCode>0.00</c:formatCode>
                <c:ptCount val="2"/>
                <c:pt idx="0">
                  <c:v>0.98936170212765973</c:v>
                </c:pt>
                <c:pt idx="1">
                  <c:v>1.1666666666666667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Alka AD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44826</c:v>
                </c:pt>
                <c:pt idx="9">
                  <c:v>44856</c:v>
                </c:pt>
                <c:pt idx="10">
                  <c:v>44887</c:v>
                </c:pt>
                <c:pt idx="11">
                  <c:v>44917</c:v>
                </c:pt>
              </c:numCache>
            </c:numRef>
          </c:cat>
          <c:val>
            <c:numRef>
              <c:f>Hoja1!$B$2:$B$13</c:f>
              <c:numCache>
                <c:formatCode>\$0,\k</c:formatCode>
                <c:ptCount val="12"/>
                <c:pt idx="0">
                  <c:v>7964.5355026692714</c:v>
                </c:pt>
                <c:pt idx="1">
                  <c:v>12672.873181372139</c:v>
                </c:pt>
                <c:pt idx="2">
                  <c:v>4277.8089631627354</c:v>
                </c:pt>
                <c:pt idx="3">
                  <c:v>2457</c:v>
                </c:pt>
                <c:pt idx="4">
                  <c:v>15425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Tap 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44826</c:v>
                </c:pt>
                <c:pt idx="9">
                  <c:v>44856</c:v>
                </c:pt>
                <c:pt idx="10">
                  <c:v>44887</c:v>
                </c:pt>
                <c:pt idx="11">
                  <c:v>44917</c:v>
                </c:pt>
              </c:numCache>
            </c:numRef>
          </c:cat>
          <c:val>
            <c:numRef>
              <c:f>Hoja1!$C$2:$C$13</c:f>
              <c:numCache>
                <c:formatCode>\$0,\k</c:formatCode>
                <c:ptCount val="12"/>
                <c:pt idx="0">
                  <c:v>115</c:v>
                </c:pt>
                <c:pt idx="1">
                  <c:v>192</c:v>
                </c:pt>
                <c:pt idx="2">
                  <c:v>260</c:v>
                </c:pt>
                <c:pt idx="3">
                  <c:v>257</c:v>
                </c:pt>
                <c:pt idx="4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AC-401A-B387-C3368003BCA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Enteroguanil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44826</c:v>
                </c:pt>
                <c:pt idx="9">
                  <c:v>44856</c:v>
                </c:pt>
                <c:pt idx="10">
                  <c:v>44887</c:v>
                </c:pt>
                <c:pt idx="11">
                  <c:v>44917</c:v>
                </c:pt>
              </c:numCache>
            </c:numRef>
          </c:cat>
          <c:val>
            <c:numRef>
              <c:f>Hoja1!$D$2:$D$13</c:f>
              <c:numCache>
                <c:formatCode>\$0,\k</c:formatCode>
                <c:ptCount val="12"/>
                <c:pt idx="0">
                  <c:v>463</c:v>
                </c:pt>
                <c:pt idx="1">
                  <c:v>314</c:v>
                </c:pt>
                <c:pt idx="2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52-0C49-A50C-317C4294F14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Veloz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44826</c:v>
                </c:pt>
                <c:pt idx="9">
                  <c:v>44856</c:v>
                </c:pt>
                <c:pt idx="10">
                  <c:v>44887</c:v>
                </c:pt>
                <c:pt idx="11">
                  <c:v>44917</c:v>
                </c:pt>
              </c:numCache>
            </c:numRef>
          </c:cat>
          <c:val>
            <c:numRef>
              <c:f>Hoja1!$E$2:$E$13</c:f>
              <c:numCache>
                <c:formatCode>General</c:formatCode>
                <c:ptCount val="12"/>
                <c:pt idx="0" formatCode="\$0,\k">
                  <c:v>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F3-194A-8AD2-1BEA39F1C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\$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($45K) – Mayo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33284411823287441"/>
          <c:y val="0.13339409223189086"/>
          <c:w val="0.667155881767125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Veloz</c:v>
                </c:pt>
                <c:pt idx="1">
                  <c:v>Enteroguanil</c:v>
                </c:pt>
                <c:pt idx="2">
                  <c:v>Tap On</c:v>
                </c:pt>
                <c:pt idx="3">
                  <c:v>Alka AD</c:v>
                </c:pt>
              </c:strCache>
            </c:strRef>
          </c:cat>
          <c:val>
            <c:numRef>
              <c:f>Sheet1!$B$2:$B$5</c:f>
              <c:numCache>
                <c:formatCode>0,\K</c:formatCode>
                <c:ptCount val="4"/>
                <c:pt idx="0">
                  <c:v>711</c:v>
                </c:pt>
                <c:pt idx="1">
                  <c:v>819</c:v>
                </c:pt>
                <c:pt idx="2">
                  <c:v>939</c:v>
                </c:pt>
                <c:pt idx="3">
                  <c:v>42797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1A6-AE7A-FE1BDF8FE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 algn="just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none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9D-304E-ABA9-30FF18EBDE68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D-304E-ABA9-30FF18EBD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Alka AD</c:v>
                </c:pt>
                <c:pt idx="1">
                  <c:v>Tap On</c:v>
                </c:pt>
                <c:pt idx="2">
                  <c:v>Enteroguanil</c:v>
                </c:pt>
                <c:pt idx="3">
                  <c:v>Veloz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0.42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B-448A-8CA7-025825765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Alka AD</c:v>
                </c:pt>
                <c:pt idx="1">
                  <c:v>Tap On</c:v>
                </c:pt>
                <c:pt idx="2">
                  <c:v>Enteroguanil</c:v>
                </c:pt>
                <c:pt idx="3">
                  <c:v>Veloz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95B-448A-8CA7-025825765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Alka AD</c:v>
                </c:pt>
                <c:pt idx="1">
                  <c:v>Tap On</c:v>
                </c:pt>
                <c:pt idx="2">
                  <c:v>Enteroguanil</c:v>
                </c:pt>
                <c:pt idx="3">
                  <c:v>Veloz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0.57999999999999996</c:v>
                </c:pt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3-3045-AB52-B795B86870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Alka AD</c:v>
                </c:pt>
                <c:pt idx="1">
                  <c:v>Tap On</c:v>
                </c:pt>
                <c:pt idx="2">
                  <c:v>Enteroguanil</c:v>
                </c:pt>
                <c:pt idx="3">
                  <c:v>Veloz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DB43-3045-AB52-B795B868702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Alka AD</c:v>
                </c:pt>
                <c:pt idx="1">
                  <c:v>Tap On</c:v>
                </c:pt>
                <c:pt idx="2">
                  <c:v>Enteroguanil</c:v>
                </c:pt>
                <c:pt idx="3">
                  <c:v>Veloz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B43-3045-AB52-B795B8687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38381541210501"/>
          <c:y val="0.87717419194821378"/>
          <c:w val="0.29323236917579004"/>
          <c:h val="7.0799752568995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CHANNEL (714</a:t>
            </a:r>
            <a:r>
              <a:rPr lang="es-MX" sz="1400" baseline="0" dirty="0"/>
              <a:t> Trp’s)</a:t>
            </a:r>
            <a:endParaRPr lang="es-MX" sz="1400" dirty="0"/>
          </a:p>
        </c:rich>
      </c:tx>
      <c:layout>
        <c:manualLayout>
          <c:xMode val="edge"/>
          <c:yMode val="edge"/>
          <c:x val="0.21417724318936218"/>
          <c:y val="3.614579134557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Enteroguanil</c:v>
                </c:pt>
                <c:pt idx="1">
                  <c:v>Alka AD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EC-AC41-B672-BEFE07F74E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Enteroguanil</c:v>
                </c:pt>
                <c:pt idx="1">
                  <c:v>Alka AD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1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EC-AC41-B672-BEFE07F74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896321482806978"/>
          <c:y val="0.85443812327920599"/>
          <c:w val="0.793833848634657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0.3745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0%">
                  <c:v>0.62549999999999994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93562884099184E-2"/>
          <c:y val="0.85340139113373492"/>
          <c:w val="0.87177495798762539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3-6040-AEB6-03F67499D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ENTRETENIMIENTO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3-6040-AEB6-03F67499D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D5F3-6040-AEB6-03F67499D84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6A-5742-8D7C-AC16F8DDB0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Alka Ad</c:v>
                </c:pt>
                <c:pt idx="1">
                  <c:v>Enteroguanil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CB6A-5742-8D7C-AC16F8DDB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0616615136534305"/>
          <c:y val="0.85443812327920599"/>
          <c:w val="0.793833848634657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Hoja1!$C$2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Hoja1!$D$2</c:f>
              <c:numCache>
                <c:formatCode>0.00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CD-B543-ABEC-EF10969B2B75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CD-B543-ABEC-EF10969B2B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0.98292547457086343</c:v>
                </c:pt>
                <c:pt idx="1">
                  <c:v>1</c:v>
                </c:pt>
                <c:pt idx="2">
                  <c:v>0.1</c:v>
                </c:pt>
                <c:pt idx="3">
                  <c:v>0.93</c:v>
                </c:pt>
                <c:pt idx="4">
                  <c:v>1</c:v>
                </c:pt>
                <c:pt idx="5">
                  <c:v>0.67</c:v>
                </c:pt>
                <c:pt idx="6">
                  <c:v>1</c:v>
                </c:pt>
                <c:pt idx="7">
                  <c:v>1</c:v>
                </c:pt>
                <c:pt idx="8">
                  <c:v>0.05</c:v>
                </c:pt>
                <c:pt idx="10">
                  <c:v>0.96</c:v>
                </c:pt>
                <c:pt idx="11">
                  <c:v>0.34</c:v>
                </c:pt>
                <c:pt idx="1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CD-B543-ABEC-EF10969B2B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0.01</c:v>
                </c:pt>
                <c:pt idx="3">
                  <c:v>0.01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CD-B543-ABEC-EF10969B2B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8.6612744539264295E-3</c:v>
                </c:pt>
                <c:pt idx="2">
                  <c:v>0.88</c:v>
                </c:pt>
                <c:pt idx="3">
                  <c:v>0.06</c:v>
                </c:pt>
                <c:pt idx="5">
                  <c:v>0.26</c:v>
                </c:pt>
                <c:pt idx="8">
                  <c:v>0.95</c:v>
                </c:pt>
                <c:pt idx="9">
                  <c:v>1</c:v>
                </c:pt>
                <c:pt idx="10">
                  <c:v>0.04</c:v>
                </c:pt>
                <c:pt idx="1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CD-B543-ABEC-EF10969B2B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CD-B543-ABEC-EF10969B2B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6-95CD-B543-ABEC-EF10969B2B7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CD-B543-ABEC-EF10969B2B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Sheet1!$F$2:$F$14</c:f>
              <c:numCache>
                <c:formatCode>0.00%</c:formatCode>
                <c:ptCount val="13"/>
                <c:pt idx="2" formatCode="0%">
                  <c:v>0.02</c:v>
                </c:pt>
                <c:pt idx="5" formatCode="0%">
                  <c:v>7.4545042637097464E-2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CD-B543-ABEC-EF10969B2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768819103022359"/>
          <c:y val="0.86771490913316096"/>
          <c:w val="0.29323236917579004"/>
          <c:h val="7.0799752568995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Canesten V</c:v>
                </c:pt>
              </c:strCache>
            </c:strRef>
          </c:tx>
          <c:spPr>
            <a:ln w="28575" cap="rnd">
              <a:solidFill>
                <a:srgbClr val="DB5CC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B5CC1"/>
              </a:solidFill>
              <a:ln w="9525">
                <a:solidFill>
                  <a:srgbClr val="DB5CC1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\$0,\K</c:formatCode>
                <c:ptCount val="12"/>
                <c:pt idx="0">
                  <c:v>13742.46383853531</c:v>
                </c:pt>
                <c:pt idx="1">
                  <c:v>3816.7338983051595</c:v>
                </c:pt>
                <c:pt idx="2">
                  <c:v>16358.873259491858</c:v>
                </c:pt>
                <c:pt idx="3">
                  <c:v>677</c:v>
                </c:pt>
                <c:pt idx="4">
                  <c:v>18148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\$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($52K) – Mayo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2709838592446138"/>
          <c:y val="0.13339409223189086"/>
          <c:w val="0.772901614075538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0,\K</c:formatCode>
                <c:ptCount val="1"/>
                <c:pt idx="0">
                  <c:v>52744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1A6-AE7A-FE1BDF8FE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none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9D-304E-ABA9-30FF18EBDE68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D-304E-ABA9-30FF18EBD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B-448A-8CA7-025825765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95B-448A-8CA7-025825765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B43-3045-AB52-B795B86870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0D85-7543-9496-D6D2467A7B1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C52F-5D40-8B4A-6E8F8881F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</a:t>
            </a:r>
            <a:r>
              <a:rPr lang="es-MX" sz="1400" baseline="0" dirty="0"/>
              <a:t> CATEGORY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5245849948993782E-2"/>
          <c:y val="0.14704455135999536"/>
          <c:w val="0.92831630034931523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B2D-0148-A58C-F6067A1B63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0.575059133495329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2D-0148-A58C-F6067A1B63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ENTRETEN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0.4248861228670226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2D-0148-A58C-F6067A1B63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8B2D-0148-A58C-F6067A1B63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B2D-0148-A58C-F6067A1B63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8463300312617"/>
          <c:y val="0.78598774244985214"/>
          <c:w val="0.8138375838511237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</a:t>
            </a:r>
            <a:r>
              <a:rPr lang="es-MX" sz="1400" baseline="0" dirty="0"/>
              <a:t> CHANNELS </a:t>
            </a:r>
            <a:r>
              <a:rPr lang="es-MX" sz="1000" baseline="0" dirty="0"/>
              <a:t>(2,692 Grp’s) 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0.575059133495329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E-ED47-9C50-A0928AF208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0.4248861228670226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9E-B641-8C80-101492BDF5F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45400514275736"/>
          <c:y val="0.76339662285886878"/>
          <c:w val="0.25064810072469318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0.337327137887724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15'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A0B6-4331-902C-907B32E793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0.66267286211227605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B6-4331-902C-907B32E793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67356377665384E-2"/>
          <c:y val="0.77149411976734894"/>
          <c:w val="0.94529219429060596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Hoja1!$C$2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Hoja1!$D$2</c:f>
              <c:numCache>
                <c:formatCode>0.00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Fungifar</c:v>
                </c:pt>
              </c:strCache>
            </c:strRef>
          </c:tx>
          <c:spPr>
            <a:ln w="28575" cap="rnd">
              <a:solidFill>
                <a:srgbClr val="DB5CC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B5CC1"/>
              </a:solidFill>
              <a:ln w="9525">
                <a:solidFill>
                  <a:srgbClr val="DB5CC1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\$0,\K</c:formatCode>
                <c:ptCount val="12"/>
                <c:pt idx="1">
                  <c:v>0</c:v>
                </c:pt>
                <c:pt idx="2">
                  <c:v>155.80000000000001</c:v>
                </c:pt>
                <c:pt idx="3">
                  <c:v>10476.359999999999</c:v>
                </c:pt>
                <c:pt idx="4">
                  <c:v>18879.0674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\$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(30K) – Mayo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2709838592446138"/>
          <c:y val="0.13339409223189086"/>
          <c:w val="0.772901614075538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Sheet1!$B$2</c:f>
              <c:numCache>
                <c:formatCode>0,\K</c:formatCode>
                <c:ptCount val="1"/>
                <c:pt idx="0">
                  <c:v>29985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1A6-AE7A-FE1BDF8FE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none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9D-304E-ABA9-30FF18EBDE68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9D-304E-ABA9-30FF18EBDE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B-448A-8CA7-025825765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PTV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95B-448A-8CA7-025825765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3-3045-AB52-B795B86870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0D85-7543-9496-D6D2467A7B1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OOH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C52F-5D40-8B4A-6E8F8881F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solidFill>
                  <a:srgbClr val="C0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badi MT Condensed Light" panose="020B0306030101010103" pitchFamily="34" charset="77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23A-B64E-A7FE-9A48E8B010FE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 MT Condensed Light" panose="020B0306030101010103" pitchFamily="34" charset="77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Vitaflenaco</c:v>
                </c:pt>
                <c:pt idx="1">
                  <c:v>X Ray Dol</c:v>
                </c:pt>
                <c:pt idx="2">
                  <c:v>Aliviol Migraña</c:v>
                </c:pt>
                <c:pt idx="3">
                  <c:v>Dolo Neurobión</c:v>
                </c:pt>
                <c:pt idx="4">
                  <c:v>Delor Flex</c:v>
                </c:pt>
                <c:pt idx="5">
                  <c:v>Iboprodol</c:v>
                </c:pt>
                <c:pt idx="6">
                  <c:v>Delor Extraf</c:v>
                </c:pt>
                <c:pt idx="7">
                  <c:v>Dolodol</c:v>
                </c:pt>
                <c:pt idx="8">
                  <c:v>Aliviol Flex</c:v>
                </c:pt>
                <c:pt idx="9">
                  <c:v>Milagrosa</c:v>
                </c:pt>
                <c:pt idx="10">
                  <c:v>Acet. Bayer</c:v>
                </c:pt>
                <c:pt idx="11">
                  <c:v>Aleve</c:v>
                </c:pt>
                <c:pt idx="12">
                  <c:v>Dorival</c:v>
                </c:pt>
              </c:strCache>
            </c:strRef>
          </c:cat>
          <c:val>
            <c:numRef>
              <c:f>Hoja1!$B$2:$B$14</c:f>
              <c:numCache>
                <c:formatCode>0,\K</c:formatCode>
                <c:ptCount val="13"/>
                <c:pt idx="0">
                  <c:v>846494.19787197828</c:v>
                </c:pt>
                <c:pt idx="1">
                  <c:v>683768.85307137808</c:v>
                </c:pt>
                <c:pt idx="2">
                  <c:v>366451.57970591867</c:v>
                </c:pt>
                <c:pt idx="3">
                  <c:v>358912.78226548003</c:v>
                </c:pt>
                <c:pt idx="4">
                  <c:v>219559.65271935691</c:v>
                </c:pt>
                <c:pt idx="5">
                  <c:v>207424.18760838144</c:v>
                </c:pt>
                <c:pt idx="6">
                  <c:v>178982.17887840263</c:v>
                </c:pt>
                <c:pt idx="7">
                  <c:v>174704.16981717676</c:v>
                </c:pt>
                <c:pt idx="8">
                  <c:v>140754.56067321287</c:v>
                </c:pt>
                <c:pt idx="9">
                  <c:v>138445.29030589195</c:v>
                </c:pt>
                <c:pt idx="10">
                  <c:v>101903.2168346187</c:v>
                </c:pt>
                <c:pt idx="11">
                  <c:v>100879.7591603817</c:v>
                </c:pt>
                <c:pt idx="12">
                  <c:v>93032.364469232751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A-B64E-A7FE-9A48E8B01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467663760"/>
        <c:axId val="1467665408"/>
      </c:barChart>
      <c:catAx>
        <c:axId val="14676637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 MT Condensed Light" panose="020B0306030101010103" pitchFamily="34" charset="77"/>
                <a:ea typeface="+mn-ea"/>
                <a:cs typeface="+mn-cs"/>
              </a:defRPr>
            </a:pPr>
            <a:endParaRPr lang="es-HN"/>
          </a:p>
        </c:txPr>
        <c:crossAx val="1467665408"/>
        <c:crosses val="autoZero"/>
        <c:auto val="1"/>
        <c:lblAlgn val="ctr"/>
        <c:lblOffset val="100"/>
        <c:noMultiLvlLbl val="0"/>
      </c:catAx>
      <c:valAx>
        <c:axId val="1467665408"/>
        <c:scaling>
          <c:orientation val="minMax"/>
        </c:scaling>
        <c:delete val="1"/>
        <c:axPos val="t"/>
        <c:numFmt formatCode="0,\K" sourceLinked="1"/>
        <c:majorTickMark val="none"/>
        <c:minorTickMark val="none"/>
        <c:tickLblPos val="nextTo"/>
        <c:crossAx val="146766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</a:t>
            </a:r>
            <a:r>
              <a:rPr lang="es-MX" sz="1400" baseline="0" dirty="0"/>
              <a:t> CATEGORY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5245849948993782E-2"/>
          <c:y val="0.14704455135999536"/>
          <c:w val="0.92831630034931523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2D-0148-A58C-F6067A1B63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B2D-0148-A58C-F6067A1B63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ENTRETEN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2D-0148-A58C-F6067A1B63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8B2D-0148-A58C-F6067A1B63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B2D-0148-A58C-F6067A1B63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8463300312617"/>
          <c:y val="0.78598774244985214"/>
          <c:w val="0.8138375838511237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</a:t>
            </a:r>
            <a:r>
              <a:rPr lang="es-MX" sz="1400" baseline="0" dirty="0"/>
              <a:t> CHANNELS </a:t>
            </a:r>
            <a:r>
              <a:rPr lang="es-MX" sz="1000" baseline="0" dirty="0"/>
              <a:t>(229 Grp’s) 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10AE-ED47-9C50-A0928AF208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Fungifar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9E-B641-8C80-101492BDF5F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45400514275736"/>
          <c:y val="0.76339662285886878"/>
          <c:w val="0.25064810072469318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15'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A0B6-4331-902C-907B32E793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Canesten V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A0B6-4331-902C-907B32E793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67356377665384E-2"/>
          <c:y val="0.77149411976734894"/>
          <c:w val="0.94529219429060596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Amino Pep</c:v>
                </c:pt>
                <c:pt idx="1">
                  <c:v>Teramin</c:v>
                </c:pt>
                <c:pt idx="2">
                  <c:v>Biomil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0.55349999999999999</c:v>
                </c:pt>
                <c:pt idx="1">
                  <c:v>0.44130000000000003</c:v>
                </c:pt>
                <c:pt idx="2">
                  <c:v>5.1000000000000004E-3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dLbl>
              <c:idx val="1"/>
              <c:layout>
                <c:manualLayout>
                  <c:x val="1.16806134008213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Amino Pep</c:v>
                </c:pt>
                <c:pt idx="1">
                  <c:v>Teramin</c:v>
                </c:pt>
                <c:pt idx="2">
                  <c:v>Biomil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>
                  <c:v>0.45179999999999998</c:v>
                </c:pt>
                <c:pt idx="1">
                  <c:v>0.52539999999999998</c:v>
                </c:pt>
                <c:pt idx="2">
                  <c:v>2.2800000000000001E-2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Amino Pep</c:v>
                </c:pt>
                <c:pt idx="1">
                  <c:v>Teramin</c:v>
                </c:pt>
                <c:pt idx="2">
                  <c:v>Biomil</c:v>
                </c:pt>
              </c:strCache>
            </c:strRef>
          </c:cat>
          <c:val>
            <c:numRef>
              <c:f>Hoja1!$D$2:$D$4</c:f>
              <c:numCache>
                <c:formatCode>0.00</c:formatCode>
                <c:ptCount val="3"/>
                <c:pt idx="0">
                  <c:v>0.81626016260162604</c:v>
                </c:pt>
                <c:pt idx="1">
                  <c:v>1.1905733061409471</c:v>
                </c:pt>
                <c:pt idx="2">
                  <c:v>4.4705882352941178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641512345995374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Teramin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[$$-540A]#,##0</c:formatCode>
                <c:ptCount val="12"/>
                <c:pt idx="1">
                  <c:v>0</c:v>
                </c:pt>
                <c:pt idx="2">
                  <c:v>9336.35</c:v>
                </c:pt>
                <c:pt idx="3">
                  <c:v>28643.13</c:v>
                </c:pt>
                <c:pt idx="4">
                  <c:v>40064.730000000003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Amino Pep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3" formatCode="[$$-540A]#,##0">
                  <c:v>0</c:v>
                </c:pt>
                <c:pt idx="4" formatCode="[$$-540A]#,##0">
                  <c:v>75858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AC-401A-B387-C3368003BCA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Biomil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Hoja1!$D$2:$D$13</c:f>
              <c:numCache>
                <c:formatCode>[$$-540A]#,##0</c:formatCode>
                <c:ptCount val="12"/>
                <c:pt idx="1">
                  <c:v>0</c:v>
                </c:pt>
                <c:pt idx="2">
                  <c:v>957.29</c:v>
                </c:pt>
                <c:pt idx="3">
                  <c:v>2356.7800000000002</c:v>
                </c:pt>
                <c:pt idx="4">
                  <c:v>3438.28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4F-344A-85F9-9F68CF70C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[$$-540A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SOI BY BRAND ($161K) –</a:t>
            </a:r>
            <a:r>
              <a:rPr lang="en-US" sz="1400" baseline="0" dirty="0">
                <a:solidFill>
                  <a:schemeClr val="tx1"/>
                </a:solidFill>
              </a:rPr>
              <a:t> Mayo</a:t>
            </a:r>
            <a:r>
              <a:rPr lang="en-US" sz="1400" dirty="0">
                <a:solidFill>
                  <a:schemeClr val="tx1"/>
                </a:solidFill>
              </a:rPr>
              <a:t> YTD</a:t>
            </a:r>
          </a:p>
        </c:rich>
      </c:tx>
      <c:layout>
        <c:manualLayout>
          <c:xMode val="edge"/>
          <c:yMode val="edge"/>
          <c:x val="0.24622198618676994"/>
          <c:y val="3.71933488920628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2709838592446138"/>
          <c:y val="0.13339409223189086"/>
          <c:w val="0.77290161407553859"/>
          <c:h val="0.82569322398683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Biomil</c:v>
                </c:pt>
                <c:pt idx="1">
                  <c:v>Amino Pep</c:v>
                </c:pt>
                <c:pt idx="2">
                  <c:v>Teramin</c:v>
                </c:pt>
              </c:strCache>
            </c:strRef>
          </c:cat>
          <c:val>
            <c:numRef>
              <c:f>Sheet1!$B$2:$B$4</c:f>
              <c:numCache>
                <c:formatCode>0,\k</c:formatCode>
                <c:ptCount val="3"/>
                <c:pt idx="0">
                  <c:v>6752.34</c:v>
                </c:pt>
                <c:pt idx="1">
                  <c:v>75858</c:v>
                </c:pt>
                <c:pt idx="2">
                  <c:v>78043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B-6443-96DA-B1E7F1C2E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0"/>
        <c:axId val="881978959"/>
        <c:axId val="881975351"/>
      </c:barChart>
      <c:catAx>
        <c:axId val="8819789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881975351"/>
        <c:crosses val="autoZero"/>
        <c:auto val="1"/>
        <c:lblAlgn val="r"/>
        <c:lblOffset val="100"/>
        <c:noMultiLvlLbl val="0"/>
      </c:catAx>
      <c:valAx>
        <c:axId val="881975351"/>
        <c:scaling>
          <c:orientation val="minMax"/>
        </c:scaling>
        <c:delete val="1"/>
        <c:axPos val="b"/>
        <c:numFmt formatCode="0,\k" sourceLinked="1"/>
        <c:majorTickMark val="out"/>
        <c:minorTickMark val="none"/>
        <c:tickLblPos val="nextTo"/>
        <c:crossAx val="881978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/>
              <a:t>MEDIA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7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85-C841-854D-709274C32FB6}"/>
                </c:ext>
              </c:extLst>
            </c:dLbl>
            <c:dLbl>
              <c:idx val="1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85-C841-854D-709274C32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0.77</c:v>
                </c:pt>
                <c:pt idx="1">
                  <c:v>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85-C841-854D-709274C32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0.23</c:v>
                </c:pt>
                <c:pt idx="2" formatCode="0%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85-C841-854D-709274C32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SPOT LENGHT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1.1503812628431528E-2"/>
          <c:y val="0.14704455135999536"/>
          <c:w val="0.95205851217511228"/>
          <c:h val="0.734143185805892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5'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B6-4331-902C-907B32E79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10'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3E-DC4D-B3A5-C483105338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0.51</c:v>
                </c:pt>
                <c:pt idx="1">
                  <c:v>0.31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B6-4331-902C-907B32E793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30"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3E-DC4D-B3A5-C483105338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0.38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B6-4331-902C-907B32E79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28916047408564"/>
          <c:y val="0.83519977527453804"/>
          <c:w val="0.58470850990025702"/>
          <c:h val="7.8342549394276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0.34329999999999999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3-6040-AEB6-03F67499D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D5F3-6040-AEB6-03F67499D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0.18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F3-6040-AEB6-03F67499D84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ENTRETENIMIENTO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0.22109999999999999</c:v>
                </c:pt>
                <c:pt idx="1">
                  <c:v>1.54E-2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F3-6040-AEB6-03F67499D84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 formatCode="0%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F3-6040-AEB6-03F67499D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254003774779199E-2"/>
          <c:y val="0.85061528171081302"/>
          <c:w val="0.89999979639810146"/>
          <c:h val="7.9831451074661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</a:t>
            </a:r>
            <a:r>
              <a:rPr lang="es-MX" sz="1400" baseline="0" dirty="0"/>
              <a:t> CHANNELS </a:t>
            </a:r>
            <a:r>
              <a:rPr lang="es-MX" sz="1000" baseline="0" dirty="0"/>
              <a:t>(1,734 GRP’S)</a:t>
            </a:r>
            <a:endParaRPr lang="es-MX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24372878986049737"/>
          <c:y val="0.14704455135999536"/>
          <c:w val="0.71983331925392724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0.26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4-474B-BD0E-4B4FE41533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C11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0.33400000000000002</c:v>
                </c:pt>
                <c:pt idx="1">
                  <c:v>0.28000000000000003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54-474B-BD0E-4B4FE41533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HCH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Teramin</c:v>
                </c:pt>
                <c:pt idx="1">
                  <c:v>Amino Pep</c:v>
                </c:pt>
                <c:pt idx="2">
                  <c:v>Biomil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0.41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54-474B-BD0E-4B4FE41533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43880847444302"/>
          <c:y val="0.8763522208137855"/>
          <c:w val="0.72856119152555698"/>
          <c:h val="7.7788517947844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dirty="0">
                <a:solidFill>
                  <a:schemeClr val="tx1"/>
                </a:solidFill>
              </a:rPr>
              <a:t>SOI-SOV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3.8989989460924718E-2"/>
          <c:y val="0.1386697829752874"/>
          <c:w val="0.9288227884557565"/>
          <c:h val="0.67957603031925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3.5690350871197423E-17"/>
                  <c:y val="8.7199881353232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D0-497D-81BA-2AD4B7BE6749}"/>
                </c:ext>
              </c:extLst>
            </c:dLbl>
            <c:dLbl>
              <c:idx val="4"/>
              <c:layout>
                <c:manualLayout>
                  <c:x val="-9.7338445006845062E-3"/>
                  <c:y val="4.3599940676616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Delor Extraf</c:v>
                </c:pt>
                <c:pt idx="5">
                  <c:v>Dolodol</c:v>
                </c:pt>
                <c:pt idx="6">
                  <c:v>Iboprodol</c:v>
                </c:pt>
                <c:pt idx="7">
                  <c:v>Panadol Ultra</c:v>
                </c:pt>
                <c:pt idx="8">
                  <c:v>Acetaminofen Bayer</c:v>
                </c:pt>
                <c:pt idx="9">
                  <c:v>Dorival</c:v>
                </c:pt>
                <c:pt idx="10">
                  <c:v>Aleve</c:v>
                </c:pt>
                <c:pt idx="11">
                  <c:v>Artribion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0.27918767447948134</c:v>
                </c:pt>
                <c:pt idx="1">
                  <c:v>0.23020801202585847</c:v>
                </c:pt>
                <c:pt idx="2">
                  <c:v>0.11265373547098803</c:v>
                </c:pt>
                <c:pt idx="3">
                  <c:v>7.3920288920113306E-2</c:v>
                </c:pt>
                <c:pt idx="4">
                  <c:v>6.0258859997169553E-2</c:v>
                </c:pt>
                <c:pt idx="5">
                  <c:v>5.8818560461749707E-2</c:v>
                </c:pt>
                <c:pt idx="6">
                  <c:v>4.7006935924423808E-2</c:v>
                </c:pt>
                <c:pt idx="7">
                  <c:v>3.4292394804470404E-2</c:v>
                </c:pt>
                <c:pt idx="8">
                  <c:v>3.2885851914148612E-2</c:v>
                </c:pt>
                <c:pt idx="9">
                  <c:v>3.1143888764798032E-2</c:v>
                </c:pt>
                <c:pt idx="10">
                  <c:v>1.2740392987660337E-2</c:v>
                </c:pt>
                <c:pt idx="11">
                  <c:v>1.1446017425688262E-2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0-497D-81BA-2AD4B7BE6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SOV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627382300958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0-497D-81BA-2AD4B7BE6749}"/>
                </c:ext>
              </c:extLst>
            </c:dLbl>
            <c:dLbl>
              <c:idx val="1"/>
              <c:layout>
                <c:manualLayout>
                  <c:x val="1.16806134008213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0-497D-81BA-2AD4B7BE6749}"/>
                </c:ext>
              </c:extLst>
            </c:dLbl>
            <c:dLbl>
              <c:idx val="2"/>
              <c:layout>
                <c:manualLayout>
                  <c:x val="1.3627382300958208E-2"/>
                  <c:y val="-4.3599940676616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D0-497D-81BA-2AD4B7BE6749}"/>
                </c:ext>
              </c:extLst>
            </c:dLbl>
            <c:dLbl>
              <c:idx val="3"/>
              <c:layout>
                <c:manualLayout>
                  <c:x val="1.55741512010950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D0-497D-81BA-2AD4B7BE6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Delor Extraf</c:v>
                </c:pt>
                <c:pt idx="5">
                  <c:v>Dolodol</c:v>
                </c:pt>
                <c:pt idx="6">
                  <c:v>Iboprodol</c:v>
                </c:pt>
                <c:pt idx="7">
                  <c:v>Panadol Ultra</c:v>
                </c:pt>
                <c:pt idx="8">
                  <c:v>Acetaminofen Bayer</c:v>
                </c:pt>
                <c:pt idx="9">
                  <c:v>Dorival</c:v>
                </c:pt>
                <c:pt idx="10">
                  <c:v>Aleve</c:v>
                </c:pt>
                <c:pt idx="11">
                  <c:v>Artribion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0.26</c:v>
                </c:pt>
                <c:pt idx="1">
                  <c:v>0.18</c:v>
                </c:pt>
                <c:pt idx="2">
                  <c:v>0.12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0.05</c:v>
                </c:pt>
                <c:pt idx="6">
                  <c:v>0.02</c:v>
                </c:pt>
                <c:pt idx="7">
                  <c:v>0.04</c:v>
                </c:pt>
                <c:pt idx="8">
                  <c:v>0.06</c:v>
                </c:pt>
                <c:pt idx="9">
                  <c:v>0.05</c:v>
                </c:pt>
                <c:pt idx="10">
                  <c:v>0.03</c:v>
                </c:pt>
                <c:pt idx="11">
                  <c:v>8.2000000000000007E-3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21320"/>
        <c:axId val="350519752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I.E.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highlight>
                      <a:srgbClr val="FF0000"/>
                    </a:highlight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Delor Extraf</c:v>
                </c:pt>
                <c:pt idx="5">
                  <c:v>Dolodol</c:v>
                </c:pt>
                <c:pt idx="6">
                  <c:v>Iboprodol</c:v>
                </c:pt>
                <c:pt idx="7">
                  <c:v>Panadol Ultra</c:v>
                </c:pt>
                <c:pt idx="8">
                  <c:v>Acetaminofen Bayer</c:v>
                </c:pt>
                <c:pt idx="9">
                  <c:v>Dorival</c:v>
                </c:pt>
                <c:pt idx="10">
                  <c:v>Aleve</c:v>
                </c:pt>
                <c:pt idx="11">
                  <c:v>Artribion</c:v>
                </c:pt>
              </c:strCache>
            </c:strRef>
          </c:cat>
          <c:val>
            <c:numRef>
              <c:f>Hoja1!$D$2:$D$13</c:f>
              <c:numCache>
                <c:formatCode>0.00</c:formatCode>
                <c:ptCount val="12"/>
                <c:pt idx="0">
                  <c:v>0.93127320353502385</c:v>
                </c:pt>
                <c:pt idx="1">
                  <c:v>0.78190154380804611</c:v>
                </c:pt>
                <c:pt idx="2">
                  <c:v>1.0652110158469079</c:v>
                </c:pt>
                <c:pt idx="3">
                  <c:v>0.94696599570450801</c:v>
                </c:pt>
                <c:pt idx="4">
                  <c:v>0.82975350018816441</c:v>
                </c:pt>
                <c:pt idx="5">
                  <c:v>0.85007180739344168</c:v>
                </c:pt>
                <c:pt idx="6">
                  <c:v>0.4254691271976403</c:v>
                </c:pt>
                <c:pt idx="7">
                  <c:v>1.1664393877439421</c:v>
                </c:pt>
                <c:pt idx="8">
                  <c:v>1.8244927988070747</c:v>
                </c:pt>
                <c:pt idx="9">
                  <c:v>1.6054514058152896</c:v>
                </c:pt>
                <c:pt idx="10">
                  <c:v>2.3547154337434013</c:v>
                </c:pt>
                <c:pt idx="11">
                  <c:v>0.71640638791941436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0-497D-81BA-2AD4B7BE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16224"/>
        <c:axId val="350522496"/>
      </c:lineChart>
      <c:catAx>
        <c:axId val="35052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9752"/>
        <c:crosses val="autoZero"/>
        <c:auto val="1"/>
        <c:lblAlgn val="ctr"/>
        <c:lblOffset val="100"/>
        <c:noMultiLvlLbl val="0"/>
      </c:catAx>
      <c:valAx>
        <c:axId val="350519752"/>
        <c:scaling>
          <c:orientation val="minMax"/>
          <c:max val="0.2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21320"/>
        <c:crosses val="autoZero"/>
        <c:crossBetween val="between"/>
      </c:valAx>
      <c:valAx>
        <c:axId val="350522496"/>
        <c:scaling>
          <c:orientation val="minMax"/>
          <c:min val="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50516224"/>
        <c:crosses val="max"/>
        <c:crossBetween val="between"/>
      </c:valAx>
      <c:catAx>
        <c:axId val="350516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0522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CR" sz="1400" b="1" dirty="0"/>
              <a:t>SEASONALITY</a:t>
            </a:r>
          </a:p>
        </c:rich>
      </c:tx>
      <c:layout>
        <c:manualLayout>
          <c:xMode val="edge"/>
          <c:yMode val="edge"/>
          <c:x val="0.42616885446427405"/>
          <c:y val="2.231600933523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7.5695866818642696E-2"/>
          <c:y val="0.19662278534839772"/>
          <c:w val="0.92388468586498484"/>
          <c:h val="0.518774294651567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Aliviol Migraña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Hoja1!$B$2:$B$13</c:f>
              <c:numCache>
                <c:formatCode>\$0,\k</c:formatCode>
                <c:ptCount val="12"/>
                <c:pt idx="0">
                  <c:v>65252.197160854768</c:v>
                </c:pt>
                <c:pt idx="1">
                  <c:v>49813.348529102739</c:v>
                </c:pt>
                <c:pt idx="2">
                  <c:v>55091.53</c:v>
                </c:pt>
                <c:pt idx="3">
                  <c:v>58189.89</c:v>
                </c:pt>
                <c:pt idx="4">
                  <c:v>73200</c:v>
                </c:pt>
                <c:pt idx="5">
                  <c:v>64904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C-401A-B387-C3368003BCA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Dolo Neurobion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Hoja1!$C$2:$C$13</c:f>
              <c:numCache>
                <c:formatCode>\$0,\k</c:formatCode>
                <c:ptCount val="12"/>
                <c:pt idx="0">
                  <c:v>49529.780306836132</c:v>
                </c:pt>
                <c:pt idx="1">
                  <c:v>52468.289177335064</c:v>
                </c:pt>
                <c:pt idx="2">
                  <c:v>60203.39</c:v>
                </c:pt>
                <c:pt idx="3">
                  <c:v>60340.45</c:v>
                </c:pt>
                <c:pt idx="4">
                  <c:v>61717</c:v>
                </c:pt>
                <c:pt idx="5">
                  <c:v>74653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AC-401A-B387-C3368003BCA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X Ray Dol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A16C-844D-B004-79C36A4CE12B}"/>
              </c:ext>
            </c:extLst>
          </c:dPt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Hoja1!$D$2:$D$13</c:f>
              <c:numCache>
                <c:formatCode>\$0,\k</c:formatCode>
                <c:ptCount val="12"/>
                <c:pt idx="0">
                  <c:v>0</c:v>
                </c:pt>
                <c:pt idx="1">
                  <c:v>84169.877589079013</c:v>
                </c:pt>
                <c:pt idx="2">
                  <c:v>114971.39</c:v>
                </c:pt>
                <c:pt idx="3">
                  <c:v>256140</c:v>
                </c:pt>
                <c:pt idx="4">
                  <c:v>131591</c:v>
                </c:pt>
                <c:pt idx="5">
                  <c:v>96896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AC-401A-B387-C3368003BCAF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Delor Extraf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Hoja1!$E$2:$E$13</c:f>
              <c:numCache>
                <c:formatCode>\$0,\k</c:formatCode>
                <c:ptCount val="12"/>
                <c:pt idx="0">
                  <c:v>37624.948143007954</c:v>
                </c:pt>
                <c:pt idx="1">
                  <c:v>36629.909751891311</c:v>
                </c:pt>
                <c:pt idx="2">
                  <c:v>32700.73</c:v>
                </c:pt>
                <c:pt idx="3">
                  <c:v>36062</c:v>
                </c:pt>
                <c:pt idx="4">
                  <c:v>35964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AC-401A-B387-C3368003BCAF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Panadol Ultra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Hoja1!$F$2:$F$13</c:f>
              <c:numCache>
                <c:formatCode>\$0,\k</c:formatCode>
                <c:ptCount val="12"/>
                <c:pt idx="0">
                  <c:v>4020.2366530579602</c:v>
                </c:pt>
                <c:pt idx="1">
                  <c:v>65872.648725257051</c:v>
                </c:pt>
                <c:pt idx="2">
                  <c:v>8071.5</c:v>
                </c:pt>
                <c:pt idx="3">
                  <c:v>8196.77</c:v>
                </c:pt>
                <c:pt idx="4">
                  <c:v>5522</c:v>
                </c:pt>
                <c:pt idx="5">
                  <c:v>45557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AC-401A-B387-C3368003BCAF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Vitaflenaco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Hoja1!$G$2:$G$13</c:f>
              <c:numCache>
                <c:formatCode>\$0,\k</c:formatCode>
                <c:ptCount val="12"/>
                <c:pt idx="0">
                  <c:v>53041.16148399996</c:v>
                </c:pt>
                <c:pt idx="1">
                  <c:v>15249.515446464371</c:v>
                </c:pt>
                <c:pt idx="2">
                  <c:v>93829.87</c:v>
                </c:pt>
                <c:pt idx="3">
                  <c:v>355685.05</c:v>
                </c:pt>
                <c:pt idx="4">
                  <c:v>175584</c:v>
                </c:pt>
                <c:pt idx="5">
                  <c:v>152004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81-974A-9F41-B9084A911202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Delor Flex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Hoja1!$H$2:$H$13</c:f>
              <c:numCache>
                <c:formatCode>\$0,\k</c:formatCode>
                <c:ptCount val="12"/>
                <c:pt idx="0">
                  <c:v>32157.426294849134</c:v>
                </c:pt>
                <c:pt idx="1">
                  <c:v>31902.973185573184</c:v>
                </c:pt>
                <c:pt idx="2">
                  <c:v>29985.94</c:v>
                </c:pt>
                <c:pt idx="3">
                  <c:v>48537</c:v>
                </c:pt>
                <c:pt idx="4">
                  <c:v>55905</c:v>
                </c:pt>
                <c:pt idx="5">
                  <c:v>21071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81-974A-9F41-B9084A911202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Acetaminofen Bayer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Hoja1!$I$2:$I$13</c:f>
              <c:numCache>
                <c:formatCode>\$0,\k</c:formatCode>
                <c:ptCount val="12"/>
                <c:pt idx="0">
                  <c:v>54577.702385029712</c:v>
                </c:pt>
                <c:pt idx="1">
                  <c:v>2833.0515208222505</c:v>
                </c:pt>
                <c:pt idx="2">
                  <c:v>10645</c:v>
                </c:pt>
                <c:pt idx="3">
                  <c:v>17377.73</c:v>
                </c:pt>
                <c:pt idx="5">
                  <c:v>16468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1E-7A43-BFB2-595F7AE92FFE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Aliviol Flex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Hoja1!$J$2:$J$13</c:f>
              <c:numCache>
                <c:formatCode>\$0,\k</c:formatCode>
                <c:ptCount val="12"/>
                <c:pt idx="0">
                  <c:v>25189.760584484571</c:v>
                </c:pt>
                <c:pt idx="1">
                  <c:v>18014.322304503385</c:v>
                </c:pt>
                <c:pt idx="2">
                  <c:v>19663.59</c:v>
                </c:pt>
                <c:pt idx="3">
                  <c:v>25166.639999999999</c:v>
                </c:pt>
                <c:pt idx="4">
                  <c:v>28215</c:v>
                </c:pt>
                <c:pt idx="5">
                  <c:v>24505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1E-7A43-BFB2-595F7AE92FFE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Iboprodol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Hoja1!$K$2:$K$13</c:f>
              <c:numCache>
                <c:formatCode>\$0,\k</c:formatCode>
                <c:ptCount val="12"/>
                <c:pt idx="0">
                  <c:v>14604.829416891858</c:v>
                </c:pt>
                <c:pt idx="1">
                  <c:v>26872.34539413817</c:v>
                </c:pt>
                <c:pt idx="2">
                  <c:v>61106.37</c:v>
                </c:pt>
                <c:pt idx="3">
                  <c:v>16982.689999999999</c:v>
                </c:pt>
                <c:pt idx="4">
                  <c:v>68035</c:v>
                </c:pt>
                <c:pt idx="5">
                  <c:v>19823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1E-7A43-BFB2-595F7AE92FFE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Milagrosa Adultos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Hoja1!$L$2:$L$13</c:f>
              <c:numCache>
                <c:formatCode>\$0,\k</c:formatCode>
                <c:ptCount val="12"/>
                <c:pt idx="0">
                  <c:v>22896.655498801105</c:v>
                </c:pt>
                <c:pt idx="1">
                  <c:v>17347.265723637251</c:v>
                </c:pt>
                <c:pt idx="2">
                  <c:v>23965.63</c:v>
                </c:pt>
                <c:pt idx="3">
                  <c:v>24278</c:v>
                </c:pt>
                <c:pt idx="4">
                  <c:v>26258</c:v>
                </c:pt>
                <c:pt idx="5">
                  <c:v>23699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51E-7A43-BFB2-595F7AE92FFE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Aleve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FF00"/>
              </a:solidFill>
              <a:ln w="12700">
                <a:solidFill>
                  <a:srgbClr val="FFFF00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Hoja1!$M$2:$M$13</c:f>
              <c:numCache>
                <c:formatCode>\$0,\k</c:formatCode>
                <c:ptCount val="12"/>
                <c:pt idx="0">
                  <c:v>10242.669606068739</c:v>
                </c:pt>
                <c:pt idx="1">
                  <c:v>18433.285836650455</c:v>
                </c:pt>
                <c:pt idx="2">
                  <c:v>23276.36</c:v>
                </c:pt>
                <c:pt idx="3">
                  <c:v>23462</c:v>
                </c:pt>
                <c:pt idx="4">
                  <c:v>7511</c:v>
                </c:pt>
                <c:pt idx="5">
                  <c:v>17954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51E-7A43-BFB2-595F7AE92FFE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Dolodol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Hoja1!$N$2:$N$13</c:f>
              <c:numCache>
                <c:formatCode>\$0,\k</c:formatCode>
                <c:ptCount val="12"/>
                <c:pt idx="0">
                  <c:v>19417.607672766469</c:v>
                </c:pt>
                <c:pt idx="1">
                  <c:v>3868.8930586508377</c:v>
                </c:pt>
                <c:pt idx="2">
                  <c:v>14088</c:v>
                </c:pt>
                <c:pt idx="3">
                  <c:v>0</c:v>
                </c:pt>
                <c:pt idx="4">
                  <c:v>45809</c:v>
                </c:pt>
                <c:pt idx="5">
                  <c:v>91521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51E-7A43-BFB2-595F7AE92FFE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Dorival</c:v>
                </c:pt>
              </c:strCache>
            </c:strRef>
          </c:tx>
          <c:spPr>
            <a:ln w="28575" cap="rnd">
              <a:solidFill>
                <a:srgbClr val="DB5CC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DB5CC1"/>
              </a:solidFill>
              <a:ln w="12700">
                <a:solidFill>
                  <a:srgbClr val="DB5CC1"/>
                </a:solidFill>
              </a:ln>
              <a:effectLst/>
            </c:spPr>
          </c:marker>
          <c:cat>
            <c:numRef>
              <c:f>Hoja1!$A$2:$A$13</c:f>
              <c:numCache>
                <c:formatCode>mmm\-yy</c:formatCode>
                <c:ptCount val="1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45191</c:v>
                </c:pt>
                <c:pt idx="9">
                  <c:v>45221</c:v>
                </c:pt>
                <c:pt idx="10">
                  <c:v>45252</c:v>
                </c:pt>
                <c:pt idx="11">
                  <c:v>45282</c:v>
                </c:pt>
              </c:numCache>
            </c:numRef>
          </c:cat>
          <c:val>
            <c:numRef>
              <c:f>Hoja1!$O$2:$O$13</c:f>
              <c:numCache>
                <c:formatCode>\$0,\k</c:formatCode>
                <c:ptCount val="12"/>
                <c:pt idx="0">
                  <c:v>297.8</c:v>
                </c:pt>
                <c:pt idx="1">
                  <c:v>8858.09</c:v>
                </c:pt>
                <c:pt idx="2">
                  <c:v>0</c:v>
                </c:pt>
                <c:pt idx="3">
                  <c:v>1149.69</c:v>
                </c:pt>
                <c:pt idx="4">
                  <c:v>20534</c:v>
                </c:pt>
                <c:pt idx="5">
                  <c:v>62192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C8-2346-9EFE-4C92B6FD3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217672"/>
        <c:axId val="312815432"/>
      </c:lineChart>
      <c:dateAx>
        <c:axId val="31321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2815432"/>
        <c:crosses val="autoZero"/>
        <c:auto val="1"/>
        <c:lblOffset val="100"/>
        <c:baseTimeUnit val="months"/>
      </c:dateAx>
      <c:valAx>
        <c:axId val="312815432"/>
        <c:scaling>
          <c:orientation val="minMax"/>
        </c:scaling>
        <c:delete val="0"/>
        <c:axPos val="l"/>
        <c:numFmt formatCode="\$0,\k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s-HN"/>
          </a:p>
        </c:txPr>
        <c:crossAx val="3132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591473600511506E-2"/>
          <c:y val="0.83471744329991104"/>
          <c:w val="0.95481689271427295"/>
          <c:h val="0.16528255670008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TV CATEGORY</a:t>
            </a:r>
            <a:endParaRPr lang="es-MX" sz="800" dirty="0"/>
          </a:p>
        </c:rich>
      </c:tx>
      <c:layout>
        <c:manualLayout>
          <c:xMode val="edge"/>
          <c:yMode val="edge"/>
          <c:x val="0.37104721867216989"/>
          <c:y val="3.5736622167377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Noticias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Extraf</c:v>
                </c:pt>
                <c:pt idx="8">
                  <c:v>Aleve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0.44</c:v>
                </c:pt>
                <c:pt idx="1">
                  <c:v>0.28999999999999998</c:v>
                </c:pt>
                <c:pt idx="2">
                  <c:v>0.46</c:v>
                </c:pt>
                <c:pt idx="3">
                  <c:v>0.49</c:v>
                </c:pt>
                <c:pt idx="4">
                  <c:v>0.06</c:v>
                </c:pt>
                <c:pt idx="5">
                  <c:v>0.4</c:v>
                </c:pt>
                <c:pt idx="7">
                  <c:v>0.21</c:v>
                </c:pt>
                <c:pt idx="8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C-E344-A92F-E6B2D91202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Deportes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Extraf</c:v>
                </c:pt>
                <c:pt idx="8">
                  <c:v>Aleve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0.09</c:v>
                </c:pt>
                <c:pt idx="1">
                  <c:v>0.04</c:v>
                </c:pt>
                <c:pt idx="4">
                  <c:v>0.05</c:v>
                </c:pt>
                <c:pt idx="5">
                  <c:v>0.05</c:v>
                </c:pt>
                <c:pt idx="6">
                  <c:v>0.3</c:v>
                </c:pt>
                <c:pt idx="7">
                  <c:v>0.02</c:v>
                </c:pt>
                <c:pt idx="8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3C-E344-A92F-E6B2D91202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Novelas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Extraf</c:v>
                </c:pt>
                <c:pt idx="8">
                  <c:v>Aleve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0.05</c:v>
                </c:pt>
                <c:pt idx="1">
                  <c:v>0.36</c:v>
                </c:pt>
                <c:pt idx="2">
                  <c:v>0.38</c:v>
                </c:pt>
                <c:pt idx="3">
                  <c:v>0.38</c:v>
                </c:pt>
                <c:pt idx="4">
                  <c:v>0.03</c:v>
                </c:pt>
                <c:pt idx="5">
                  <c:v>0.16</c:v>
                </c:pt>
                <c:pt idx="6">
                  <c:v>0.24</c:v>
                </c:pt>
                <c:pt idx="7">
                  <c:v>0.67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3C-E344-A92F-E6B2D91202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Entreten.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Extraf</c:v>
                </c:pt>
                <c:pt idx="8">
                  <c:v>Aleve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0.3</c:v>
                </c:pt>
                <c:pt idx="1">
                  <c:v>0.16</c:v>
                </c:pt>
                <c:pt idx="2">
                  <c:v>0.16</c:v>
                </c:pt>
                <c:pt idx="3">
                  <c:v>0.1</c:v>
                </c:pt>
                <c:pt idx="4">
                  <c:v>0.64</c:v>
                </c:pt>
                <c:pt idx="5">
                  <c:v>0.36</c:v>
                </c:pt>
                <c:pt idx="6">
                  <c:v>0.44</c:v>
                </c:pt>
                <c:pt idx="7">
                  <c:v>7.0000000000000007E-2</c:v>
                </c:pt>
                <c:pt idx="8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3C-E344-A92F-E6B2D912022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Otros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Extraf</c:v>
                </c:pt>
                <c:pt idx="8">
                  <c:v>Aleve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0.12</c:v>
                </c:pt>
                <c:pt idx="1">
                  <c:v>0.15</c:v>
                </c:pt>
                <c:pt idx="3">
                  <c:v>0.03</c:v>
                </c:pt>
                <c:pt idx="4">
                  <c:v>0.22</c:v>
                </c:pt>
                <c:pt idx="5">
                  <c:v>0.03</c:v>
                </c:pt>
                <c:pt idx="6">
                  <c:v>0.02</c:v>
                </c:pt>
                <c:pt idx="7">
                  <c:v>0.03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3C-E344-A92F-E6B2D9120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36722217280691"/>
          <c:y val="0.8604806556979171"/>
          <c:w val="0.83334344773091606"/>
          <c:h val="7.6652947610500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200" b="1" i="0" u="none" strike="noStrike" baseline="0" dirty="0">
                <a:effectLst/>
              </a:rPr>
              <a:t>TV SPOT LENGHT</a:t>
            </a:r>
            <a:r>
              <a:rPr lang="es-MX" sz="1200" b="1" i="0" u="none" strike="noStrike" baseline="0" dirty="0"/>
              <a:t> </a:t>
            </a:r>
            <a:endParaRPr lang="es-MX" sz="800" dirty="0"/>
          </a:p>
        </c:rich>
      </c:tx>
      <c:layout>
        <c:manualLayout>
          <c:xMode val="edge"/>
          <c:yMode val="edge"/>
          <c:x val="0.37104721867216989"/>
          <c:y val="3.5736622167377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0.17343871484223275"/>
          <c:y val="0.14704455135999536"/>
          <c:w val="0.790123559305145"/>
          <c:h val="0.729592621461474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0.25</c:v>
                </c:pt>
                <c:pt idx="3">
                  <c:v>0.04</c:v>
                </c:pt>
                <c:pt idx="5">
                  <c:v>0.06</c:v>
                </c:pt>
                <c:pt idx="6">
                  <c:v>0.48</c:v>
                </c:pt>
                <c:pt idx="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E-8F44-8E86-70174DA45E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0.04</c:v>
                </c:pt>
                <c:pt idx="3">
                  <c:v>7.0000000000000007E-2</c:v>
                </c:pt>
                <c:pt idx="4">
                  <c:v>1</c:v>
                </c:pt>
                <c:pt idx="5">
                  <c:v>0.05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E-8F44-8E86-70174DA45E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15"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E-8F44-8E86-70174DA45E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0.08</c:v>
                </c:pt>
                <c:pt idx="1">
                  <c:v>0.57999999999999996</c:v>
                </c:pt>
                <c:pt idx="2">
                  <c:v>1</c:v>
                </c:pt>
                <c:pt idx="6">
                  <c:v>0.1</c:v>
                </c:pt>
                <c:pt idx="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6E-8F44-8E86-70174DA45EF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30"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Vitaflenaco</c:v>
                </c:pt>
                <c:pt idx="1">
                  <c:v>X Ray Dol</c:v>
                </c:pt>
                <c:pt idx="2">
                  <c:v>Dolo Neurobión</c:v>
                </c:pt>
                <c:pt idx="3">
                  <c:v>Delor Flex</c:v>
                </c:pt>
                <c:pt idx="4">
                  <c:v>Acetam Bayer</c:v>
                </c:pt>
                <c:pt idx="5">
                  <c:v>Dolodol </c:v>
                </c:pt>
                <c:pt idx="6">
                  <c:v>Dorival</c:v>
                </c:pt>
                <c:pt idx="7">
                  <c:v>Delor Extra</c:v>
                </c:pt>
                <c:pt idx="8">
                  <c:v>Aleve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0.63</c:v>
                </c:pt>
                <c:pt idx="1">
                  <c:v>0.19</c:v>
                </c:pt>
                <c:pt idx="3">
                  <c:v>0.89</c:v>
                </c:pt>
                <c:pt idx="5">
                  <c:v>0.88</c:v>
                </c:pt>
                <c:pt idx="6">
                  <c:v>0.37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34-664F-BBCF-C7487D0B0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647512287"/>
        <c:axId val="647515567"/>
      </c:barChart>
      <c:catAx>
        <c:axId val="64751228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47515567"/>
        <c:crosses val="autoZero"/>
        <c:auto val="1"/>
        <c:lblAlgn val="ctr"/>
        <c:lblOffset val="100"/>
        <c:noMultiLvlLbl val="0"/>
      </c:catAx>
      <c:valAx>
        <c:axId val="64751556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475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275200907452901"/>
          <c:y val="0.85602843841148757"/>
          <c:w val="0.5317176272782338"/>
          <c:h val="7.6652947610500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badi" panose="020B0604020104020204" pitchFamily="34" charset="0"/>
        </a:defRPr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modernComment_7FFFD53B_4F3C14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84DD8F-3449-4A8C-83D7-A0833E7E5816}" authorId="{09E4DA30-93A8-11AF-9121-96145B37829D}" created="2022-11-01T14:15:01.2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29337418" sldId="2147472699"/>
      <ac:graphicFrameMk id="41" creationId="{AF6C3E31-7473-4159-8079-63FF33C22673}"/>
    </ac:deMkLst>
    <p188:txBody>
      <a:bodyPr/>
      <a:lstStyle/>
      <a:p>
        <a:r>
          <a:rPr lang="es-MX"/>
          <a:t>Cateogrías de Mayor a Menor</a:t>
        </a:r>
      </a:p>
    </p188:txBody>
  </p188:cm>
  <p188:cm id="{84FE9B17-5B7D-4B49-AFA5-D038FFD61973}" authorId="{09E4DA30-93A8-11AF-9121-96145B37829D}" created="2022-11-01T14:16:11.7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29337418" sldId="2147472699"/>
      <ac:graphicFrameMk id="3" creationId="{614C6C6C-BB98-4C5E-BA77-2A561F47B36F}"/>
    </ac:deMkLst>
    <p188:txBody>
      <a:bodyPr/>
      <a:lstStyle/>
      <a:p>
        <a:r>
          <a:rPr lang="es-MX"/>
          <a:t>Share de inversión de las marcas Bayer en cada categoría, marcas en verde en caso de ser marca líder</a:t>
        </a:r>
      </a:p>
    </p188:txBody>
  </p188:cm>
</p188:cmLst>
</file>

<file path=ppt/comments/modernComment_7FFFD53C_2D813B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27C1BE-8B79-4C10-B450-4D16B9327C3B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63444062" sldId="2147472700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3E53EE81-A77D-4CEC-B4D7-90955E66F490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63444062" sldId="2147472700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4C9D4031-8DB6-4E62-8763-621662DD81E6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63444062" sldId="2147472700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1F357192-BBDC-4402-BC5A-50DB1FFD5096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63444062" sldId="2147472700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3F_D60E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CEFC0E-826C-47EF-BDFC-75589AE1DAA9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028433" sldId="2147472703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41_BA4580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7B748-3A30-E649-B28D-07D745E2E190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5117074" sldId="2147472705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227A2D1B-AAE2-BB47-85D5-1BBDED4E0651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5117074" sldId="2147472705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E9A29BC0-7D80-EE41-AD58-9B5D850EC3A2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5117074" sldId="2147472705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E5D5257D-EEBC-2E47-AB60-3686870EAA7C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5117074" sldId="2147472705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42_50A9AB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48F5A-2E14-DB45-9D60-31CE3DF8237A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47_4BC3F0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7B748-3A30-E649-B28D-07D745E2E190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71132244" sldId="2147472711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227A2D1B-AAE2-BB47-85D5-1BBDED4E0651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71132244" sldId="2147472711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E9A29BC0-7D80-EE41-AD58-9B5D850EC3A2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71132244" sldId="2147472711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E5D5257D-EEBC-2E47-AB60-3686870EAA7C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71132244" sldId="2147472711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48_E8F489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48F5A-2E14-DB45-9D60-31CE3DF8237A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4A_11BE02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7B748-3A30-E649-B28D-07D745E2E190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665248" sldId="2147472714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227A2D1B-AAE2-BB47-85D5-1BBDED4E0651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665248" sldId="2147472714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E9A29BC0-7D80-EE41-AD58-9B5D850EC3A2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5117074" sldId="2147472705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E5D5257D-EEBC-2E47-AB60-3686870EAA7C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665248" sldId="2147472714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4B_CCD2D6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48F5A-2E14-DB45-9D60-31CE3DF8237A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4D_BB465D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7B748-3A30-E649-B28D-07D745E2E190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1950893" sldId="2147472717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227A2D1B-AAE2-BB47-85D5-1BBDED4E0651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1950893" sldId="2147472717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E9A29BC0-7D80-EE41-AD58-9B5D850EC3A2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1950893" sldId="2147472717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E5D5257D-EEBC-2E47-AB60-3686870EAA7C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1950893" sldId="2147472717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4E_B51F1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48F5A-2E14-DB45-9D60-31CE3DF8237A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50_267B68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27B748-3A30-E649-B28D-07D745E2E190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5621784" sldId="2147472720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227A2D1B-AAE2-BB47-85D5-1BBDED4E0651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5621784" sldId="2147472720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E9A29BC0-7D80-EE41-AD58-9B5D850EC3A2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5621784" sldId="2147472720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E5D5257D-EEBC-2E47-AB60-3686870EAA7C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5621784" sldId="2147472720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51_BF4735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48F5A-2E14-DB45-9D60-31CE3DF8237A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53_4B71FE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3AF5EE-8E25-7C41-A095-EAB36027BA72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65761852" sldId="2147472723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D52B56DA-9F99-AC49-9CA5-B81F9ADBC92C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65761852" sldId="2147472723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DDA26BFB-583D-034B-B013-0B0D21979579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65761852" sldId="2147472723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304B136A-F6D7-C94C-8E40-B3CF6F02B272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65761852" sldId="2147472723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54_61E5FE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B0EB49-9A0A-BF45-BE30-EB3DF0E53B93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comments/modernComment_7FFFD556_2E00DD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E96752-3127-7646-ADCE-441CA0EF9192}" authorId="{09E4DA30-93A8-11AF-9121-96145B37829D}" created="2022-11-01T16:03:22.7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1808566" sldId="2147472726"/>
      <ac:graphicFrameMk id="21" creationId="{9614D2A4-6A3E-4675-BF63-453B74AC726E}"/>
    </ac:deMkLst>
    <p188:txBody>
      <a:bodyPr/>
      <a:lstStyle/>
      <a:p>
        <a:r>
          <a:rPr lang="es-MX"/>
          <a:t>Incluir solo Top5 y marcas Bayer</a:t>
        </a:r>
      </a:p>
    </p188:txBody>
  </p188:cm>
  <p188:cm id="{51BAB727-26D1-4D4B-99D2-B177FDABC45F}" authorId="{09E4DA30-93A8-11AF-9121-96145B37829D}" created="2022-11-01T16:58:53.4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1808566" sldId="2147472726"/>
      <ac:graphicFrameMk id="19" creationId="{785628DB-99DF-4C03-B512-C43CDD20489F}"/>
    </ac:deMkLst>
    <p188:txBody>
      <a:bodyPr/>
      <a:lstStyle/>
      <a:p>
        <a:r>
          <a:rPr lang="es-MX"/>
          <a:t>Incluir solo Top5 y marcas Bayer</a:t>
        </a:r>
      </a:p>
    </p188:txBody>
  </p188:cm>
  <p188:cm id="{C8A3B49D-A2D7-AC41-BC4C-611046FDEEFE}" authorId="{09E4DA30-93A8-11AF-9121-96145B37829D}" created="2022-11-01T17:40:22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1808566" sldId="2147472726"/>
      <ac:graphicFrameMk id="25" creationId="{748B412C-65AF-401C-A123-954C9807BA5A}"/>
    </ac:deMkLst>
    <p188:txBody>
      <a:bodyPr/>
      <a:lstStyle/>
      <a:p>
        <a:r>
          <a:rPr lang="es-MX"/>
          <a:t>Incluir top 10 SOI y marcas Bayer</a:t>
        </a:r>
      </a:p>
    </p188:txBody>
  </p188:cm>
  <p188:cm id="{1C1EA308-9213-2E41-91DC-8A813353DB2E}" authorId="{09E4DA30-93A8-11AF-9121-96145B37829D}" created="2022-11-01T17:59:14.9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1808566" sldId="2147472726"/>
      <ac:graphicFrameMk id="37" creationId="{E3329616-4A16-4E9F-BC32-F9AE170E7EE8}"/>
    </ac:deMkLst>
    <p188:txBody>
      <a:bodyPr/>
      <a:lstStyle/>
      <a:p>
        <a:r>
          <a:rPr lang="es-MX"/>
          <a:t>Resaltar los meses con mayor inversión</a:t>
        </a:r>
      </a:p>
    </p188:txBody>
  </p188:cm>
</p188:cmLst>
</file>

<file path=ppt/comments/modernComment_7FFFD557_974BD9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9D9D2B-9477-F94F-AA9B-DB19201D344F}" authorId="{09E4DA30-93A8-11AF-9121-96145B37829D}" created="2022-11-01T18:11:40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53296728" sldId="2147472706"/>
      <ac:graphicFrameMk id="24" creationId="{66184303-1F8E-4A2E-A570-DC1499360B59}"/>
    </ac:deMkLst>
    <p188:txBody>
      <a:bodyPr/>
      <a:lstStyle/>
      <a:p>
        <a:r>
          <a:rPr lang="es-MX"/>
          <a:t>Incluir top 10 SOI y marcas Bayer, de mayor a menor GRP's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0.34013</cdr:x>
      <cdr:y>0.00662</cdr:y>
    </cdr:from>
    <cdr:to>
      <cdr:x>0.62914</cdr:x>
      <cdr:y>0.0854</cdr:y>
    </cdr:to>
    <cdr:sp macro="" textlink="">
      <cdr:nvSpPr>
        <cdr:cNvPr id="2" name="Title 1">
          <a:extLst xmlns:a="http://schemas.openxmlformats.org/drawingml/2006/main">
            <a:ext uri="{FF2B5EF4-FFF2-40B4-BE49-F238E27FC236}">
              <a16:creationId xmlns:a16="http://schemas.microsoft.com/office/drawing/2014/main" id="{29EF83AB-1E0C-4DB9-9318-05ED0E88F5FA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225080" y="22829"/>
          <a:ext cx="2740340" cy="27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rtlCol="0" anchor="ctr">
          <a:no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CH" sz="1400" b="1" dirty="0">
              <a:latin typeface="Abadi" panose="020B0604020104020204" pitchFamily="34" charset="0"/>
            </a:rPr>
            <a:t>INVESTMENT BY CATEGORY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E19D1-079D-438E-81C9-264AAD464FB8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302AE-B280-4AB0-BB5F-1FE8325263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5385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68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2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25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80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5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96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09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666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51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57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00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01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47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92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33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7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65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7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2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30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88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Medical CRM Data</a:t>
            </a:r>
          </a:p>
          <a:p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Centro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23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5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Medical CRM Data</a:t>
            </a:r>
          </a:p>
          <a:p>
            <a:r>
              <a:rPr lang="es-ES" err="1"/>
              <a:t>Implementation</a:t>
            </a:r>
            <a:r>
              <a:rPr lang="es-ES"/>
              <a:t> </a:t>
            </a:r>
            <a:r>
              <a:rPr lang="es-ES" err="1"/>
              <a:t>design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Centro</a:t>
            </a:r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3DB20-82BD-4A79-8C3F-505F106AE90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1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A96D4-A411-46CE-941A-3F72D54FF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89485-97F4-4573-ABD0-F3EA525F9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14C79-2EC2-4ACD-B1A4-93E42E92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A2D-10AC-4E27-BB7B-C306493D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331CC-EA99-4C89-B463-CCC1592D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4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976-020D-4535-B18A-77711AFB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88F35-65E9-49B5-AF1A-D7545F7F7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18FB0-F912-4CD5-BA45-E2E1EA27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1BB37-4291-44A1-AFA9-520DB742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7AC11-E12A-4B11-B6D4-D78D6959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61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5A720-226C-4887-A138-E60EDB148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55E54-DD00-4DCA-B159-ACC0B53B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E052C-0D3C-4CA9-B237-11347AE78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4A226-F60D-4E28-B323-E13DE016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3D664-6138-441C-AF30-3E23657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1980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1949" y="181938"/>
            <a:ext cx="10799867" cy="86400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195870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lvl="0" indent="0"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pPr marL="0" lvl="0" indent="0">
              <a:buSzPts val="700"/>
            </a:pPr>
            <a:fld id="{EEAD9179-7A6B-4268-BEB2-F3B8EB06115B}" type="slidenum">
              <a:rPr lang="en-US" sz="700" noProof="0" smtClean="0"/>
              <a:pPr marL="0" lvl="0" indent="0">
                <a:buSzPts val="700"/>
              </a:pPr>
              <a:t>‹Nº›</a:t>
            </a:fld>
            <a:endParaRPr lang="en-US" sz="7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" y="615600"/>
            <a:ext cx="399652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1C7AE59-CE31-4DC2-8D45-B623A4CAAEFE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4726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E47122-9C53-42B4-9E9A-C68969B7C111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5348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5926C9E-C53A-4C47-82E1-8FDB0CFFD6DF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4594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F8919A7-CCFC-4DF0-82D9-A3367B6CC56B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5711408" cy="10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923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2363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8EECD47-0109-454D-AB8E-9B4772DEF7E9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223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A1FF3C4-D4B4-4618-80B7-662695D06B6A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0641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5EA5CC2-9168-437D-9403-5EA0BC737A4E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27899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F87D-07C3-40F2-B285-6E1542B3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359B6-61AB-42A9-9150-0D9CC6580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FFF13-26BB-4637-B354-5849C283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EAEF2-7084-49BA-AF4B-86BECC1A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EE36C-BCF8-4281-9050-0B568081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0479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0A551F-E741-4142-A3EC-01F9DD9EF94A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5806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E0D636A-6EAE-4C4C-A353-4E4314DB12A0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4466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1625FEE-35EE-46A4-A0AC-D25652920319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948" y="3892750"/>
            <a:ext cx="5220680" cy="259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60573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948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60573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0860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DD81E9-BBCD-4FBC-930F-B2ED8978690F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3952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2" orient="horz" pos="247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410" y="1052513"/>
            <a:ext cx="10801406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BA9F930-D3DA-4A52-8912-B003D3BEA063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963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E1EF742-9E9E-435C-8576-ED23C839AC04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694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326D7A8-26B5-452F-B725-6A7B3A127240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725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5B1ADDE-1DBF-4486-A5A2-5AC870BBA024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0211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DB4B025-3D87-42E8-A4FA-B6FB59811310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4671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48D365A-E5AB-4E04-8CBF-282EA2A90CE3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3" y="0"/>
            <a:ext cx="811600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3"/>
              <a:gd name="connsiteY0" fmla="*/ 0 h 6858000"/>
              <a:gd name="connsiteX1" fmla="*/ 8112573 w 8114953"/>
              <a:gd name="connsiteY1" fmla="*/ 0 h 6858000"/>
              <a:gd name="connsiteX2" fmla="*/ 8114953 w 8114953"/>
              <a:gd name="connsiteY2" fmla="*/ 6003673 h 6858000"/>
              <a:gd name="connsiteX3" fmla="*/ 3275459 w 8114953"/>
              <a:gd name="connsiteY3" fmla="*/ 6858000 h 6858000"/>
              <a:gd name="connsiteX4" fmla="*/ 0 w 8114953"/>
              <a:gd name="connsiteY4" fmla="*/ 6858000 h 6858000"/>
              <a:gd name="connsiteX5" fmla="*/ 1341581 w 811495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3" y="4090555"/>
                  <a:pt x="8114953" y="6003673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6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3F82-D003-4952-AA08-D42CA965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A764A-A671-4448-A99E-F58722D97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A962-69DF-4D35-8285-93AB15EF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92FF5-B9ED-4DC5-89FC-59CE16CD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C892B-5C0C-4193-837F-930E2AB7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399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27B440C-5EFB-4467-905A-22485475D437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3" y="0"/>
            <a:ext cx="8116010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1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332E1DB-8F95-41FF-9308-B64A39D3785B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 bwMode="gray">
          <a:xfrm>
            <a:off x="4078372" y="0"/>
            <a:ext cx="8113629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6001292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2573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2572" y="4088174"/>
                  <a:pt x="8112572" y="600129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51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0682F5-D540-4F7E-A44F-370516830E3A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D156BCA-D759-48B0-8B28-914FB5CC3734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5FA33A-AA9A-408D-825F-3DD716E743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113407" y="0"/>
            <a:ext cx="3985226" cy="6858000"/>
          </a:xfrm>
          <a:custGeom>
            <a:avLst/>
            <a:gdLst>
              <a:gd name="connsiteX0" fmla="*/ 2693218 w 3984707"/>
              <a:gd name="connsiteY0" fmla="*/ 6856945 h 6858000"/>
              <a:gd name="connsiteX1" fmla="*/ 2698647 w 3984707"/>
              <a:gd name="connsiteY1" fmla="*/ 6858000 h 6858000"/>
              <a:gd name="connsiteX2" fmla="*/ 2693014 w 3984707"/>
              <a:gd name="connsiteY2" fmla="*/ 6858000 h 6858000"/>
              <a:gd name="connsiteX3" fmla="*/ 1331361 w 3984707"/>
              <a:gd name="connsiteY3" fmla="*/ 0 h 6858000"/>
              <a:gd name="connsiteX4" fmla="*/ 3984707 w 3984707"/>
              <a:gd name="connsiteY4" fmla="*/ 0 h 6858000"/>
              <a:gd name="connsiteX5" fmla="*/ 2660015 w 3984707"/>
              <a:gd name="connsiteY5" fmla="*/ 6858000 h 6858000"/>
              <a:gd name="connsiteX6" fmla="*/ 0 w 39847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707" h="6858000">
                <a:moveTo>
                  <a:pt x="2693218" y="6856945"/>
                </a:moveTo>
                <a:lnTo>
                  <a:pt x="2698647" y="6858000"/>
                </a:lnTo>
                <a:lnTo>
                  <a:pt x="2693014" y="6858000"/>
                </a:lnTo>
                <a:close/>
                <a:moveTo>
                  <a:pt x="1331361" y="0"/>
                </a:moveTo>
                <a:lnTo>
                  <a:pt x="3984707" y="0"/>
                </a:lnTo>
                <a:lnTo>
                  <a:pt x="26600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0D031B8-1221-4B6F-92FB-4684EFA471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806770" y="0"/>
            <a:ext cx="3995858" cy="6858000"/>
          </a:xfrm>
          <a:custGeom>
            <a:avLst/>
            <a:gdLst>
              <a:gd name="connsiteX0" fmla="*/ 1324692 w 3995338"/>
              <a:gd name="connsiteY0" fmla="*/ 0 h 6858000"/>
              <a:gd name="connsiteX1" fmla="*/ 3995338 w 3995338"/>
              <a:gd name="connsiteY1" fmla="*/ 0 h 6858000"/>
              <a:gd name="connsiteX2" fmla="*/ 2745906 w 3995338"/>
              <a:gd name="connsiteY2" fmla="*/ 6468865 h 6858000"/>
              <a:gd name="connsiteX3" fmla="*/ 2748727 w 3995338"/>
              <a:gd name="connsiteY3" fmla="*/ 6469398 h 6858000"/>
              <a:gd name="connsiteX4" fmla="*/ 547416 w 3995338"/>
              <a:gd name="connsiteY4" fmla="*/ 6858000 h 6858000"/>
              <a:gd name="connsiteX5" fmla="*/ 0 w 39953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338" h="6858000">
                <a:moveTo>
                  <a:pt x="1324692" y="0"/>
                </a:moveTo>
                <a:lnTo>
                  <a:pt x="3995338" y="0"/>
                </a:lnTo>
                <a:lnTo>
                  <a:pt x="2745906" y="6468865"/>
                </a:lnTo>
                <a:lnTo>
                  <a:pt x="2748727" y="6469398"/>
                </a:lnTo>
                <a:lnTo>
                  <a:pt x="547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FCA7AC5F-6522-4DEE-BA7A-D67ED03A7E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586888" y="0"/>
            <a:ext cx="2607493" cy="6463920"/>
          </a:xfrm>
          <a:custGeom>
            <a:avLst/>
            <a:gdLst>
              <a:gd name="connsiteX0" fmla="*/ 1248571 w 2607154"/>
              <a:gd name="connsiteY0" fmla="*/ 0 h 6463920"/>
              <a:gd name="connsiteX1" fmla="*/ 2604774 w 2607154"/>
              <a:gd name="connsiteY1" fmla="*/ 0 h 6463920"/>
              <a:gd name="connsiteX2" fmla="*/ 2607154 w 2607154"/>
              <a:gd name="connsiteY2" fmla="*/ 6003673 h 6463920"/>
              <a:gd name="connsiteX3" fmla="*/ 0 w 2607154"/>
              <a:gd name="connsiteY3" fmla="*/ 6463920 h 646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154" h="6463920">
                <a:moveTo>
                  <a:pt x="1248571" y="0"/>
                </a:moveTo>
                <a:lnTo>
                  <a:pt x="2604774" y="0"/>
                </a:lnTo>
                <a:cubicBezTo>
                  <a:pt x="2604774" y="1913118"/>
                  <a:pt x="2607154" y="4090555"/>
                  <a:pt x="2607154" y="6003673"/>
                </a:cubicBezTo>
                <a:lnTo>
                  <a:pt x="0" y="6463920"/>
                </a:lnTo>
                <a:close/>
              </a:path>
            </a:pathLst>
          </a:custGeom>
        </p:spPr>
        <p:txBody>
          <a:bodyPr wrap="square" tIns="936000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de-DE" dirty="0"/>
          </a:p>
        </p:txBody>
      </p:sp>
      <p:sp>
        <p:nvSpPr>
          <p:cNvPr id="7" name="MIO_VALID_LAYOUT" hidden="1">
            <a:extLst>
              <a:ext uri="{FF2B5EF4-FFF2-40B4-BE49-F238E27FC236}">
                <a16:creationId xmlns:a16="http://schemas.microsoft.com/office/drawing/2014/main" id="{1D22FA5E-0BC7-4401-A5BD-77730EA9E1A3}"/>
              </a:ext>
            </a:extLst>
          </p:cNvPr>
          <p:cNvSpPr/>
          <p:nvPr userDrawn="1"/>
        </p:nvSpPr>
        <p:spPr bwMode="gray">
          <a:xfrm>
            <a:off x="69583" y="1"/>
            <a:ext cx="198809" cy="132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Logoschutz" hidden="1">
            <a:extLst>
              <a:ext uri="{FF2B5EF4-FFF2-40B4-BE49-F238E27FC236}">
                <a16:creationId xmlns:a16="http://schemas.microsoft.com/office/drawing/2014/main" id="{4023B47B-B6DF-4539-AC89-0228A14ED20B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5591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E95D-CAAF-4028-B61C-D8CEE835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0C655-158F-4D2D-9BDF-8428D8DFA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EB075-C59B-4A63-93C7-BBB3AA013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0C7A-38F4-430C-9CC0-7A719DC6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A63A5-44C6-44D1-AE6B-659FFB9F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F6552-92BE-42A4-943B-9BC9424E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46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C5D5E-F30E-4C12-8C66-40CFFA04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EBD41-7CEE-41FC-A715-A1A365529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78A44-1182-428F-9451-11978DC6E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8C672-8CE4-4AFD-BB26-031997BAA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4FE41-0215-4D18-AA0B-7B8CAB8BB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5CFE29-A605-420F-87D3-B42BB0CD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AEE3-8B16-4EAD-A666-CF8CF2CE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C51CC-6125-475E-B8C9-B5DBC988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45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31D4-D851-492B-B567-A1F0D24E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F48A1-9444-4D91-B1CB-A95F868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50601-03E3-4723-88D9-3B5D5186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21E22-8A6E-4ECC-9D83-28894AA3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174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0ADD3-20C2-467C-BD68-1E5AAD3F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665E06-5181-4686-884D-D95FB513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62413-EA43-4676-AED9-BEFB0FC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76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FB3E-992D-47FE-96DC-3B502406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23BD-3844-4463-9F68-AFF30FD9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8BFC8-DC0F-46FB-8F22-427314A30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87247-A8FD-4E9B-8949-04F5FF29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E3BED-01AC-49A9-BDFE-CE92DC80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745BB-AF19-4F04-B386-39EBA425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110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9A5A-E9B5-44EB-B042-58FBADE7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1D067-9857-47E1-ABBD-D63CD5C38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483A9-E3DC-4D6B-B0D5-3EC1776C6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B3A89-957C-4E59-800A-5DE7B265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B3A2-98F7-4E8F-9A8C-0F5AF6D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D452-BFB4-4B37-B6EF-AF7C7750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845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4DF13-11F9-4533-8FF1-05EC420B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DF42E-4480-4D49-B8BC-2DE0E3D98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18590-5E5E-4DB4-B4C9-FB30DCF23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D7737-EB15-4ED0-BB24-528EE5274129}" type="datetimeFigureOut">
              <a:rPr lang="es-MX" smtClean="0"/>
              <a:t>26/07/24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ACBC3-8E96-45E9-BA50-41DDB4E2C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BA54B-E602-4B1E-BED3-3FF23EE45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77E4D-5E1E-4149-ADE7-3DF7DF27C4F2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SIPCMContentMarking" descr="{&quot;HashCode&quot;:-242339457,&quot;Placement&quot;:&quot;Footer&quot;,&quot;Top&quot;:503.1945,&quot;Left&quot;:812.5106,&quot;SlideWidth&quot;:960,&quot;SlideHeight&quot;:540}">
            <a:extLst>
              <a:ext uri="{FF2B5EF4-FFF2-40B4-BE49-F238E27FC236}">
                <a16:creationId xmlns:a16="http://schemas.microsoft.com/office/drawing/2014/main" id="{E982847F-2339-43C5-957D-1C9ED24638F7}"/>
              </a:ext>
            </a:extLst>
          </p:cNvPr>
          <p:cNvSpPr txBox="1"/>
          <p:nvPr userDrawn="1"/>
        </p:nvSpPr>
        <p:spPr>
          <a:xfrm>
            <a:off x="10318885" y="63905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MX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6514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409" y="1732751"/>
            <a:ext cx="10801406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2D78BCF2-FC21-402C-B283-A432E3A4AFFD}" type="datetime1">
              <a:rPr lang="en-US" smtClean="0"/>
              <a:t>7/26/24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empower - DO NOT DELETE!!!" hidden="1"/>
          <p:cNvSpPr/>
          <p:nvPr userDrawn="1">
            <p:custDataLst>
              <p:tags r:id="rId22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/>
          </a:p>
        </p:txBody>
      </p:sp>
      <p:sp>
        <p:nvSpPr>
          <p:cNvPr id="9" name="MSIPCMContentMarking" descr="{&quot;HashCode&quot;:-242339457,&quot;Placement&quot;:&quot;Footer&quot;,&quot;Top&quot;:503.1945,&quot;Left&quot;:812.5106,&quot;SlideWidth&quot;:960,&quot;SlideHeight&quot;:540}">
            <a:extLst>
              <a:ext uri="{FF2B5EF4-FFF2-40B4-BE49-F238E27FC236}">
                <a16:creationId xmlns:a16="http://schemas.microsoft.com/office/drawing/2014/main" id="{F99505CC-FDDC-4405-8FD6-777153BF8FC5}"/>
              </a:ext>
            </a:extLst>
          </p:cNvPr>
          <p:cNvSpPr txBox="1"/>
          <p:nvPr userDrawn="1"/>
        </p:nvSpPr>
        <p:spPr bwMode="gray">
          <a:xfrm>
            <a:off x="10318885" y="63905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200" b="0" i="0" u="none" baseline="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es-MX" sz="2200" b="0" i="0" u="none" baseline="0" dirty="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7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5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13" Type="http://schemas.openxmlformats.org/officeDocument/2006/relationships/image" Target="../media/image37.png"/><Relationship Id="rId3" Type="http://schemas.microsoft.com/office/2007/relationships/media" Target="../media/media14.mp4"/><Relationship Id="rId7" Type="http://schemas.microsoft.com/office/2018/10/relationships/comments" Target="../comments/modernComment_7FFFD548_E8F489A4.xml"/><Relationship Id="rId12" Type="http://schemas.openxmlformats.org/officeDocument/2006/relationships/chart" Target="../charts/chart2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10.xml"/><Relationship Id="rId11" Type="http://schemas.openxmlformats.org/officeDocument/2006/relationships/chart" Target="../charts/chart2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jpeg"/><Relationship Id="rId4" Type="http://schemas.openxmlformats.org/officeDocument/2006/relationships/video" Target="../media/media14.mp4"/><Relationship Id="rId9" Type="http://schemas.openxmlformats.org/officeDocument/2006/relationships/image" Target="../media/image15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33.xlsx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27.xml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26.xml"/><Relationship Id="rId11" Type="http://schemas.openxmlformats.org/officeDocument/2006/relationships/package" Target="../embeddings/Hoja_de_c_lculo_de_Microsoft_Excel35.xlsx"/><Relationship Id="rId5" Type="http://schemas.openxmlformats.org/officeDocument/2006/relationships/chart" Target="../charts/chart25.xml"/><Relationship Id="rId10" Type="http://schemas.openxmlformats.org/officeDocument/2006/relationships/chart" Target="../charts/chart28.xml"/><Relationship Id="rId4" Type="http://schemas.microsoft.com/office/2018/10/relationships/comments" Target="../comments/modernComment_7FFFD54D_BB465DAD.xml"/><Relationship Id="rId9" Type="http://schemas.openxmlformats.org/officeDocument/2006/relationships/image" Target="../media/image39.emf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12.xml"/><Relationship Id="rId7" Type="http://schemas.openxmlformats.org/officeDocument/2006/relationships/chart" Target="../charts/chart30.xml"/><Relationship Id="rId12" Type="http://schemas.openxmlformats.org/officeDocument/2006/relationships/image" Target="../media/image42.jpe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chart" Target="../charts/chart29.xml"/><Relationship Id="rId11" Type="http://schemas.openxmlformats.org/officeDocument/2006/relationships/image" Target="../media/image41.png"/><Relationship Id="rId5" Type="http://schemas.microsoft.com/office/2018/10/relationships/comments" Target="../comments/modernComment_7FFFD54E_B51F1D4.xml"/><Relationship Id="rId10" Type="http://schemas.openxmlformats.org/officeDocument/2006/relationships/chart" Target="../charts/chart31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42.xlsx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15.xml"/><Relationship Id="rId7" Type="http://schemas.openxmlformats.org/officeDocument/2006/relationships/chart" Target="../charts/chart34.xml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chart" Target="../charts/chart33.xml"/><Relationship Id="rId11" Type="http://schemas.openxmlformats.org/officeDocument/2006/relationships/package" Target="../embeddings/Hoja_de_c_lculo_de_Microsoft_Excel44.xlsx"/><Relationship Id="rId5" Type="http://schemas.openxmlformats.org/officeDocument/2006/relationships/chart" Target="../charts/chart32.xml"/><Relationship Id="rId10" Type="http://schemas.openxmlformats.org/officeDocument/2006/relationships/chart" Target="../charts/chart35.xml"/><Relationship Id="rId4" Type="http://schemas.microsoft.com/office/2018/10/relationships/comments" Target="../comments/modernComment_7FFFD550_267B6818.xml"/><Relationship Id="rId9" Type="http://schemas.openxmlformats.org/officeDocument/2006/relationships/image" Target="../media/image44.emf"/><Relationship Id="rId1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chart" Target="../charts/chart37.xml"/><Relationship Id="rId3" Type="http://schemas.microsoft.com/office/2007/relationships/media" Target="../media/media17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6.jpeg"/><Relationship Id="rId2" Type="http://schemas.openxmlformats.org/officeDocument/2006/relationships/audio" Target="../media/media16.mp3"/><Relationship Id="rId16" Type="http://schemas.openxmlformats.org/officeDocument/2006/relationships/image" Target="../media/image46.png"/><Relationship Id="rId1" Type="http://schemas.microsoft.com/office/2007/relationships/media" Target="../media/media16.mp3"/><Relationship Id="rId6" Type="http://schemas.openxmlformats.org/officeDocument/2006/relationships/video" Target="../media/media18.mp4"/><Relationship Id="rId11" Type="http://schemas.openxmlformats.org/officeDocument/2006/relationships/image" Target="../media/image15.jpeg"/><Relationship Id="rId5" Type="http://schemas.microsoft.com/office/2007/relationships/media" Target="../media/media18.mp4"/><Relationship Id="rId15" Type="http://schemas.openxmlformats.org/officeDocument/2006/relationships/image" Target="../media/image20.png"/><Relationship Id="rId10" Type="http://schemas.openxmlformats.org/officeDocument/2006/relationships/chart" Target="../charts/chart36.xml"/><Relationship Id="rId4" Type="http://schemas.openxmlformats.org/officeDocument/2006/relationships/audio" Target="../media/media17.mp3"/><Relationship Id="rId9" Type="http://schemas.microsoft.com/office/2018/10/relationships/comments" Target="../comments/modernComment_7FFFD551_BF47353A.xml"/><Relationship Id="rId14" Type="http://schemas.openxmlformats.org/officeDocument/2006/relationships/chart" Target="../charts/char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51.xlsx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18.xml"/><Relationship Id="rId7" Type="http://schemas.openxmlformats.org/officeDocument/2006/relationships/chart" Target="../charts/chart41.xml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40.xml"/><Relationship Id="rId11" Type="http://schemas.openxmlformats.org/officeDocument/2006/relationships/package" Target="../embeddings/Hoja_de_c_lculo_de_Microsoft_Excel53.xlsx"/><Relationship Id="rId5" Type="http://schemas.openxmlformats.org/officeDocument/2006/relationships/chart" Target="../charts/chart39.xml"/><Relationship Id="rId10" Type="http://schemas.openxmlformats.org/officeDocument/2006/relationships/chart" Target="../charts/chart42.xml"/><Relationship Id="rId4" Type="http://schemas.microsoft.com/office/2018/10/relationships/comments" Target="../comments/modernComment_7FFFD553_4B71FE3C.xml"/><Relationship Id="rId9" Type="http://schemas.openxmlformats.org/officeDocument/2006/relationships/image" Target="../media/image47.emf"/><Relationship Id="rId1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5.xml"/><Relationship Id="rId3" Type="http://schemas.microsoft.com/office/2018/10/relationships/comments" Target="../comments/modernComment_7FFFD554_61E5FEBE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53B_4F3C144A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60.xlsx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21.xml"/><Relationship Id="rId7" Type="http://schemas.openxmlformats.org/officeDocument/2006/relationships/chart" Target="../charts/chart48.xml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47.xml"/><Relationship Id="rId11" Type="http://schemas.openxmlformats.org/officeDocument/2006/relationships/package" Target="../embeddings/Hoja_de_c_lculo_de_Microsoft_Excel62.xlsx"/><Relationship Id="rId5" Type="http://schemas.openxmlformats.org/officeDocument/2006/relationships/chart" Target="../charts/chart46.xml"/><Relationship Id="rId10" Type="http://schemas.openxmlformats.org/officeDocument/2006/relationships/chart" Target="../charts/chart49.xml"/><Relationship Id="rId4" Type="http://schemas.microsoft.com/office/2018/10/relationships/comments" Target="../comments/modernComment_7FFFD556_2E00DD36.xml"/><Relationship Id="rId9" Type="http://schemas.openxmlformats.org/officeDocument/2006/relationships/image" Target="../media/image49.emf"/><Relationship Id="rId1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chart" Target="../charts/chart5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chart" Target="../charts/chart50.xml"/><Relationship Id="rId11" Type="http://schemas.openxmlformats.org/officeDocument/2006/relationships/image" Target="../media/image20.png"/><Relationship Id="rId5" Type="http://schemas.microsoft.com/office/2018/10/relationships/comments" Target="../comments/modernComment_7FFFD557_974BD9A7.xml"/><Relationship Id="rId10" Type="http://schemas.openxmlformats.org/officeDocument/2006/relationships/chart" Target="../charts/chart5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hart" Target="../charts/chart55.xml"/><Relationship Id="rId3" Type="http://schemas.openxmlformats.org/officeDocument/2006/relationships/notesSlide" Target="../notesSlides/notesSlide23.xml"/><Relationship Id="rId7" Type="http://schemas.openxmlformats.org/officeDocument/2006/relationships/package" Target="../embeddings/Hoja_de_c_lculo_de_Microsoft_Excel68.xlsx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chart" Target="../charts/chart54.xml"/><Relationship Id="rId11" Type="http://schemas.openxmlformats.org/officeDocument/2006/relationships/image" Target="../media/image15.jpeg"/><Relationship Id="rId5" Type="http://schemas.openxmlformats.org/officeDocument/2006/relationships/chart" Target="../charts/chart53.xml"/><Relationship Id="rId10" Type="http://schemas.openxmlformats.org/officeDocument/2006/relationships/image" Target="../media/image52.emf"/><Relationship Id="rId4" Type="http://schemas.microsoft.com/office/2018/10/relationships/comments" Target="../comments/modernComment_7FFFD54A_11BE02E0.xml"/><Relationship Id="rId9" Type="http://schemas.openxmlformats.org/officeDocument/2006/relationships/package" Target="../embeddings/Hoja_de_c_lculo_de_Microsoft_Excel69.xlsx"/><Relationship Id="rId14" Type="http://schemas.openxmlformats.org/officeDocument/2006/relationships/chart" Target="../charts/chart5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23.mp4"/><Relationship Id="rId13" Type="http://schemas.microsoft.com/office/2018/10/relationships/comments" Target="../comments/modernComment_7FFFD54B_CCD2D60A.xml"/><Relationship Id="rId18" Type="http://schemas.openxmlformats.org/officeDocument/2006/relationships/chart" Target="../charts/chart59.xml"/><Relationship Id="rId3" Type="http://schemas.microsoft.com/office/2007/relationships/media" Target="../media/media21.mp3"/><Relationship Id="rId21" Type="http://schemas.openxmlformats.org/officeDocument/2006/relationships/image" Target="../media/image54.png"/><Relationship Id="rId7" Type="http://schemas.microsoft.com/office/2007/relationships/media" Target="../media/media23.mp4"/><Relationship Id="rId12" Type="http://schemas.openxmlformats.org/officeDocument/2006/relationships/notesSlide" Target="../notesSlides/notesSlide24.xml"/><Relationship Id="rId17" Type="http://schemas.openxmlformats.org/officeDocument/2006/relationships/chart" Target="../charts/chart58.xml"/><Relationship Id="rId2" Type="http://schemas.openxmlformats.org/officeDocument/2006/relationships/video" Target="../media/media20.mp4"/><Relationship Id="rId16" Type="http://schemas.openxmlformats.org/officeDocument/2006/relationships/chart" Target="../charts/chart57.xml"/><Relationship Id="rId20" Type="http://schemas.openxmlformats.org/officeDocument/2006/relationships/image" Target="../media/image20.png"/><Relationship Id="rId1" Type="http://schemas.microsoft.com/office/2007/relationships/media" Target="../media/media20.mp4"/><Relationship Id="rId6" Type="http://schemas.openxmlformats.org/officeDocument/2006/relationships/video" Target="../media/media22.mp4"/><Relationship Id="rId11" Type="http://schemas.openxmlformats.org/officeDocument/2006/relationships/slideLayout" Target="../slideLayouts/slideLayout12.xml"/><Relationship Id="rId5" Type="http://schemas.microsoft.com/office/2007/relationships/media" Target="../media/media22.mp4"/><Relationship Id="rId15" Type="http://schemas.openxmlformats.org/officeDocument/2006/relationships/image" Target="../media/image16.jpeg"/><Relationship Id="rId23" Type="http://schemas.openxmlformats.org/officeDocument/2006/relationships/image" Target="../media/image56.png"/><Relationship Id="rId10" Type="http://schemas.openxmlformats.org/officeDocument/2006/relationships/video" Target="../media/media24.mp4"/><Relationship Id="rId19" Type="http://schemas.openxmlformats.org/officeDocument/2006/relationships/image" Target="../media/image53.png"/><Relationship Id="rId4" Type="http://schemas.openxmlformats.org/officeDocument/2006/relationships/audio" Target="../media/media21.mp3"/><Relationship Id="rId9" Type="http://schemas.microsoft.com/office/2007/relationships/media" Target="../media/media24.mp4"/><Relationship Id="rId14" Type="http://schemas.openxmlformats.org/officeDocument/2006/relationships/image" Target="../media/image15.jpeg"/><Relationship Id="rId2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6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5.xml"/><Relationship Id="rId11" Type="http://schemas.openxmlformats.org/officeDocument/2006/relationships/package" Target="../embeddings/Hoja_de_c_lculo_de_Microsoft_Excel8.xlsx"/><Relationship Id="rId5" Type="http://schemas.openxmlformats.org/officeDocument/2006/relationships/chart" Target="../charts/chart4.xml"/><Relationship Id="rId10" Type="http://schemas.openxmlformats.org/officeDocument/2006/relationships/image" Target="../media/image13.emf"/><Relationship Id="rId4" Type="http://schemas.microsoft.com/office/2018/10/relationships/comments" Target="../comments/modernComment_7FFFD53C_2D813B5E.xml"/><Relationship Id="rId9" Type="http://schemas.openxmlformats.org/officeDocument/2006/relationships/package" Target="../embeddings/Hoja_de_c_lculo_de_Microsoft_Excel7.xlsx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2.xml"/><Relationship Id="rId18" Type="http://schemas.openxmlformats.org/officeDocument/2006/relationships/chart" Target="../charts/chart10.xml"/><Relationship Id="rId26" Type="http://schemas.openxmlformats.org/officeDocument/2006/relationships/image" Target="../media/image22.png"/><Relationship Id="rId3" Type="http://schemas.microsoft.com/office/2007/relationships/media" Target="../media/media2.mp4"/><Relationship Id="rId21" Type="http://schemas.openxmlformats.org/officeDocument/2006/relationships/image" Target="../media/image17.png"/><Relationship Id="rId7" Type="http://schemas.microsoft.com/office/2007/relationships/media" Target="../media/media4.mp3"/><Relationship Id="rId12" Type="http://schemas.openxmlformats.org/officeDocument/2006/relationships/video" Target="../media/media6.mp4"/><Relationship Id="rId17" Type="http://schemas.openxmlformats.org/officeDocument/2006/relationships/chart" Target="../charts/chart9.xml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chart" Target="../charts/chart8.xml"/><Relationship Id="rId20" Type="http://schemas.openxmlformats.org/officeDocument/2006/relationships/image" Target="../media/image16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microsoft.com/office/2018/10/relationships/comments" Target="../comments/modernComment_7FFFD53F_D60E91.xml"/><Relationship Id="rId23" Type="http://schemas.openxmlformats.org/officeDocument/2006/relationships/image" Target="../media/image19.png"/><Relationship Id="rId10" Type="http://schemas.openxmlformats.org/officeDocument/2006/relationships/video" Target="../media/media5.mp4"/><Relationship Id="rId19" Type="http://schemas.openxmlformats.org/officeDocument/2006/relationships/image" Target="../media/image15.jpe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4.xml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15.xlsx"/><Relationship Id="rId13" Type="http://schemas.openxmlformats.org/officeDocument/2006/relationships/image" Target="../media/image16.jpeg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13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12.xml"/><Relationship Id="rId11" Type="http://schemas.openxmlformats.org/officeDocument/2006/relationships/image" Target="../media/image28.emf"/><Relationship Id="rId5" Type="http://schemas.openxmlformats.org/officeDocument/2006/relationships/chart" Target="../charts/chart11.xml"/><Relationship Id="rId10" Type="http://schemas.openxmlformats.org/officeDocument/2006/relationships/package" Target="../embeddings/Hoja_de_c_lculo_de_Microsoft_Excel16.xlsx"/><Relationship Id="rId4" Type="http://schemas.microsoft.com/office/2018/10/relationships/comments" Target="../comments/modernComment_7FFFD541_BA458092.xml"/><Relationship Id="rId9" Type="http://schemas.openxmlformats.org/officeDocument/2006/relationships/image" Target="../media/image27.emf"/><Relationship Id="rId14" Type="http://schemas.openxmlformats.org/officeDocument/2006/relationships/chart" Target="../charts/char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slideLayout" Target="../slideLayouts/slideLayout12.xml"/><Relationship Id="rId18" Type="http://schemas.openxmlformats.org/officeDocument/2006/relationships/chart" Target="../charts/chart17.xml"/><Relationship Id="rId26" Type="http://schemas.openxmlformats.org/officeDocument/2006/relationships/image" Target="../media/image34.png"/><Relationship Id="rId3" Type="http://schemas.microsoft.com/office/2007/relationships/media" Target="../media/media8.mp4"/><Relationship Id="rId21" Type="http://schemas.openxmlformats.org/officeDocument/2006/relationships/image" Target="../media/image29.png"/><Relationship Id="rId7" Type="http://schemas.microsoft.com/office/2007/relationships/media" Target="../media/media10.mp4"/><Relationship Id="rId12" Type="http://schemas.openxmlformats.org/officeDocument/2006/relationships/video" Target="../media/media12.mp4"/><Relationship Id="rId17" Type="http://schemas.openxmlformats.org/officeDocument/2006/relationships/chart" Target="../charts/chart16.xml"/><Relationship Id="rId25" Type="http://schemas.openxmlformats.org/officeDocument/2006/relationships/image" Target="../media/image33.png"/><Relationship Id="rId2" Type="http://schemas.openxmlformats.org/officeDocument/2006/relationships/video" Target="../media/media7.mp4"/><Relationship Id="rId16" Type="http://schemas.openxmlformats.org/officeDocument/2006/relationships/chart" Target="../charts/chart15.xml"/><Relationship Id="rId20" Type="http://schemas.openxmlformats.org/officeDocument/2006/relationships/image" Target="../media/image16.jpe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microsoft.com/office/2007/relationships/media" Target="../media/media12.mp4"/><Relationship Id="rId24" Type="http://schemas.openxmlformats.org/officeDocument/2006/relationships/image" Target="../media/image32.png"/><Relationship Id="rId5" Type="http://schemas.microsoft.com/office/2007/relationships/media" Target="../media/media9.mp4"/><Relationship Id="rId15" Type="http://schemas.microsoft.com/office/2018/10/relationships/comments" Target="../comments/modernComment_7FFFD542_50A9AB58.xml"/><Relationship Id="rId23" Type="http://schemas.openxmlformats.org/officeDocument/2006/relationships/image" Target="../media/image31.png"/><Relationship Id="rId10" Type="http://schemas.openxmlformats.org/officeDocument/2006/relationships/video" Target="../media/media11.mp4"/><Relationship Id="rId19" Type="http://schemas.openxmlformats.org/officeDocument/2006/relationships/image" Target="../media/image15.jpeg"/><Relationship Id="rId4" Type="http://schemas.openxmlformats.org/officeDocument/2006/relationships/video" Target="../media/media8.mp4"/><Relationship Id="rId9" Type="http://schemas.microsoft.com/office/2007/relationships/media" Target="../media/media11.mp4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24.xlsx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20.xml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19.xml"/><Relationship Id="rId11" Type="http://schemas.openxmlformats.org/officeDocument/2006/relationships/package" Target="../embeddings/Hoja_de_c_lculo_de_Microsoft_Excel26.xlsx"/><Relationship Id="rId5" Type="http://schemas.openxmlformats.org/officeDocument/2006/relationships/chart" Target="../charts/chart18.xml"/><Relationship Id="rId10" Type="http://schemas.openxmlformats.org/officeDocument/2006/relationships/chart" Target="../charts/chart21.xml"/><Relationship Id="rId4" Type="http://schemas.microsoft.com/office/2018/10/relationships/comments" Target="../comments/modernComment_7FFFD547_4BC3F054.xml"/><Relationship Id="rId9" Type="http://schemas.openxmlformats.org/officeDocument/2006/relationships/image" Target="../media/image35.emf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D9179-7A6B-4268-BEB2-F3B8EB06115B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FD6DCF-47CE-45BA-ACD3-CEA541E51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93" y="2692442"/>
            <a:ext cx="4741917" cy="1440000"/>
          </a:xfrm>
        </p:spPr>
        <p:txBody>
          <a:bodyPr/>
          <a:lstStyle/>
          <a:p>
            <a:pPr algn="ctr"/>
            <a:r>
              <a:rPr lang="en-US" dirty="0"/>
              <a:t>Media Competitive</a:t>
            </a:r>
            <a:br>
              <a:rPr lang="en-US" dirty="0"/>
            </a:br>
            <a:r>
              <a:rPr lang="en-US" u="sng" dirty="0"/>
              <a:t>Country: Honduras</a:t>
            </a:r>
            <a:br>
              <a:rPr lang="en-US" sz="2000" dirty="0"/>
            </a:br>
            <a:br>
              <a:rPr lang="en-US" sz="2000" dirty="0"/>
            </a:br>
            <a:r>
              <a:rPr lang="en-US" sz="1800" dirty="0">
                <a:solidFill>
                  <a:schemeClr val="bg1"/>
                </a:solidFill>
              </a:rPr>
              <a:t>Mayo,  2024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r="6424"/>
          <a:stretch>
            <a:fillRect/>
          </a:stretch>
        </p:blipFill>
        <p:spPr/>
      </p:pic>
      <p:pic>
        <p:nvPicPr>
          <p:cNvPr id="7" name="Bildplatzhalter 6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2" r="14186"/>
          <a:stretch/>
        </p:blipFill>
        <p:spPr/>
      </p:pic>
      <p:pic>
        <p:nvPicPr>
          <p:cNvPr id="12" name="Bildplatzhalter 11"/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r="156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9687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14C03A91-6D8F-2B43-985D-3BFEC4B42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982944"/>
              </p:ext>
            </p:extLst>
          </p:nvPr>
        </p:nvGraphicFramePr>
        <p:xfrm>
          <a:off x="181685" y="746422"/>
          <a:ext cx="3280545" cy="270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631903" y="829674"/>
            <a:ext cx="284783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MEDIA TV CHANNEL </a:t>
            </a:r>
            <a:r>
              <a:rPr lang="es-MX" sz="1000" dirty="0"/>
              <a:t>(4,816</a:t>
            </a:r>
            <a:r>
              <a:rPr lang="es-MX" sz="1000" baseline="0" dirty="0"/>
              <a:t> Grp’s)</a:t>
            </a:r>
            <a:endParaRPr lang="es-MX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ANTICARDÍACOS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40-60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562154" y="684449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699863-3FD2-4A09-B169-473C440A7F79}"/>
              </a:ext>
            </a:extLst>
          </p:cNvPr>
          <p:cNvSpPr txBox="1"/>
          <p:nvPr/>
        </p:nvSpPr>
        <p:spPr>
          <a:xfrm>
            <a:off x="4922273" y="5729304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Cardio Delor</a:t>
            </a:r>
            <a:r>
              <a:rPr lang="es-MX" sz="1000" dirty="0">
                <a:latin typeface="Abadi" panose="020B0604020104020204" pitchFamily="34" charset="0"/>
              </a:rPr>
              <a:t> – Para mi mamá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099" y="3634864"/>
            <a:ext cx="283110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50" dirty="0">
                <a:latin typeface="Abadi" panose="020B0604020104020204" pitchFamily="34" charset="0"/>
              </a:rPr>
              <a:t>Aprendizajes: </a:t>
            </a:r>
          </a:p>
          <a:p>
            <a:pPr algn="l"/>
            <a:r>
              <a:rPr lang="es-HN" sz="1150" dirty="0">
                <a:solidFill>
                  <a:srgbClr val="0D0D0D"/>
                </a:solidFill>
                <a:latin typeface="Söhne"/>
              </a:rPr>
              <a:t>En los primeros cuatro meses del </a:t>
            </a:r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 año, se acivan las 3 marcas mas fuertes de la categoría</a:t>
            </a:r>
            <a:r>
              <a:rPr lang="es-HN" sz="1150" dirty="0">
                <a:solidFill>
                  <a:srgbClr val="0D0D0D"/>
                </a:solidFill>
                <a:latin typeface="Söhne"/>
              </a:rPr>
              <a:t>,.</a:t>
            </a:r>
          </a:p>
          <a:p>
            <a:pPr algn="l"/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Cardio Delor encabeza con el </a:t>
            </a:r>
            <a:r>
              <a:rPr lang="es-HN" sz="1150" dirty="0">
                <a:solidFill>
                  <a:srgbClr val="0D0D0D"/>
                </a:solidFill>
                <a:latin typeface="Söhne"/>
              </a:rPr>
              <a:t>55</a:t>
            </a:r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% del Índice de SOI.</a:t>
            </a:r>
          </a:p>
          <a:p>
            <a:pPr algn="l"/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Por otro lado, CardioAspirina se ubica en la 2da posición en el SOI y SOV, focalizándose en espacios de noticias y patrocinando secciones, con un COE de </a:t>
            </a:r>
            <a:r>
              <a:rPr lang="es-HN" sz="1150" dirty="0">
                <a:solidFill>
                  <a:srgbClr val="0D0D0D"/>
                </a:solidFill>
                <a:latin typeface="Söhne"/>
              </a:rPr>
              <a:t>1.90, el mas alto de la categoría.</a:t>
            </a:r>
            <a:endParaRPr lang="es-HN" sz="115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/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En cuanto a la distribución de espacios,la concentración está en noticieros con e </a:t>
            </a:r>
            <a:r>
              <a:rPr lang="es-HN" sz="1150" dirty="0">
                <a:solidFill>
                  <a:srgbClr val="0D0D0D"/>
                </a:solidFill>
                <a:latin typeface="Söhne"/>
              </a:rPr>
              <a:t>55</a:t>
            </a:r>
            <a:r>
              <a:rPr lang="es-HN" sz="1150" b="0" i="0" dirty="0">
                <a:solidFill>
                  <a:srgbClr val="0D0D0D"/>
                </a:solidFill>
                <a:effectLst/>
                <a:latin typeface="Söhne"/>
              </a:rPr>
              <a:t>% de la pauta.  Delor muestra una selección más variada en el canal VTV, pero no es efectiva, su COE es de 0.69.</a:t>
            </a:r>
          </a:p>
          <a:p>
            <a:r>
              <a:rPr lang="es-MX" sz="1150" dirty="0">
                <a:latin typeface="Abadi" panose="020B0604020104020204" pitchFamily="34" charset="0"/>
              </a:rPr>
              <a:t>.</a:t>
            </a:r>
          </a:p>
          <a:p>
            <a:endParaRPr lang="es-MX" sz="1150" dirty="0">
              <a:latin typeface="Abadi" panose="020B0604020104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495293"/>
              </p:ext>
            </p:extLst>
          </p:nvPr>
        </p:nvGraphicFramePr>
        <p:xfrm>
          <a:off x="8741231" y="728089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8" name="Chart 26">
            <a:extLst>
              <a:ext uri="{FF2B5EF4-FFF2-40B4-BE49-F238E27FC236}">
                <a16:creationId xmlns:a16="http://schemas.microsoft.com/office/drawing/2014/main" id="{2A791AC6-E953-FC48-B96D-327F850B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093756"/>
              </p:ext>
            </p:extLst>
          </p:nvPr>
        </p:nvGraphicFramePr>
        <p:xfrm>
          <a:off x="4664757" y="728090"/>
          <a:ext cx="3694720" cy="2721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35FE368D-64FA-6A4A-B841-C06FD52E0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460522"/>
              </p:ext>
            </p:extLst>
          </p:nvPr>
        </p:nvGraphicFramePr>
        <p:xfrm>
          <a:off x="3582341" y="822360"/>
          <a:ext cx="919930" cy="240811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26363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393567">
                  <a:extLst>
                    <a:ext uri="{9D8B030D-6E8A-4147-A177-3AD203B41FA5}">
                      <a16:colId xmlns:a16="http://schemas.microsoft.com/office/drawing/2014/main" val="2005018064"/>
                    </a:ext>
                  </a:extLst>
                </a:gridCol>
              </a:tblGrid>
              <a:tr h="35574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684123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2,150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  <a:tr h="684123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1,936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8031915"/>
                  </a:ext>
                </a:extLst>
              </a:tr>
              <a:tr h="684123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731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01016"/>
                  </a:ext>
                </a:extLst>
              </a:tr>
            </a:tbl>
          </a:graphicData>
        </a:graphic>
      </p:graphicFrame>
      <p:pic>
        <p:nvPicPr>
          <p:cNvPr id="8" name="50406320255160000-1922-1952.mp4" descr="50406320255160000-1922-1952.mp4">
            <a:hlinkClick r:id="" action="ppaction://media"/>
            <a:extLst>
              <a:ext uri="{FF2B5EF4-FFF2-40B4-BE49-F238E27FC236}">
                <a16:creationId xmlns:a16="http://schemas.microsoft.com/office/drawing/2014/main" id="{9A297D4A-7EF2-484B-A65F-A8BE0988F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4624" y="4502698"/>
            <a:ext cx="1886809" cy="1234746"/>
          </a:xfrm>
          <a:prstGeom prst="rect">
            <a:avLst/>
          </a:prstGeom>
        </p:spPr>
      </p:pic>
      <p:graphicFrame>
        <p:nvGraphicFramePr>
          <p:cNvPr id="45" name="Tabla 12">
            <a:extLst>
              <a:ext uri="{FF2B5EF4-FFF2-40B4-BE49-F238E27FC236}">
                <a16:creationId xmlns:a16="http://schemas.microsoft.com/office/drawing/2014/main" id="{CD407867-F02B-684C-B1FF-46AC81135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09858"/>
              </p:ext>
            </p:extLst>
          </p:nvPr>
        </p:nvGraphicFramePr>
        <p:xfrm>
          <a:off x="1538711" y="3230473"/>
          <a:ext cx="1765419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690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537692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576037">
                  <a:extLst>
                    <a:ext uri="{9D8B030D-6E8A-4147-A177-3AD203B41FA5}">
                      <a16:colId xmlns:a16="http://schemas.microsoft.com/office/drawing/2014/main" val="33920650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46" name="Tabla 12">
            <a:extLst>
              <a:ext uri="{FF2B5EF4-FFF2-40B4-BE49-F238E27FC236}">
                <a16:creationId xmlns:a16="http://schemas.microsoft.com/office/drawing/2014/main" id="{ABD8A756-20EC-C548-B79B-E3A26ACC1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05748"/>
              </p:ext>
            </p:extLst>
          </p:nvPr>
        </p:nvGraphicFramePr>
        <p:xfrm>
          <a:off x="4849651" y="3327948"/>
          <a:ext cx="3412960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592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682592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682592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682592">
                  <a:extLst>
                    <a:ext uri="{9D8B030D-6E8A-4147-A177-3AD203B41FA5}">
                      <a16:colId xmlns:a16="http://schemas.microsoft.com/office/drawing/2014/main" val="3810254947"/>
                    </a:ext>
                  </a:extLst>
                </a:gridCol>
                <a:gridCol w="682592">
                  <a:extLst>
                    <a:ext uri="{9D8B030D-6E8A-4147-A177-3AD203B41FA5}">
                      <a16:colId xmlns:a16="http://schemas.microsoft.com/office/drawing/2014/main" val="1680873913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47" name="Tabla 12">
            <a:extLst>
              <a:ext uri="{FF2B5EF4-FFF2-40B4-BE49-F238E27FC236}">
                <a16:creationId xmlns:a16="http://schemas.microsoft.com/office/drawing/2014/main" id="{FCD9E74D-BF1D-8749-8778-E687B206F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33598"/>
              </p:ext>
            </p:extLst>
          </p:nvPr>
        </p:nvGraphicFramePr>
        <p:xfrm>
          <a:off x="9530579" y="3341079"/>
          <a:ext cx="1769752" cy="273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438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442438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442438">
                  <a:extLst>
                    <a:ext uri="{9D8B030D-6E8A-4147-A177-3AD203B41FA5}">
                      <a16:colId xmlns:a16="http://schemas.microsoft.com/office/drawing/2014/main" val="4013136106"/>
                    </a:ext>
                  </a:extLst>
                </a:gridCol>
                <a:gridCol w="442438">
                  <a:extLst>
                    <a:ext uri="{9D8B030D-6E8A-4147-A177-3AD203B41FA5}">
                      <a16:colId xmlns:a16="http://schemas.microsoft.com/office/drawing/2014/main" val="3810254947"/>
                    </a:ext>
                  </a:extLst>
                </a:gridCol>
              </a:tblGrid>
              <a:tr h="273824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69%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pic>
        <p:nvPicPr>
          <p:cNvPr id="3" name="50406524039080000-1148-1176.mp4" descr="50406524039080000-1148-1176.mp4">
            <a:hlinkClick r:id="" action="ppaction://media"/>
            <a:extLst>
              <a:ext uri="{FF2B5EF4-FFF2-40B4-BE49-F238E27FC236}">
                <a16:creationId xmlns:a16="http://schemas.microsoft.com/office/drawing/2014/main" id="{88DC9F6C-959F-AE42-907E-11C10EBAAD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66219" y="4502698"/>
            <a:ext cx="1917126" cy="1234747"/>
          </a:xfrm>
          <a:prstGeom prst="rect">
            <a:avLst/>
          </a:prstGeom>
        </p:spPr>
      </p:pic>
      <p:sp>
        <p:nvSpPr>
          <p:cNvPr id="30" name="TextBox 48">
            <a:extLst>
              <a:ext uri="{FF2B5EF4-FFF2-40B4-BE49-F238E27FC236}">
                <a16:creationId xmlns:a16="http://schemas.microsoft.com/office/drawing/2014/main" id="{42196B3D-CEDA-9749-B259-38B96442D07F}"/>
              </a:ext>
            </a:extLst>
          </p:cNvPr>
          <p:cNvSpPr txBox="1"/>
          <p:nvPr/>
        </p:nvSpPr>
        <p:spPr>
          <a:xfrm>
            <a:off x="7011055" y="5737445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Cardio Vital </a:t>
            </a:r>
            <a:r>
              <a:rPr lang="es-MX" sz="1000" dirty="0">
                <a:latin typeface="Abadi" panose="020B0604020104020204" pitchFamily="34" charset="0"/>
              </a:rPr>
              <a:t> – Uno, uno dos</a:t>
            </a:r>
          </a:p>
        </p:txBody>
      </p:sp>
    </p:spTree>
    <p:extLst>
      <p:ext uri="{BB962C8B-B14F-4D97-AF65-F5344CB8AC3E}">
        <p14:creationId xmlns:p14="http://schemas.microsoft.com/office/powerpoint/2010/main" val="3908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7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ANTICARDÍACOS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600" dirty="0"/>
              <a:t>TÁCTICAS BAYER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7C733DC-BC95-4E93-B24E-E6E3244025DC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40-60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572199" y="954214"/>
            <a:ext cx="12266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CardioAspirina</a:t>
            </a:r>
            <a:endParaRPr lang="es-CR" sz="1300" b="1" dirty="0">
              <a:latin typeface="Abadi" panose="020B0604020104020204" pitchFamily="34" charset="0"/>
              <a:ea typeface="Merriweather"/>
              <a:cs typeface="Merriweather"/>
            </a:endParaRP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60075" y="3042087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Ac</a:t>
            </a:r>
            <a:r>
              <a:rPr lang="es-MX" sz="1200" dirty="0">
                <a:latin typeface="Abadi" panose="020B0604020104020204" pitchFamily="34" charset="0"/>
              </a:rPr>
              <a:t>tividad en Radio, con pauta rotativa en emisoras musicales adulto contemporáneo, de salud y del recuerdo.</a:t>
            </a: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s-CR" sz="11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n-US" sz="1100" dirty="0" err="1">
                <a:latin typeface="Abadi" panose="020B0604020104020204" pitchFamily="34" charset="0"/>
              </a:rPr>
              <a:t>Traseras</a:t>
            </a:r>
            <a:r>
              <a:rPr lang="en-US" sz="1100" dirty="0">
                <a:latin typeface="Abadi" panose="020B0604020104020204" pitchFamily="34" charset="0"/>
              </a:rPr>
              <a:t> y laterals de buses </a:t>
            </a:r>
            <a:r>
              <a:rPr lang="en-US" sz="1100" dirty="0" err="1">
                <a:latin typeface="Abadi" panose="020B0604020104020204" pitchFamily="34" charset="0"/>
              </a:rPr>
              <a:t>en</a:t>
            </a:r>
            <a:r>
              <a:rPr lang="en-US" sz="1100" dirty="0">
                <a:latin typeface="Abadi" panose="020B0604020104020204" pitchFamily="34" charset="0"/>
              </a:rPr>
              <a:t> Tegucigalpa y San Pedro Sula (11 por ciudad) </a:t>
            </a:r>
            <a:endParaRPr lang="es-MX" sz="1100" dirty="0">
              <a:latin typeface="Abadi" panose="020B0604020104020204" pitchFamily="34" charset="0"/>
            </a:endParaRP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</p:txBody>
      </p: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D5959A5B-6FD9-44E2-AD34-59EABB03BAD5}"/>
              </a:ext>
            </a:extLst>
          </p:cNvPr>
          <p:cNvSpPr txBox="1">
            <a:spLocks/>
          </p:cNvSpPr>
          <p:nvPr/>
        </p:nvSpPr>
        <p:spPr>
          <a:xfrm>
            <a:off x="4807516" y="1345124"/>
            <a:ext cx="2507168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 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 a en HN. 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0076" y="1352305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r>
              <a:rPr lang="es-MX" sz="1200" dirty="0">
                <a:latin typeface="Abadi" panose="020B0604020104020204" pitchFamily="34" charset="0"/>
              </a:rPr>
              <a:t>Not. HCH Meridiano | Patroc Sec. Not. La Tarde | Short Video en Cantinfias de C5</a:t>
            </a:r>
          </a:p>
          <a:p>
            <a:r>
              <a:rPr lang="es-MX" sz="1200" dirty="0">
                <a:latin typeface="Abadi" panose="020B0604020104020204" pitchFamily="34" charset="0"/>
              </a:rPr>
              <a:t>Resultados: trps 788 | 97 Msj | COI = 1.89</a:t>
            </a:r>
          </a:p>
          <a:p>
            <a:endParaRPr lang="es-MX" sz="12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s-MX" sz="1200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</p:txBody>
      </p:sp>
    </p:spTree>
    <p:extLst>
      <p:ext uri="{BB962C8B-B14F-4D97-AF65-F5344CB8AC3E}">
        <p14:creationId xmlns:p14="http://schemas.microsoft.com/office/powerpoint/2010/main" val="40609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090422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2137383" y="839328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ANTIÁCIDOS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128961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8A1F49-03A0-40BB-B4C3-C4CB8AC72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961983"/>
              </p:ext>
            </p:extLst>
          </p:nvPr>
        </p:nvGraphicFramePr>
        <p:xfrm>
          <a:off x="1149214" y="826898"/>
          <a:ext cx="4702598" cy="227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588706"/>
              </p:ext>
            </p:extLst>
          </p:nvPr>
        </p:nvGraphicFramePr>
        <p:xfrm>
          <a:off x="2049881" y="2816225"/>
          <a:ext cx="3783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" name="Hoja de cálculo" r:id="rId8" imgW="4076700" imgH="1346200" progId="Excel.Sheet.12">
                  <p:embed/>
                </p:oleObj>
              </mc:Choice>
              <mc:Fallback>
                <p:oleObj name="Hoja de cálculo" r:id="rId8" imgW="40767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49881" y="2816225"/>
                        <a:ext cx="3783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8B412C-65AF-401C-A123-954C9807B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147462"/>
              </p:ext>
            </p:extLst>
          </p:nvPr>
        </p:nvGraphicFramePr>
        <p:xfrm>
          <a:off x="-29107" y="4172807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807294"/>
              </p:ext>
            </p:extLst>
          </p:nvPr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Hoja de cálculo" r:id="rId11" imgW="4432300" imgH="215900" progId="Excel.Sheet.12">
                  <p:embed/>
                </p:oleObj>
              </mc:Choice>
              <mc:Fallback>
                <p:oleObj name="Hoja de cálculo" r:id="rId11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25-45</a:t>
            </a:r>
          </a:p>
          <a:p>
            <a:pPr>
              <a:lnSpc>
                <a:spcPct val="110000"/>
              </a:lnSpc>
            </a:pPr>
            <a:r>
              <a:rPr lang="de-CH" sz="2000" dirty="0" err="1">
                <a:latin typeface="Abadi" panose="020B0604020104020204" pitchFamily="34" charset="0"/>
              </a:rPr>
              <a:t>Abril</a:t>
            </a:r>
            <a:r>
              <a:rPr lang="de-CH" sz="2000" dirty="0">
                <a:latin typeface="Abadi" panose="020B0604020104020204" pitchFamily="34" charset="0"/>
              </a:rPr>
              <a:t>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48418"/>
              </p:ext>
            </p:extLst>
          </p:nvPr>
        </p:nvGraphicFramePr>
        <p:xfrm>
          <a:off x="515043" y="789819"/>
          <a:ext cx="632459" cy="21883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335482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37057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77%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37057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567210"/>
                  </a:ext>
                </a:extLst>
              </a:tr>
              <a:tr h="37057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85070"/>
                  </a:ext>
                </a:extLst>
              </a:tr>
              <a:tr h="37057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115450"/>
                  </a:ext>
                </a:extLst>
              </a:tr>
              <a:tr h="37057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9737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9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26">
            <a:extLst>
              <a:ext uri="{FF2B5EF4-FFF2-40B4-BE49-F238E27FC236}">
                <a16:creationId xmlns:a16="http://schemas.microsoft.com/office/drawing/2014/main" id="{67BEC9DA-EBC2-724A-9792-EC4FAF82B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463463"/>
              </p:ext>
            </p:extLst>
          </p:nvPr>
        </p:nvGraphicFramePr>
        <p:xfrm>
          <a:off x="4269218" y="680258"/>
          <a:ext cx="4343334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461730" y="829674"/>
            <a:ext cx="2729738" cy="1725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416E917E-5749-0A45-BCBE-AFD292CB3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178914"/>
              </p:ext>
            </p:extLst>
          </p:nvPr>
        </p:nvGraphicFramePr>
        <p:xfrm>
          <a:off x="79906" y="741481"/>
          <a:ext cx="3424622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ANTIÁCIDOS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321365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Abadi MT Condensed Extra Bold" panose="020B0306030101010103" pitchFamily="34" charset="77"/>
              </a:rPr>
              <a:t>TV CATEGORY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100" y="3634864"/>
            <a:ext cx="27377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badi" panose="020B0604020104020204" pitchFamily="34" charset="0"/>
              </a:rPr>
              <a:t>Aprendizajes: </a:t>
            </a:r>
            <a:br>
              <a:rPr lang="es-HN" sz="1200" dirty="0"/>
            </a:br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El pico mas alto  de la categoría ocurre en marzo, justo antes de Semana Santa. Durante este período, Pepto Bismol y Alka Extreme son activados, mientras que el ruido en torno a Alka Seltzer clásica aumenta.</a:t>
            </a:r>
          </a:p>
          <a:p>
            <a:r>
              <a:rPr lang="es-HN" sz="1200" dirty="0">
                <a:solidFill>
                  <a:srgbClr val="0D0D0D"/>
                </a:solidFill>
                <a:latin typeface="Söhne"/>
              </a:rPr>
              <a:t>Sal Andrews se mantiene con exteriores, a partir del mes de marzo, con apoyo al lanzamiento “sabor a naranja”</a:t>
            </a:r>
            <a:endParaRPr lang="es-HN" sz="1200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s-HN" sz="1200" dirty="0">
                <a:solidFill>
                  <a:srgbClr val="0D0D0D"/>
                </a:solidFill>
                <a:latin typeface="Söhne"/>
              </a:rPr>
              <a:t>Se mantienen los mismos creativos de la competencia.</a:t>
            </a:r>
            <a:endParaRPr lang="es-HN" sz="1200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s-MX" sz="1200" dirty="0">
              <a:latin typeface="Abadi" panose="020B0604020104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661514"/>
              </p:ext>
            </p:extLst>
          </p:nvPr>
        </p:nvGraphicFramePr>
        <p:xfrm>
          <a:off x="8838592" y="766416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2226B105-37B7-D04A-8D44-C8B84C558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43105"/>
              </p:ext>
            </p:extLst>
          </p:nvPr>
        </p:nvGraphicFramePr>
        <p:xfrm>
          <a:off x="3381060" y="855317"/>
          <a:ext cx="939512" cy="215731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69756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69756">
                  <a:extLst>
                    <a:ext uri="{9D8B030D-6E8A-4147-A177-3AD203B41FA5}">
                      <a16:colId xmlns:a16="http://schemas.microsoft.com/office/drawing/2014/main" val="2769427833"/>
                    </a:ext>
                  </a:extLst>
                </a:gridCol>
              </a:tblGrid>
              <a:tr h="316216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613699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3,515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  <a:tr h="613699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771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950397"/>
                  </a:ext>
                </a:extLst>
              </a:tr>
              <a:tr h="613699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311529"/>
                  </a:ext>
                </a:extLst>
              </a:tr>
            </a:tbl>
          </a:graphicData>
        </a:graphic>
      </p:graphicFrame>
      <p:graphicFrame>
        <p:nvGraphicFramePr>
          <p:cNvPr id="28" name="Tabla 12">
            <a:extLst>
              <a:ext uri="{FF2B5EF4-FFF2-40B4-BE49-F238E27FC236}">
                <a16:creationId xmlns:a16="http://schemas.microsoft.com/office/drawing/2014/main" id="{A15A3829-E116-ED4F-A23C-9FF9718A8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17560"/>
              </p:ext>
            </p:extLst>
          </p:nvPr>
        </p:nvGraphicFramePr>
        <p:xfrm>
          <a:off x="760156" y="3268254"/>
          <a:ext cx="172223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58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430558">
                  <a:extLst>
                    <a:ext uri="{9D8B030D-6E8A-4147-A177-3AD203B41FA5}">
                      <a16:colId xmlns:a16="http://schemas.microsoft.com/office/drawing/2014/main" val="804050487"/>
                    </a:ext>
                  </a:extLst>
                </a:gridCol>
                <a:gridCol w="430558">
                  <a:extLst>
                    <a:ext uri="{9D8B030D-6E8A-4147-A177-3AD203B41FA5}">
                      <a16:colId xmlns:a16="http://schemas.microsoft.com/office/drawing/2014/main" val="1491367527"/>
                    </a:ext>
                  </a:extLst>
                </a:gridCol>
                <a:gridCol w="430558">
                  <a:extLst>
                    <a:ext uri="{9D8B030D-6E8A-4147-A177-3AD203B41FA5}">
                      <a16:colId xmlns:a16="http://schemas.microsoft.com/office/drawing/2014/main" val="2855522495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84%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0" name="Tabla 12">
            <a:extLst>
              <a:ext uri="{FF2B5EF4-FFF2-40B4-BE49-F238E27FC236}">
                <a16:creationId xmlns:a16="http://schemas.microsoft.com/office/drawing/2014/main" id="{1178BE10-8AD9-A24F-BAF7-6E46C00C0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35766"/>
              </p:ext>
            </p:extLst>
          </p:nvPr>
        </p:nvGraphicFramePr>
        <p:xfrm>
          <a:off x="4823207" y="3248615"/>
          <a:ext cx="3789345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86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1082390930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1" name="Tabla 12">
            <a:extLst>
              <a:ext uri="{FF2B5EF4-FFF2-40B4-BE49-F238E27FC236}">
                <a16:creationId xmlns:a16="http://schemas.microsoft.com/office/drawing/2014/main" id="{8BFCDFA9-34C9-0747-ACD3-317D5E8AA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562366"/>
              </p:ext>
            </p:extLst>
          </p:nvPr>
        </p:nvGraphicFramePr>
        <p:xfrm>
          <a:off x="9315795" y="3268254"/>
          <a:ext cx="2361990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65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393665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393665">
                  <a:extLst>
                    <a:ext uri="{9D8B030D-6E8A-4147-A177-3AD203B41FA5}">
                      <a16:colId xmlns:a16="http://schemas.microsoft.com/office/drawing/2014/main" val="2557986605"/>
                    </a:ext>
                  </a:extLst>
                </a:gridCol>
                <a:gridCol w="393665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393665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393665">
                  <a:extLst>
                    <a:ext uri="{9D8B030D-6E8A-4147-A177-3AD203B41FA5}">
                      <a16:colId xmlns:a16="http://schemas.microsoft.com/office/drawing/2014/main" val="2106329332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pic>
        <p:nvPicPr>
          <p:cNvPr id="3" name="50401124071120000-2566-2578.mp4" descr="50401124071120000-2566-2578.mp4">
            <a:hlinkClick r:id="" action="ppaction://media"/>
            <a:extLst>
              <a:ext uri="{FF2B5EF4-FFF2-40B4-BE49-F238E27FC236}">
                <a16:creationId xmlns:a16="http://schemas.microsoft.com/office/drawing/2014/main" id="{CDCAF6A6-D3A1-D34F-BB7C-8FDC98952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95256" y="3995686"/>
            <a:ext cx="1906654" cy="10741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9AE64A-7AD3-574B-97B0-4EDC64D27A72}"/>
              </a:ext>
            </a:extLst>
          </p:cNvPr>
          <p:cNvSpPr txBox="1"/>
          <p:nvPr/>
        </p:nvSpPr>
        <p:spPr>
          <a:xfrm>
            <a:off x="6601910" y="4144667"/>
            <a:ext cx="245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000" b="1" dirty="0"/>
              <a:t>Pepto Bismol </a:t>
            </a:r>
            <a:r>
              <a:rPr lang="es-HN" sz="1000" dirty="0"/>
              <a:t>:    “Si tu dia pinta mal, pintalo de rosa”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B889DBA-B59A-A140-A7EF-F1D23D33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37" y="5372840"/>
            <a:ext cx="2350031" cy="10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F78F2566-FBE3-F94A-B8A6-CFC98A23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20" y="5374257"/>
            <a:ext cx="2070360" cy="1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5EBAFC8D-66E7-5A4A-9D65-00E58483FF51}"/>
              </a:ext>
            </a:extLst>
          </p:cNvPr>
          <p:cNvSpPr txBox="1"/>
          <p:nvPr/>
        </p:nvSpPr>
        <p:spPr>
          <a:xfrm>
            <a:off x="5963546" y="6430352"/>
            <a:ext cx="2459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000" b="1" dirty="0"/>
              <a:t>Sal Andrews </a:t>
            </a:r>
            <a:r>
              <a:rPr lang="es-HN" sz="1000" dirty="0"/>
              <a:t>:    “Nuevo sabor a naranja”</a:t>
            </a:r>
          </a:p>
        </p:txBody>
      </p:sp>
    </p:spTree>
    <p:extLst>
      <p:ext uri="{BB962C8B-B14F-4D97-AF65-F5344CB8AC3E}">
        <p14:creationId xmlns:p14="http://schemas.microsoft.com/office/powerpoint/2010/main" val="1899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ANTIÁCIDOS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600" dirty="0"/>
              <a:t>TÁCTICAS BAYER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7C733DC-BC95-4E93-B24E-E6E3244025DC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672387" y="954214"/>
            <a:ext cx="1026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Alka</a:t>
            </a:r>
            <a:r>
              <a:rPr lang="es-CR" sz="1300" b="1" dirty="0">
                <a:latin typeface="Abadi" panose="020B0604020104020204" pitchFamily="34" charset="0"/>
                <a:ea typeface="Merriweather"/>
                <a:cs typeface="Merriweather"/>
              </a:rPr>
              <a:t> </a:t>
            </a:r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Seltzer</a:t>
            </a:r>
            <a:endParaRPr lang="es-CR" sz="1300" b="1" dirty="0">
              <a:latin typeface="Abadi" panose="020B0604020104020204" pitchFamily="34" charset="0"/>
              <a:ea typeface="Merriweather"/>
              <a:cs typeface="Merriweather"/>
            </a:endParaRP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60075" y="3042087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Patrocinio gol, y casi gol de paquete deportivo de Emisoras Unidas</a:t>
            </a: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s-CR" sz="11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CR" sz="11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Patrocinio radial en programas juveniles (2 emisoras nacionales) 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</p:txBody>
      </p: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D5959A5B-6FD9-44E2-AD34-59EABB03BAD5}"/>
              </a:ext>
            </a:extLst>
          </p:cNvPr>
          <p:cNvSpPr txBox="1">
            <a:spLocks/>
          </p:cNvSpPr>
          <p:nvPr/>
        </p:nvSpPr>
        <p:spPr>
          <a:xfrm>
            <a:off x="4807516" y="1345124"/>
            <a:ext cx="2507168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Programa Los del Cuarto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Alcances :  Msj 7, Trp’s 58 ,     COE : 2.57</a:t>
            </a:r>
          </a:p>
          <a:p>
            <a:pPr marL="0" indent="0">
              <a:buNone/>
            </a:pPr>
            <a:endParaRPr lang="es-MX" sz="12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s-MX" sz="1200" b="1" dirty="0">
              <a:latin typeface="Abadi" panose="020B0604020104020204" pitchFamily="34" charset="0"/>
            </a:endParaRPr>
          </a:p>
        </p:txBody>
      </p:sp>
      <p:sp>
        <p:nvSpPr>
          <p:cNvPr id="77" name="TextBox 10">
            <a:extLst>
              <a:ext uri="{FF2B5EF4-FFF2-40B4-BE49-F238E27FC236}">
                <a16:creationId xmlns:a16="http://schemas.microsoft.com/office/drawing/2014/main" id="{274F8F66-4E69-4285-89DD-569C46754823}"/>
              </a:ext>
            </a:extLst>
          </p:cNvPr>
          <p:cNvSpPr txBox="1"/>
          <p:nvPr/>
        </p:nvSpPr>
        <p:spPr>
          <a:xfrm>
            <a:off x="5230229" y="954214"/>
            <a:ext cx="173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Alka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Extreme </a:t>
            </a:r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Boost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79" name="TextBox 10">
            <a:extLst>
              <a:ext uri="{FF2B5EF4-FFF2-40B4-BE49-F238E27FC236}">
                <a16:creationId xmlns:a16="http://schemas.microsoft.com/office/drawing/2014/main" id="{13833C14-FB7B-4B97-B968-B1C6B138E2C8}"/>
              </a:ext>
            </a:extLst>
          </p:cNvPr>
          <p:cNvSpPr txBox="1"/>
          <p:nvPr/>
        </p:nvSpPr>
        <p:spPr>
          <a:xfrm>
            <a:off x="8462796" y="954214"/>
            <a:ext cx="1091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Alka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</a:t>
            </a:r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Gastric</a:t>
            </a:r>
            <a:endParaRPr lang="es-CR" sz="1400" b="1" dirty="0">
              <a:latin typeface="Abadi" panose="020B0604020104020204" pitchFamily="34" charset="0"/>
              <a:ea typeface="Merriweather"/>
              <a:cs typeface="Merriweather"/>
            </a:endParaRP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0076" y="1352305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Paquete de frecuencia compartido </a:t>
            </a:r>
          </a:p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Alcances :  Msj 104, Trp’s 548 ,     COE : 1.0</a:t>
            </a: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</p:spTree>
    <p:extLst>
      <p:ext uri="{BB962C8B-B14F-4D97-AF65-F5344CB8AC3E}">
        <p14:creationId xmlns:p14="http://schemas.microsoft.com/office/powerpoint/2010/main" val="18674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488330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2274543" y="847882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ANTIDIARRÉICOS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764144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8A1F49-03A0-40BB-B4C3-C4CB8AC72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0515256"/>
              </p:ext>
            </p:extLst>
          </p:nvPr>
        </p:nvGraphicFramePr>
        <p:xfrm>
          <a:off x="1236359" y="838622"/>
          <a:ext cx="4563773" cy="227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175877"/>
              </p:ext>
            </p:extLst>
          </p:nvPr>
        </p:nvGraphicFramePr>
        <p:xfrm>
          <a:off x="1674800" y="2812439"/>
          <a:ext cx="3559175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9" name="Hoja de cálculo" r:id="rId8" imgW="3835400" imgH="1346200" progId="Excel.Sheet.12">
                  <p:embed/>
                </p:oleObj>
              </mc:Choice>
              <mc:Fallback>
                <p:oleObj name="Hoja de cálculo" r:id="rId8" imgW="38354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4800" y="2812439"/>
                        <a:ext cx="3559175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8B412C-65AF-401C-A123-954C9807B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684884"/>
              </p:ext>
            </p:extLst>
          </p:nvPr>
        </p:nvGraphicFramePr>
        <p:xfrm>
          <a:off x="-29107" y="4172807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758523"/>
              </p:ext>
            </p:extLst>
          </p:nvPr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" name="Hoja de cálculo" r:id="rId11" imgW="4432300" imgH="215900" progId="Excel.Sheet.12">
                  <p:embed/>
                </p:oleObj>
              </mc:Choice>
              <mc:Fallback>
                <p:oleObj name="Hoja de cálculo" r:id="rId11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8111"/>
              </p:ext>
            </p:extLst>
          </p:nvPr>
        </p:nvGraphicFramePr>
        <p:xfrm>
          <a:off x="851216" y="968679"/>
          <a:ext cx="632459" cy="19743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282053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423063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95%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423063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37253"/>
                  </a:ext>
                </a:extLst>
              </a:tr>
              <a:tr h="423063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940816"/>
                  </a:ext>
                </a:extLst>
              </a:tr>
              <a:tr h="423063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989492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45903FD-6B19-8547-AEEF-1434C8D1B7BF}"/>
              </a:ext>
            </a:extLst>
          </p:cNvPr>
          <p:cNvSpPr txBox="1"/>
          <p:nvPr/>
        </p:nvSpPr>
        <p:spPr>
          <a:xfrm>
            <a:off x="2151599" y="6626495"/>
            <a:ext cx="394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dirty="0">
                <a:latin typeface="Abadi MT Condensed Light" panose="020B0306030101010103" pitchFamily="34" charset="77"/>
              </a:rPr>
              <a:t>42%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D0F1CA4-A2ED-1C4E-8949-36912603BFB4}"/>
              </a:ext>
            </a:extLst>
          </p:cNvPr>
          <p:cNvSpPr txBox="1"/>
          <p:nvPr/>
        </p:nvSpPr>
        <p:spPr>
          <a:xfrm>
            <a:off x="2798951" y="6646012"/>
            <a:ext cx="394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dirty="0">
                <a:latin typeface="Abadi MT Condensed Light" panose="020B0306030101010103" pitchFamily="34" charset="77"/>
              </a:rPr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6456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914866" y="829674"/>
            <a:ext cx="1946728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Chart 26">
            <a:extLst>
              <a:ext uri="{FF2B5EF4-FFF2-40B4-BE49-F238E27FC236}">
                <a16:creationId xmlns:a16="http://schemas.microsoft.com/office/drawing/2014/main" id="{2C638921-2A5D-F54C-98A0-95108F834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508937"/>
              </p:ext>
            </p:extLst>
          </p:nvPr>
        </p:nvGraphicFramePr>
        <p:xfrm>
          <a:off x="125087" y="716516"/>
          <a:ext cx="3526285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ANTIDIARRÉICOS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 err="1">
                <a:latin typeface="Abadi" panose="020B0604020104020204" pitchFamily="34" charset="0"/>
              </a:rPr>
              <a:t>Marzo</a:t>
            </a:r>
            <a:r>
              <a:rPr lang="de-CH" sz="2000" dirty="0">
                <a:latin typeface="Abadi" panose="020B0604020104020204" pitchFamily="34" charset="0"/>
              </a:rPr>
              <a:t>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724484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100" y="3634864"/>
            <a:ext cx="2737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badi" panose="020B0604020104020204" pitchFamily="34" charset="0"/>
              </a:rPr>
              <a:t>Aprendizajes: </a:t>
            </a:r>
          </a:p>
          <a:p>
            <a:pPr algn="l"/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El medio principal de la categoría es la radio, representando el 58% del mix de medios. Tanto Tap On como Veloz utilizan exclusivamente este medio para sus campañas. </a:t>
            </a:r>
          </a:p>
          <a:p>
            <a:pPr algn="l"/>
            <a:r>
              <a:rPr lang="es-HN" sz="1200" dirty="0">
                <a:solidFill>
                  <a:srgbClr val="0D0D0D"/>
                </a:solidFill>
                <a:latin typeface="Söhne"/>
              </a:rPr>
              <a:t>Durante los 5 meses del año primeros</a:t>
            </a:r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 la categoría ha generado poco ruido.</a:t>
            </a:r>
          </a:p>
          <a:p>
            <a:pPr algn="l"/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Alka AD lidera tanto en el SOI como en SOV. El medio radial es fundamental en esta categoría, ya que permite llegar a masas y es ideal para generar frecuencia </a:t>
            </a:r>
            <a:r>
              <a:rPr lang="es-HN" sz="1200" dirty="0">
                <a:solidFill>
                  <a:srgbClr val="0D0D0D"/>
                </a:solidFill>
                <a:latin typeface="Söhne"/>
              </a:rPr>
              <a:t>de repetición.</a:t>
            </a:r>
          </a:p>
          <a:p>
            <a:pPr algn="l"/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No hay </a:t>
            </a:r>
            <a:r>
              <a:rPr lang="es-HN" sz="1200" dirty="0">
                <a:solidFill>
                  <a:srgbClr val="0D0D0D"/>
                </a:solidFill>
                <a:latin typeface="Söhne"/>
              </a:rPr>
              <a:t>nuevos creativos en la categoría.</a:t>
            </a:r>
            <a:endParaRPr lang="es-HN" sz="1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227886"/>
              </p:ext>
            </p:extLst>
          </p:nvPr>
        </p:nvGraphicFramePr>
        <p:xfrm>
          <a:off x="8741231" y="728089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68" name="Chart 26">
            <a:extLst>
              <a:ext uri="{FF2B5EF4-FFF2-40B4-BE49-F238E27FC236}">
                <a16:creationId xmlns:a16="http://schemas.microsoft.com/office/drawing/2014/main" id="{2A791AC6-E953-FC48-B96D-327F850B3158}"/>
              </a:ext>
            </a:extLst>
          </p:cNvPr>
          <p:cNvGraphicFramePr/>
          <p:nvPr/>
        </p:nvGraphicFramePr>
        <p:xfrm>
          <a:off x="4185817" y="738354"/>
          <a:ext cx="4420391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9555B7F7-5490-4C40-8980-EC4A7547A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18078"/>
              </p:ext>
            </p:extLst>
          </p:nvPr>
        </p:nvGraphicFramePr>
        <p:xfrm>
          <a:off x="3611928" y="1032007"/>
          <a:ext cx="1001771" cy="204928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22092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79679">
                  <a:extLst>
                    <a:ext uri="{9D8B030D-6E8A-4147-A177-3AD203B41FA5}">
                      <a16:colId xmlns:a16="http://schemas.microsoft.com/office/drawing/2014/main" val="1296301703"/>
                    </a:ext>
                  </a:extLst>
                </a:gridCol>
              </a:tblGrid>
              <a:tr h="422867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4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813208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968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  <a:tr h="813208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8031915"/>
                  </a:ext>
                </a:extLst>
              </a:tr>
            </a:tbl>
          </a:graphicData>
        </a:graphic>
      </p:graphicFrame>
      <p:sp>
        <p:nvSpPr>
          <p:cNvPr id="30" name="TextBox 48">
            <a:extLst>
              <a:ext uri="{FF2B5EF4-FFF2-40B4-BE49-F238E27FC236}">
                <a16:creationId xmlns:a16="http://schemas.microsoft.com/office/drawing/2014/main" id="{3D34F840-A927-434B-9BEE-DAA8120CC4C0}"/>
              </a:ext>
            </a:extLst>
          </p:cNvPr>
          <p:cNvSpPr txBox="1"/>
          <p:nvPr/>
        </p:nvSpPr>
        <p:spPr>
          <a:xfrm>
            <a:off x="4756338" y="5531943"/>
            <a:ext cx="2208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Enteroguanil</a:t>
            </a:r>
            <a:r>
              <a:rPr lang="es-MX" sz="1000" dirty="0">
                <a:latin typeface="Abadi" panose="020B0604020104020204" pitchFamily="34" charset="0"/>
              </a:rPr>
              <a:t>–  Cortina patrocinio seg deportes en noticieros</a:t>
            </a:r>
          </a:p>
        </p:txBody>
      </p:sp>
      <p:graphicFrame>
        <p:nvGraphicFramePr>
          <p:cNvPr id="28" name="Tabla 12">
            <a:extLst>
              <a:ext uri="{FF2B5EF4-FFF2-40B4-BE49-F238E27FC236}">
                <a16:creationId xmlns:a16="http://schemas.microsoft.com/office/drawing/2014/main" id="{27D28CF6-4742-2644-B4BE-314512884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380472"/>
              </p:ext>
            </p:extLst>
          </p:nvPr>
        </p:nvGraphicFramePr>
        <p:xfrm>
          <a:off x="9585751" y="3324333"/>
          <a:ext cx="182652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264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913264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5" name="Tabla 12">
            <a:extLst>
              <a:ext uri="{FF2B5EF4-FFF2-40B4-BE49-F238E27FC236}">
                <a16:creationId xmlns:a16="http://schemas.microsoft.com/office/drawing/2014/main" id="{09386FC8-F3EA-AD49-8DB8-00EED6C4B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075224"/>
              </p:ext>
            </p:extLst>
          </p:nvPr>
        </p:nvGraphicFramePr>
        <p:xfrm>
          <a:off x="5666091" y="3341089"/>
          <a:ext cx="2457036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518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1228518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92%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9" name="Tabla 12">
            <a:extLst>
              <a:ext uri="{FF2B5EF4-FFF2-40B4-BE49-F238E27FC236}">
                <a16:creationId xmlns:a16="http://schemas.microsoft.com/office/drawing/2014/main" id="{E0E620C1-8AC7-0348-85AE-17F983B23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611170"/>
              </p:ext>
            </p:extLst>
          </p:nvPr>
        </p:nvGraphicFramePr>
        <p:xfrm>
          <a:off x="1414205" y="3312822"/>
          <a:ext cx="190531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65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95265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84%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pic>
        <p:nvPicPr>
          <p:cNvPr id="3" name="504174232130800-2961-2994.mp3" descr="504174232130800-2961-2994.mp3">
            <a:hlinkClick r:id="" action="ppaction://media"/>
            <a:extLst>
              <a:ext uri="{FF2B5EF4-FFF2-40B4-BE49-F238E27FC236}">
                <a16:creationId xmlns:a16="http://schemas.microsoft.com/office/drawing/2014/main" id="{C306078E-F18A-1A40-A837-A87DB7D81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71764" y="5867168"/>
            <a:ext cx="812800" cy="812800"/>
          </a:xfrm>
          <a:prstGeom prst="rect">
            <a:avLst/>
          </a:prstGeom>
        </p:spPr>
      </p:pic>
      <p:sp>
        <p:nvSpPr>
          <p:cNvPr id="40" name="TextBox 48">
            <a:extLst>
              <a:ext uri="{FF2B5EF4-FFF2-40B4-BE49-F238E27FC236}">
                <a16:creationId xmlns:a16="http://schemas.microsoft.com/office/drawing/2014/main" id="{66FA2062-29E6-724C-84FC-738855C8A938}"/>
              </a:ext>
            </a:extLst>
          </p:cNvPr>
          <p:cNvSpPr txBox="1"/>
          <p:nvPr/>
        </p:nvSpPr>
        <p:spPr>
          <a:xfrm>
            <a:off x="4340969" y="6533171"/>
            <a:ext cx="2208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Veloz</a:t>
            </a:r>
            <a:r>
              <a:rPr lang="es-MX" sz="1000" dirty="0">
                <a:latin typeface="Abadi" panose="020B0604020104020204" pitchFamily="34" charset="0"/>
              </a:rPr>
              <a:t>–  Rápido y potente</a:t>
            </a:r>
          </a:p>
        </p:txBody>
      </p:sp>
      <p:pic>
        <p:nvPicPr>
          <p:cNvPr id="5" name="504187231641000-2792-2815.mp3" descr="504187231641000-2792-2815.mp3">
            <a:hlinkClick r:id="" action="ppaction://media"/>
            <a:extLst>
              <a:ext uri="{FF2B5EF4-FFF2-40B4-BE49-F238E27FC236}">
                <a16:creationId xmlns:a16="http://schemas.microsoft.com/office/drawing/2014/main" id="{715A44A8-2A10-F64B-AF4D-81321248BA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0490" y="5778164"/>
            <a:ext cx="812800" cy="812800"/>
          </a:xfrm>
          <a:prstGeom prst="rect">
            <a:avLst/>
          </a:prstGeom>
        </p:spPr>
      </p:pic>
      <p:sp>
        <p:nvSpPr>
          <p:cNvPr id="41" name="TextBox 48">
            <a:extLst>
              <a:ext uri="{FF2B5EF4-FFF2-40B4-BE49-F238E27FC236}">
                <a16:creationId xmlns:a16="http://schemas.microsoft.com/office/drawing/2014/main" id="{AC8E2101-37DE-444F-A016-E8CE38C45E6D}"/>
              </a:ext>
            </a:extLst>
          </p:cNvPr>
          <p:cNvSpPr txBox="1"/>
          <p:nvPr/>
        </p:nvSpPr>
        <p:spPr>
          <a:xfrm>
            <a:off x="6716014" y="6457890"/>
            <a:ext cx="2208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Tap On</a:t>
            </a:r>
            <a:r>
              <a:rPr lang="es-MX" sz="1000" dirty="0">
                <a:latin typeface="Abadi" panose="020B0604020104020204" pitchFamily="34" charset="0"/>
              </a:rPr>
              <a:t>  “Si tu problema es de corre que te alcanzo”</a:t>
            </a:r>
          </a:p>
        </p:txBody>
      </p:sp>
      <p:pic>
        <p:nvPicPr>
          <p:cNvPr id="6" name="50406023114130000-3448-3454.mp4" descr="50406023114130000-3448-3454.mp4">
            <a:hlinkClick r:id="" action="ppaction://media"/>
            <a:extLst>
              <a:ext uri="{FF2B5EF4-FFF2-40B4-BE49-F238E27FC236}">
                <a16:creationId xmlns:a16="http://schemas.microsoft.com/office/drawing/2014/main" id="{38264566-850D-874B-86D3-29DB15824DF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66406" y="4273546"/>
            <a:ext cx="1949606" cy="10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9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ANTIDIARRÉICOS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600" dirty="0"/>
              <a:t>TÁCTICAS BAYER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7C733DC-BC95-4E93-B24E-E6E3244025DC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804634" y="954214"/>
            <a:ext cx="7617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Alka</a:t>
            </a:r>
            <a:r>
              <a:rPr lang="es-CR" sz="1300" b="1" dirty="0">
                <a:latin typeface="Abadi" panose="020B0604020104020204" pitchFamily="34" charset="0"/>
                <a:ea typeface="Merriweather"/>
                <a:cs typeface="Merriweather"/>
              </a:rPr>
              <a:t> AD</a:t>
            </a: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60075" y="3042087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s-CR" sz="11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CR" sz="11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</p:txBody>
      </p: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D5959A5B-6FD9-44E2-AD34-59EABB03BAD5}"/>
              </a:ext>
            </a:extLst>
          </p:cNvPr>
          <p:cNvSpPr txBox="1">
            <a:spLocks/>
          </p:cNvSpPr>
          <p:nvPr/>
        </p:nvSpPr>
        <p:spPr>
          <a:xfrm>
            <a:off x="4807516" y="1345124"/>
            <a:ext cx="2507168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0076" y="1352305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buFontTx/>
              <a:buChar char="-"/>
            </a:pPr>
            <a:r>
              <a:rPr lang="es-MX" sz="1200" dirty="0">
                <a:latin typeface="Abadi" panose="020B0604020104020204" pitchFamily="34" charset="0"/>
              </a:rPr>
              <a:t>Pauta en HCH revista Que Viva La Vida, reforzado por Cine de Cines en Canal 5, los dias sábados.</a:t>
            </a:r>
          </a:p>
          <a:p>
            <a:pPr>
              <a:buFontTx/>
              <a:buChar char="-"/>
            </a:pPr>
            <a:r>
              <a:rPr lang="es-MX" sz="1200" dirty="0">
                <a:latin typeface="Abadi" panose="020B0604020104020204" pitchFamily="34" charset="0"/>
              </a:rPr>
              <a:t>Alcances : Msj 55| Trp’s 339 | COE 1.0</a:t>
            </a: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AFF7E7-B8AF-AC41-955C-E04F60F44884}"/>
              </a:ext>
            </a:extLst>
          </p:cNvPr>
          <p:cNvSpPr txBox="1"/>
          <p:nvPr/>
        </p:nvSpPr>
        <p:spPr>
          <a:xfrm>
            <a:off x="10602686" y="1647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6744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/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2137383" y="839328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ANTIMICÓTICOS V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126984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8A1F49-03A0-40BB-B4C3-C4CB8AC72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956773"/>
              </p:ext>
            </p:extLst>
          </p:nvPr>
        </p:nvGraphicFramePr>
        <p:xfrm>
          <a:off x="1149214" y="826898"/>
          <a:ext cx="4702598" cy="227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612397"/>
              </p:ext>
            </p:extLst>
          </p:nvPr>
        </p:nvGraphicFramePr>
        <p:xfrm>
          <a:off x="2049881" y="2816225"/>
          <a:ext cx="3783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" name="Hoja de cálculo" r:id="rId8" imgW="4076700" imgH="1346200" progId="Excel.Sheet.12">
                  <p:embed/>
                </p:oleObj>
              </mc:Choice>
              <mc:Fallback>
                <p:oleObj name="Hoja de cálculo" r:id="rId8" imgW="40767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49881" y="2816225"/>
                        <a:ext cx="3783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8B412C-65AF-401C-A123-954C9807BA5A}"/>
              </a:ext>
            </a:extLst>
          </p:cNvPr>
          <p:cNvGraphicFramePr/>
          <p:nvPr/>
        </p:nvGraphicFramePr>
        <p:xfrm>
          <a:off x="-29107" y="4172807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799785"/>
              </p:ext>
            </p:extLst>
          </p:nvPr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" name="Hoja de cálculo" r:id="rId11" imgW="4432300" imgH="215900" progId="Excel.Sheet.12">
                  <p:embed/>
                </p:oleObj>
              </mc:Choice>
              <mc:Fallback>
                <p:oleObj name="Hoja de cálculo" r:id="rId11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M 12-25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/>
        </p:nvGraphicFramePr>
        <p:xfrm>
          <a:off x="474353" y="983019"/>
          <a:ext cx="632459" cy="17755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539177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1236372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7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26">
            <a:extLst>
              <a:ext uri="{FF2B5EF4-FFF2-40B4-BE49-F238E27FC236}">
                <a16:creationId xmlns:a16="http://schemas.microsoft.com/office/drawing/2014/main" id="{67BEC9DA-EBC2-724A-9792-EC4FAF82BDD1}"/>
              </a:ext>
            </a:extLst>
          </p:cNvPr>
          <p:cNvGraphicFramePr/>
          <p:nvPr/>
        </p:nvGraphicFramePr>
        <p:xfrm>
          <a:off x="4253578" y="770219"/>
          <a:ext cx="4343334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461730" y="829674"/>
            <a:ext cx="2729738" cy="1725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416E917E-5749-0A45-BCBE-AFD292CB3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090308"/>
              </p:ext>
            </p:extLst>
          </p:nvPr>
        </p:nvGraphicFramePr>
        <p:xfrm>
          <a:off x="79906" y="741481"/>
          <a:ext cx="3424622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ANTIMICÓTICOS V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12-25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321365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Abadi MT Condensed Extra Bold" panose="020B0306030101010103" pitchFamily="34" charset="77"/>
              </a:rPr>
              <a:t>TV CATEGORY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100" y="3634864"/>
            <a:ext cx="273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badi" panose="020B0604020104020204" pitchFamily="34" charset="0"/>
              </a:rPr>
              <a:t>Aprendizajes: </a:t>
            </a:r>
          </a:p>
          <a:p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Hasta el mes de mayo, Canesten es la única marca de la categoría que tiene actividad publicitaria. No se registran campañas de otras marcas en este periodo.</a:t>
            </a:r>
            <a:endParaRPr lang="es-MX" sz="1200" dirty="0">
              <a:latin typeface="Abadi" panose="020B0604020104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/>
        </p:nvGraphicFramePr>
        <p:xfrm>
          <a:off x="8838592" y="766416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2226B105-37B7-D04A-8D44-C8B84C558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0371"/>
              </p:ext>
            </p:extLst>
          </p:nvPr>
        </p:nvGraphicFramePr>
        <p:xfrm>
          <a:off x="3381060" y="855315"/>
          <a:ext cx="939512" cy="195891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69756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69756">
                  <a:extLst>
                    <a:ext uri="{9D8B030D-6E8A-4147-A177-3AD203B41FA5}">
                      <a16:colId xmlns:a16="http://schemas.microsoft.com/office/drawing/2014/main" val="2769427833"/>
                    </a:ext>
                  </a:extLst>
                </a:gridCol>
              </a:tblGrid>
              <a:tr h="66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129278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2,692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</a:tbl>
          </a:graphicData>
        </a:graphic>
      </p:graphicFrame>
      <p:graphicFrame>
        <p:nvGraphicFramePr>
          <p:cNvPr id="28" name="Tabla 12">
            <a:extLst>
              <a:ext uri="{FF2B5EF4-FFF2-40B4-BE49-F238E27FC236}">
                <a16:creationId xmlns:a16="http://schemas.microsoft.com/office/drawing/2014/main" id="{A15A3829-E116-ED4F-A23C-9FF9718A88CC}"/>
              </a:ext>
            </a:extLst>
          </p:cNvPr>
          <p:cNvGraphicFramePr>
            <a:graphicFrameLocks noGrp="1"/>
          </p:cNvGraphicFramePr>
          <p:nvPr/>
        </p:nvGraphicFramePr>
        <p:xfrm>
          <a:off x="699559" y="3104009"/>
          <a:ext cx="93059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96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465296">
                  <a:extLst>
                    <a:ext uri="{9D8B030D-6E8A-4147-A177-3AD203B41FA5}">
                      <a16:colId xmlns:a16="http://schemas.microsoft.com/office/drawing/2014/main" val="1213778197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0" name="Tabla 12">
            <a:extLst>
              <a:ext uri="{FF2B5EF4-FFF2-40B4-BE49-F238E27FC236}">
                <a16:creationId xmlns:a16="http://schemas.microsoft.com/office/drawing/2014/main" id="{1178BE10-8AD9-A24F-BAF7-6E46C00C03A1}"/>
              </a:ext>
            </a:extLst>
          </p:cNvPr>
          <p:cNvGraphicFramePr>
            <a:graphicFrameLocks noGrp="1"/>
          </p:cNvGraphicFramePr>
          <p:nvPr/>
        </p:nvGraphicFramePr>
        <p:xfrm>
          <a:off x="4882493" y="3185160"/>
          <a:ext cx="3789345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86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1082390930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1" name="Tabla 12">
            <a:extLst>
              <a:ext uri="{FF2B5EF4-FFF2-40B4-BE49-F238E27FC236}">
                <a16:creationId xmlns:a16="http://schemas.microsoft.com/office/drawing/2014/main" id="{8BFCDFA9-34C9-0747-ACD3-317D5E8AAFA9}"/>
              </a:ext>
            </a:extLst>
          </p:cNvPr>
          <p:cNvGraphicFramePr>
            <a:graphicFrameLocks noGrp="1"/>
          </p:cNvGraphicFramePr>
          <p:nvPr/>
        </p:nvGraphicFramePr>
        <p:xfrm>
          <a:off x="9156012" y="3152803"/>
          <a:ext cx="281592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82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34%</a:t>
                      </a:r>
                      <a:endParaRPr lang="es-HN" sz="1000" b="0" dirty="0">
                        <a:solidFill>
                          <a:schemeClr val="tx1"/>
                        </a:solidFill>
                        <a:latin typeface="Abadi MT Condensed Light" panose="020B0306030101010103" pitchFamily="34" charset="7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66%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4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D49F6C6-87A8-44F7-B9CC-C9DF132D9E92}"/>
              </a:ext>
            </a:extLst>
          </p:cNvPr>
          <p:cNvSpPr/>
          <p:nvPr/>
        </p:nvSpPr>
        <p:spPr>
          <a:xfrm>
            <a:off x="9611107" y="611455"/>
            <a:ext cx="2141401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1E15358-3CFC-4082-B252-F2C3F7432153}"/>
              </a:ext>
            </a:extLst>
          </p:cNvPr>
          <p:cNvSpPr/>
          <p:nvPr/>
        </p:nvSpPr>
        <p:spPr>
          <a:xfrm>
            <a:off x="3332726" y="1252029"/>
            <a:ext cx="2355541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16" y="181938"/>
            <a:ext cx="10798461" cy="864000"/>
          </a:xfrm>
        </p:spPr>
        <p:txBody>
          <a:bodyPr>
            <a:normAutofit/>
          </a:bodyPr>
          <a:lstStyle/>
          <a:p>
            <a:r>
              <a:rPr lang="de-CH" sz="3600" dirty="0">
                <a:latin typeface="Abadi" panose="020B0604020104020204" pitchFamily="34" charset="0"/>
              </a:rPr>
              <a:t>Summary Bayer Categories</a:t>
            </a: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14C6C6C-BB98-4C5E-BA77-2A561F47B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84879"/>
              </p:ext>
            </p:extLst>
          </p:nvPr>
        </p:nvGraphicFramePr>
        <p:xfrm>
          <a:off x="140041" y="4541387"/>
          <a:ext cx="1140248" cy="98894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63569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276679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217888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Vitaflenaco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217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X Ray Dol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217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Aliviol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211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Acet Bayer(pos 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Alve (pos 11)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46" name="Table 3">
            <a:extLst>
              <a:ext uri="{FF2B5EF4-FFF2-40B4-BE49-F238E27FC236}">
                <a16:creationId xmlns:a16="http://schemas.microsoft.com/office/drawing/2014/main" id="{CE8824EF-D38B-4443-979D-E1AF93CC3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719405"/>
              </p:ext>
            </p:extLst>
          </p:nvPr>
        </p:nvGraphicFramePr>
        <p:xfrm>
          <a:off x="5973729" y="4552881"/>
          <a:ext cx="1110298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9084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Alka Seltzer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86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Pepto Bismol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 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Sal Andrews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Gelosan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F97DA5B8-7B3E-42E2-B668-FBEB4CED7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71817"/>
              </p:ext>
            </p:extLst>
          </p:nvPr>
        </p:nvGraphicFramePr>
        <p:xfrm>
          <a:off x="1333001" y="4541387"/>
          <a:ext cx="1110298" cy="975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9084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Gripexi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Mentolina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Tosan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Tabcin (pos 5)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 MT Condensed Light" panose="020B0306030101010103" pitchFamily="34" charset="77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53" name="Table 3">
            <a:extLst>
              <a:ext uri="{FF2B5EF4-FFF2-40B4-BE49-F238E27FC236}">
                <a16:creationId xmlns:a16="http://schemas.microsoft.com/office/drawing/2014/main" id="{1F1829AC-19B5-4685-B8E1-3D562D39B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98378"/>
              </p:ext>
            </p:extLst>
          </p:nvPr>
        </p:nvGraphicFramePr>
        <p:xfrm>
          <a:off x="8280497" y="4557425"/>
          <a:ext cx="1271209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20411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50798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" panose="020B0604020104020204" pitchFamily="34" charset="0"/>
                        </a:rPr>
                        <a:t>Canesten V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700" b="0" dirty="0">
                          <a:latin typeface="Abadi" panose="020B0604020104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7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" panose="020B0604020104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54" name="Table 3">
            <a:extLst>
              <a:ext uri="{FF2B5EF4-FFF2-40B4-BE49-F238E27FC236}">
                <a16:creationId xmlns:a16="http://schemas.microsoft.com/office/drawing/2014/main" id="{7D455787-FEB9-47FC-829E-49028F7E5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984994"/>
              </p:ext>
            </p:extLst>
          </p:nvPr>
        </p:nvGraphicFramePr>
        <p:xfrm>
          <a:off x="4817318" y="4550758"/>
          <a:ext cx="1110298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5700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5329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Ameno Pep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Teramin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Bioimil Multivita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Cebión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 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59" name="Table 3">
            <a:extLst>
              <a:ext uri="{FF2B5EF4-FFF2-40B4-BE49-F238E27FC236}">
                <a16:creationId xmlns:a16="http://schemas.microsoft.com/office/drawing/2014/main" id="{9A017FBE-B084-4AFA-8019-A807B1393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910796"/>
              </p:ext>
            </p:extLst>
          </p:nvPr>
        </p:nvGraphicFramePr>
        <p:xfrm>
          <a:off x="3666765" y="4546539"/>
          <a:ext cx="1110298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9084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CardioDelor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CardioAspir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36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Cardio Vital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Amlocard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61" name="Table 3">
            <a:extLst>
              <a:ext uri="{FF2B5EF4-FFF2-40B4-BE49-F238E27FC236}">
                <a16:creationId xmlns:a16="http://schemas.microsoft.com/office/drawing/2014/main" id="{303D6CC1-9804-4976-A6C6-FA71FF90C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250808"/>
              </p:ext>
            </p:extLst>
          </p:nvPr>
        </p:nvGraphicFramePr>
        <p:xfrm>
          <a:off x="7137922" y="4549991"/>
          <a:ext cx="1110298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7515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3514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Alka AD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95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Tap 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Enteroguanil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Veloz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graphicFrame>
        <p:nvGraphicFramePr>
          <p:cNvPr id="62" name="Table 3">
            <a:extLst>
              <a:ext uri="{FF2B5EF4-FFF2-40B4-BE49-F238E27FC236}">
                <a16:creationId xmlns:a16="http://schemas.microsoft.com/office/drawing/2014/main" id="{5052AFDA-D131-4B6B-8013-5C882E30C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46062"/>
              </p:ext>
            </p:extLst>
          </p:nvPr>
        </p:nvGraphicFramePr>
        <p:xfrm>
          <a:off x="2505326" y="4545024"/>
          <a:ext cx="1110298" cy="85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4154813611"/>
                    </a:ext>
                  </a:extLst>
                </a:gridCol>
                <a:gridCol w="390843">
                  <a:extLst>
                    <a:ext uri="{9D8B030D-6E8A-4147-A177-3AD203B41FA5}">
                      <a16:colId xmlns:a16="http://schemas.microsoft.com/office/drawing/2014/main" val="3006228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Fungifar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8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Pomada San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800" b="0" dirty="0"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24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 MT Condensed Light" panose="020B0306030101010103" pitchFamily="34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 MT Condensed Light" panose="020B0306030101010103" pitchFamily="34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9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 MT Condensed Light" panose="020B0306030101010103" pitchFamily="34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800" b="0" dirty="0">
                        <a:latin typeface="Abadi MT Condensed Light" panose="020B0306030101010103" pitchFamily="34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801849"/>
                  </a:ext>
                </a:extLst>
              </a:tr>
            </a:tbl>
          </a:graphicData>
        </a:graphic>
      </p:graphicFrame>
      <p:sp>
        <p:nvSpPr>
          <p:cNvPr id="63" name="Title 1">
            <a:extLst>
              <a:ext uri="{FF2B5EF4-FFF2-40B4-BE49-F238E27FC236}">
                <a16:creationId xmlns:a16="http://schemas.microsoft.com/office/drawing/2014/main" id="{9B3CD247-D595-49F3-A800-4C9F263D6654}"/>
              </a:ext>
            </a:extLst>
          </p:cNvPr>
          <p:cNvSpPr txBox="1">
            <a:spLocks/>
          </p:cNvSpPr>
          <p:nvPr/>
        </p:nvSpPr>
        <p:spPr>
          <a:xfrm>
            <a:off x="9284024" y="601057"/>
            <a:ext cx="2781640" cy="271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INVESTMENT BY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06EBD-7C33-4630-85ED-018709C670F0}"/>
              </a:ext>
            </a:extLst>
          </p:cNvPr>
          <p:cNvSpPr txBox="1"/>
          <p:nvPr/>
        </p:nvSpPr>
        <p:spPr>
          <a:xfrm>
            <a:off x="126594" y="5554814"/>
            <a:ext cx="98242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Comentarios: </a:t>
            </a:r>
            <a:r>
              <a:rPr kumimoji="0" lang="es-MX" sz="115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Bayer </a:t>
            </a:r>
            <a:r>
              <a:rPr lang="es-MX" sz="1150" b="1" dirty="0">
                <a:solidFill>
                  <a:srgbClr val="202122"/>
                </a:solidFill>
                <a:latin typeface="Abadi" panose="020B0604020104020204" pitchFamily="34" charset="0"/>
              </a:rPr>
              <a:t>mantiene la posición 2</a:t>
            </a:r>
            <a:r>
              <a:rPr kumimoji="0" lang="es-MX" sz="115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en el SOI </a:t>
            </a:r>
            <a:r>
              <a:rPr lang="es-MX" sz="1150" b="1" dirty="0">
                <a:solidFill>
                  <a:srgbClr val="202122"/>
                </a:solidFill>
                <a:latin typeface="Abadi" panose="020B0604020104020204" pitchFamily="34" charset="0"/>
              </a:rPr>
              <a:t>d</a:t>
            </a:r>
            <a:r>
              <a:rPr kumimoji="0" lang="es-MX" sz="115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el sector de farmacéuticas con el 16% del SOI, 1er lugar se encuentra Infarma con el 2</a:t>
            </a:r>
            <a:r>
              <a:rPr lang="es-MX" sz="1150" b="1" dirty="0">
                <a:solidFill>
                  <a:srgbClr val="202122"/>
                </a:solidFill>
                <a:latin typeface="Abadi" panose="020B0604020104020204" pitchFamily="34" charset="0"/>
              </a:rPr>
              <a:t>7</a:t>
            </a:r>
            <a:r>
              <a:rPr kumimoji="0" lang="es-MX" sz="115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% con sus productos </a:t>
            </a:r>
            <a:r>
              <a:rPr lang="es-MX" sz="1150" b="1" dirty="0">
                <a:solidFill>
                  <a:srgbClr val="202122"/>
                </a:solidFill>
                <a:latin typeface="Abadi" panose="020B0604020104020204" pitchFamily="34" charset="0"/>
              </a:rPr>
              <a:t>Aliviol, Gripex y Mentolina,</a:t>
            </a:r>
            <a:r>
              <a:rPr kumimoji="0" lang="es-MX" sz="115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s-MX" sz="115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como marcas de mayor inversión de este anunciante.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50" dirty="0">
                <a:solidFill>
                  <a:srgbClr val="202122"/>
                </a:solidFill>
                <a:latin typeface="Abadi" panose="020B0604020104020204" pitchFamily="34" charset="0"/>
              </a:rPr>
              <a:t>Durante el mes</a:t>
            </a: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2024, Bayer lidera en tres categorias : antiácidos, antidiarréicos y antimicóticos . En analgésicos y antigripales ha perdido posición en el SOI pasando de posición 3 en el 2023 a posición 9</a:t>
            </a:r>
            <a:r>
              <a:rPr lang="es-MX" sz="1150" dirty="0">
                <a:solidFill>
                  <a:srgbClr val="202122"/>
                </a:solidFill>
                <a:latin typeface="Abadi" panose="020B0604020104020204" pitchFamily="34" charset="0"/>
              </a:rPr>
              <a:t> con marcas como </a:t>
            </a: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Acetaminifen B y Tabcin GT y 11 para Aleve</a:t>
            </a:r>
            <a:r>
              <a:rPr lang="es-MX" sz="1150" dirty="0">
                <a:solidFill>
                  <a:srgbClr val="202122"/>
                </a:solidFill>
                <a:latin typeface="Abadi" panose="020B0604020104020204" pitchFamily="34" charset="0"/>
              </a:rPr>
              <a:t>.</a:t>
            </a:r>
            <a:endParaRPr kumimoji="0" lang="es-MX" sz="115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La inversión publicitaria del sector de farmacéuticos ha</a:t>
            </a:r>
            <a:r>
              <a:rPr lang="es-MX" sz="1150" dirty="0">
                <a:solidFill>
                  <a:srgbClr val="202122"/>
                </a:solidFill>
                <a:latin typeface="Abadi" panose="020B0604020104020204" pitchFamily="34" charset="0"/>
              </a:rPr>
              <a:t> incrementado en un 3</a:t>
            </a: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% en relación al 2023</a:t>
            </a:r>
            <a:r>
              <a:rPr lang="es-MX" sz="1150" dirty="0">
                <a:solidFill>
                  <a:srgbClr val="202122"/>
                </a:solidFill>
                <a:latin typeface="Abadi" panose="020B0604020104020204" pitchFamily="34" charset="0"/>
              </a:rPr>
              <a:t> esto debido</a:t>
            </a:r>
            <a:r>
              <a:rPr kumimoji="0" lang="es-MX" sz="115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all crecimiento de algunas categorias como : antigripales que crece en un 50%, antiácidos que crece 181% y vitaminas 115%.</a:t>
            </a:r>
            <a:endParaRPr kumimoji="0" lang="es-MX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4C48D2CD-8691-4780-8DC5-D033FD1EDF9B}"/>
              </a:ext>
            </a:extLst>
          </p:cNvPr>
          <p:cNvSpPr txBox="1">
            <a:spLocks/>
          </p:cNvSpPr>
          <p:nvPr/>
        </p:nvSpPr>
        <p:spPr>
          <a:xfrm>
            <a:off x="9551707" y="3927703"/>
            <a:ext cx="2781640" cy="271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Investment by Year (‘Mill)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C26BF914-0610-FE48-A8EF-F9B0E0646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r="25417"/>
          <a:stretch/>
        </p:blipFill>
        <p:spPr bwMode="auto">
          <a:xfrm>
            <a:off x="6595933" y="601505"/>
            <a:ext cx="424477" cy="4444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986A6E-5170-9446-9F64-28946BAFE897}"/>
              </a:ext>
            </a:extLst>
          </p:cNvPr>
          <p:cNvSpPr txBox="1"/>
          <p:nvPr/>
        </p:nvSpPr>
        <p:spPr>
          <a:xfrm>
            <a:off x="10878241" y="5734856"/>
            <a:ext cx="5121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1000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3</a:t>
            </a:r>
            <a:r>
              <a:rPr kumimoji="0" lang="es-HN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8" name="Flecha curvada hacia abajo 7">
            <a:extLst>
              <a:ext uri="{FF2B5EF4-FFF2-40B4-BE49-F238E27FC236}">
                <a16:creationId xmlns:a16="http://schemas.microsoft.com/office/drawing/2014/main" id="{AC55FE1B-24CE-7F46-91F5-6A428ACBC2EA}"/>
              </a:ext>
            </a:extLst>
          </p:cNvPr>
          <p:cNvSpPr/>
          <p:nvPr/>
        </p:nvSpPr>
        <p:spPr>
          <a:xfrm>
            <a:off x="10872637" y="5616110"/>
            <a:ext cx="329099" cy="148631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Gráfico 5">
            <a:extLst>
              <a:ext uri="{FF2B5EF4-FFF2-40B4-BE49-F238E27FC236}">
                <a16:creationId xmlns:a16="http://schemas.microsoft.com/office/drawing/2014/main" id="{47CD7D8F-A57B-2742-B65C-91271875E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077232"/>
              </p:ext>
            </p:extLst>
          </p:nvPr>
        </p:nvGraphicFramePr>
        <p:xfrm>
          <a:off x="-24944" y="986093"/>
          <a:ext cx="9481817" cy="3446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A7FACAF-D0EB-8145-8BE2-769B4FB67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971114"/>
              </p:ext>
            </p:extLst>
          </p:nvPr>
        </p:nvGraphicFramePr>
        <p:xfrm>
          <a:off x="8801002" y="1044125"/>
          <a:ext cx="4269201" cy="287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CAB897C-F6A8-4347-B8CC-CCF3056E0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3238190"/>
              </p:ext>
            </p:extLst>
          </p:nvPr>
        </p:nvGraphicFramePr>
        <p:xfrm>
          <a:off x="9813285" y="4210258"/>
          <a:ext cx="2365285" cy="1519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293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ANTIMICÓTICOS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600" dirty="0"/>
              <a:t>TÁCTICAS BAYER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691622" y="954214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Canesten</a:t>
            </a:r>
            <a:r>
              <a:rPr lang="es-CR" sz="1300" b="1" dirty="0">
                <a:latin typeface="Abadi" panose="020B0604020104020204" pitchFamily="34" charset="0"/>
                <a:ea typeface="Merriweather"/>
                <a:cs typeface="Merriweather"/>
              </a:rPr>
              <a:t> V</a:t>
            </a: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60075" y="3042087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s-CR" sz="11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CR" sz="11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</p:txBody>
      </p: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D5959A5B-6FD9-44E2-AD34-59EABB03BAD5}"/>
              </a:ext>
            </a:extLst>
          </p:cNvPr>
          <p:cNvSpPr txBox="1">
            <a:spLocks/>
          </p:cNvSpPr>
          <p:nvPr/>
        </p:nvSpPr>
        <p:spPr>
          <a:xfrm>
            <a:off x="4807516" y="1345124"/>
            <a:ext cx="2507168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0076" y="1352305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buFontTx/>
              <a:buChar char="-"/>
            </a:pPr>
            <a:r>
              <a:rPr lang="es-MX" sz="1200" dirty="0">
                <a:latin typeface="Abadi" panose="020B0604020104020204" pitchFamily="34" charset="0"/>
              </a:rPr>
              <a:t>Pauta en HCH revista Que Viva La Vida de L/V y Fin de Semana, Adicional pauta en TSI con patrocinio de sec. En Las Dueñas del Balón</a:t>
            </a:r>
          </a:p>
          <a:p>
            <a:pPr>
              <a:buFontTx/>
              <a:buChar char="-"/>
            </a:pPr>
            <a:r>
              <a:rPr lang="es-MX" sz="1200" dirty="0">
                <a:latin typeface="Abadi" panose="020B0604020104020204" pitchFamily="34" charset="0"/>
              </a:rPr>
              <a:t>Alcances : Msj 137| Trp’s 709 | COE 1.0</a:t>
            </a: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AFF7E7-B8AF-AC41-955C-E04F60F44884}"/>
              </a:ext>
            </a:extLst>
          </p:cNvPr>
          <p:cNvSpPr txBox="1"/>
          <p:nvPr/>
        </p:nvSpPr>
        <p:spPr>
          <a:xfrm>
            <a:off x="10602686" y="1647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HN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CEA9072-6833-EC4E-B182-865E52F33A15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12-25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</p:spTree>
    <p:extLst>
      <p:ext uri="{BB962C8B-B14F-4D97-AF65-F5344CB8AC3E}">
        <p14:creationId xmlns:p14="http://schemas.microsoft.com/office/powerpoint/2010/main" val="40968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225649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2137383" y="839328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DERMATOLOGICOS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400315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8A1F49-03A0-40BB-B4C3-C4CB8AC72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255325"/>
              </p:ext>
            </p:extLst>
          </p:nvPr>
        </p:nvGraphicFramePr>
        <p:xfrm>
          <a:off x="1149214" y="826898"/>
          <a:ext cx="4702598" cy="227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49180"/>
              </p:ext>
            </p:extLst>
          </p:nvPr>
        </p:nvGraphicFramePr>
        <p:xfrm>
          <a:off x="2049881" y="2816225"/>
          <a:ext cx="3783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Hoja de cálculo" r:id="rId8" imgW="4076700" imgH="1346200" progId="Excel.Sheet.12">
                  <p:embed/>
                </p:oleObj>
              </mc:Choice>
              <mc:Fallback>
                <p:oleObj name="Hoja de cálculo" r:id="rId8" imgW="40767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49881" y="2816225"/>
                        <a:ext cx="3783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8B412C-65AF-401C-A123-954C9807B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510316"/>
              </p:ext>
            </p:extLst>
          </p:nvPr>
        </p:nvGraphicFramePr>
        <p:xfrm>
          <a:off x="-29107" y="4172807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339683"/>
              </p:ext>
            </p:extLst>
          </p:nvPr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Hoja de cálculo" r:id="rId11" imgW="4432300" imgH="215900" progId="Excel.Sheet.12">
                  <p:embed/>
                </p:oleObj>
              </mc:Choice>
              <mc:Fallback>
                <p:oleObj name="Hoja de cálculo" r:id="rId11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3190004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1900" dirty="0">
                <a:latin typeface="Abadi" panose="020B0604020104020204" pitchFamily="34" charset="0"/>
              </a:rPr>
              <a:t>Target: H/M 25-45</a:t>
            </a:r>
          </a:p>
          <a:p>
            <a:pPr>
              <a:lnSpc>
                <a:spcPct val="110000"/>
              </a:lnSpc>
            </a:pPr>
            <a:r>
              <a:rPr lang="de-CH" sz="19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/>
        </p:nvGraphicFramePr>
        <p:xfrm>
          <a:off x="474353" y="983019"/>
          <a:ext cx="632459" cy="17755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539177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1236372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8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26">
            <a:extLst>
              <a:ext uri="{FF2B5EF4-FFF2-40B4-BE49-F238E27FC236}">
                <a16:creationId xmlns:a16="http://schemas.microsoft.com/office/drawing/2014/main" id="{67BEC9DA-EBC2-724A-9792-EC4FAF82B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231114"/>
              </p:ext>
            </p:extLst>
          </p:nvPr>
        </p:nvGraphicFramePr>
        <p:xfrm>
          <a:off x="4255855" y="741481"/>
          <a:ext cx="4343334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461730" y="829674"/>
            <a:ext cx="2729738" cy="1725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416E917E-5749-0A45-BCBE-AFD292CB3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2702035"/>
              </p:ext>
            </p:extLst>
          </p:nvPr>
        </p:nvGraphicFramePr>
        <p:xfrm>
          <a:off x="79906" y="741481"/>
          <a:ext cx="3424622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DERMATOLOGICOS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321365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Abadi MT Condensed Extra Bold" panose="020B0306030101010103" pitchFamily="34" charset="77"/>
              </a:rPr>
              <a:t>TV CATEGORY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100" y="3634864"/>
            <a:ext cx="2737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badi" panose="020B0604020104020204" pitchFamily="34" charset="0"/>
              </a:rPr>
              <a:t>Aprendizajes: </a:t>
            </a:r>
          </a:p>
          <a:p>
            <a:r>
              <a:rPr lang="es-HN" sz="1200" b="0" i="0" dirty="0">
                <a:solidFill>
                  <a:srgbClr val="0D0D0D"/>
                </a:solidFill>
                <a:effectLst/>
                <a:latin typeface="Söhne"/>
              </a:rPr>
              <a:t>Durante el 2024 la única marca con ruido en esta categoria es Fungifar. Esta marca ha concentrado sus esfuerzos en el medio radial con el 89% del mix, con campaña Vive la copa en donde promociona varios premios por compra de producto ya sea en presentació ultra o talco  </a:t>
            </a:r>
          </a:p>
          <a:p>
            <a:r>
              <a:rPr lang="es-HN" sz="1200" dirty="0">
                <a:solidFill>
                  <a:srgbClr val="0D0D0D"/>
                </a:solidFill>
                <a:latin typeface="Söhne"/>
              </a:rPr>
              <a:t>El 11% usado en TV se concentra en HCH con pauta de menciones de marca (no menciona la promoción)</a:t>
            </a:r>
            <a:endParaRPr lang="es-MX" sz="1200" dirty="0">
              <a:latin typeface="Abadi" panose="020B0604020104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078704"/>
              </p:ext>
            </p:extLst>
          </p:nvPr>
        </p:nvGraphicFramePr>
        <p:xfrm>
          <a:off x="8838592" y="766416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2226B105-37B7-D04A-8D44-C8B84C558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96161"/>
              </p:ext>
            </p:extLst>
          </p:nvPr>
        </p:nvGraphicFramePr>
        <p:xfrm>
          <a:off x="3381060" y="855315"/>
          <a:ext cx="939512" cy="195891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69756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69756">
                  <a:extLst>
                    <a:ext uri="{9D8B030D-6E8A-4147-A177-3AD203B41FA5}">
                      <a16:colId xmlns:a16="http://schemas.microsoft.com/office/drawing/2014/main" val="2769427833"/>
                    </a:ext>
                  </a:extLst>
                </a:gridCol>
              </a:tblGrid>
              <a:tr h="66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1292788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</a:tbl>
          </a:graphicData>
        </a:graphic>
      </p:graphicFrame>
      <p:graphicFrame>
        <p:nvGraphicFramePr>
          <p:cNvPr id="28" name="Tabla 12">
            <a:extLst>
              <a:ext uri="{FF2B5EF4-FFF2-40B4-BE49-F238E27FC236}">
                <a16:creationId xmlns:a16="http://schemas.microsoft.com/office/drawing/2014/main" id="{A15A3829-E116-ED4F-A23C-9FF9718A8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002701"/>
              </p:ext>
            </p:extLst>
          </p:nvPr>
        </p:nvGraphicFramePr>
        <p:xfrm>
          <a:off x="699559" y="3104009"/>
          <a:ext cx="930592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96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465296">
                  <a:extLst>
                    <a:ext uri="{9D8B030D-6E8A-4147-A177-3AD203B41FA5}">
                      <a16:colId xmlns:a16="http://schemas.microsoft.com/office/drawing/2014/main" val="1213778197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endParaRPr lang="es-HN" sz="1000" b="0" dirty="0">
                        <a:solidFill>
                          <a:schemeClr val="tx1"/>
                        </a:solidFill>
                        <a:latin typeface="Abadi MT Condensed Light" panose="020B0306030101010103" pitchFamily="34" charset="77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0" name="Tabla 12">
            <a:extLst>
              <a:ext uri="{FF2B5EF4-FFF2-40B4-BE49-F238E27FC236}">
                <a16:creationId xmlns:a16="http://schemas.microsoft.com/office/drawing/2014/main" id="{1178BE10-8AD9-A24F-BAF7-6E46C00C0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08442"/>
              </p:ext>
            </p:extLst>
          </p:nvPr>
        </p:nvGraphicFramePr>
        <p:xfrm>
          <a:off x="4882493" y="3185160"/>
          <a:ext cx="3789345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86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757869">
                  <a:extLst>
                    <a:ext uri="{9D8B030D-6E8A-4147-A177-3AD203B41FA5}">
                      <a16:colId xmlns:a16="http://schemas.microsoft.com/office/drawing/2014/main" val="1082390930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87%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31" name="Tabla 12">
            <a:extLst>
              <a:ext uri="{FF2B5EF4-FFF2-40B4-BE49-F238E27FC236}">
                <a16:creationId xmlns:a16="http://schemas.microsoft.com/office/drawing/2014/main" id="{8BFCDFA9-34C9-0747-ACD3-317D5E8AA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942181"/>
              </p:ext>
            </p:extLst>
          </p:nvPr>
        </p:nvGraphicFramePr>
        <p:xfrm>
          <a:off x="9156012" y="3152803"/>
          <a:ext cx="281592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82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03982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6AEA972C-C5DC-CD48-AA52-6A003A8993CE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3190004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1900" dirty="0">
                <a:latin typeface="Abadi" panose="020B0604020104020204" pitchFamily="34" charset="0"/>
              </a:rPr>
              <a:t>Target: H/M 25-45</a:t>
            </a:r>
          </a:p>
          <a:p>
            <a:pPr>
              <a:lnSpc>
                <a:spcPct val="110000"/>
              </a:lnSpc>
            </a:pPr>
            <a:r>
              <a:rPr lang="de-CH" sz="19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3" name="504185241351800-1970-2000.mp3" descr="504185241351800-1970-2000.mp3">
            <a:hlinkClick r:id="" action="ppaction://media"/>
            <a:extLst>
              <a:ext uri="{FF2B5EF4-FFF2-40B4-BE49-F238E27FC236}">
                <a16:creationId xmlns:a16="http://schemas.microsoft.com/office/drawing/2014/main" id="{DFCA3DC8-132B-E641-B05B-DE2A29FC2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9680" y="4174811"/>
            <a:ext cx="1530663" cy="15306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0DEBB-04AB-8643-8FDB-900F7B974E54}"/>
              </a:ext>
            </a:extLst>
          </p:cNvPr>
          <p:cNvSpPr txBox="1"/>
          <p:nvPr/>
        </p:nvSpPr>
        <p:spPr>
          <a:xfrm>
            <a:off x="5635153" y="5443654"/>
            <a:ext cx="228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b="1" dirty="0"/>
              <a:t>Fungifar</a:t>
            </a:r>
            <a:r>
              <a:rPr lang="es-HN" sz="1200" dirty="0"/>
              <a:t> : Promoción Vive la Copa</a:t>
            </a:r>
          </a:p>
        </p:txBody>
      </p:sp>
    </p:spTree>
    <p:extLst>
      <p:ext uri="{BB962C8B-B14F-4D97-AF65-F5344CB8AC3E}">
        <p14:creationId xmlns:p14="http://schemas.microsoft.com/office/powerpoint/2010/main" val="25383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951993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2326372" y="942931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VITAMINAS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522655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906435"/>
              </p:ext>
            </p:extLst>
          </p:nvPr>
        </p:nvGraphicFramePr>
        <p:xfrm>
          <a:off x="2344202" y="2816225"/>
          <a:ext cx="3513137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" name="Hoja de cálculo" r:id="rId7" imgW="3784600" imgH="1346200" progId="Excel.Sheet.12">
                  <p:embed/>
                </p:oleObj>
              </mc:Choice>
              <mc:Fallback>
                <p:oleObj name="Hoja de cálculo" r:id="rId7" imgW="37846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44202" y="2816225"/>
                        <a:ext cx="3513137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Hoja de cálculo" r:id="rId9" imgW="4432300" imgH="215900" progId="Excel.Sheet.12">
                  <p:embed/>
                </p:oleObj>
              </mc:Choice>
              <mc:Fallback>
                <p:oleObj name="Hoja de cálculo" r:id="rId9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18-44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767323"/>
              </p:ext>
            </p:extLst>
          </p:nvPr>
        </p:nvGraphicFramePr>
        <p:xfrm>
          <a:off x="748420" y="814883"/>
          <a:ext cx="632459" cy="20013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414714">
                <a:tc>
                  <a:txBody>
                    <a:bodyPr/>
                    <a:lstStyle/>
                    <a:p>
                      <a:pPr algn="ctr"/>
                      <a:r>
                        <a:rPr lang="es-HN" sz="12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528876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528876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37253"/>
                  </a:ext>
                </a:extLst>
              </a:tr>
              <a:tr h="528876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232874"/>
                  </a:ext>
                </a:extLst>
              </a:tr>
            </a:tbl>
          </a:graphicData>
        </a:graphic>
      </p:graphicFrame>
      <p:graphicFrame>
        <p:nvGraphicFramePr>
          <p:cNvPr id="20" name="Chart 5">
            <a:extLst>
              <a:ext uri="{FF2B5EF4-FFF2-40B4-BE49-F238E27FC236}">
                <a16:creationId xmlns:a16="http://schemas.microsoft.com/office/drawing/2014/main" id="{F800DDBB-8E4B-6E48-A2BB-DF0FD7174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025223"/>
              </p:ext>
            </p:extLst>
          </p:nvPr>
        </p:nvGraphicFramePr>
        <p:xfrm>
          <a:off x="1421079" y="929772"/>
          <a:ext cx="4379063" cy="200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3" name="Chart 24">
            <a:extLst>
              <a:ext uri="{FF2B5EF4-FFF2-40B4-BE49-F238E27FC236}">
                <a16:creationId xmlns:a16="http://schemas.microsoft.com/office/drawing/2014/main" id="{871328C6-6D9D-6449-956F-EFE237C21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36188"/>
              </p:ext>
            </p:extLst>
          </p:nvPr>
        </p:nvGraphicFramePr>
        <p:xfrm>
          <a:off x="-43633" y="4201492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976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914866" y="829674"/>
            <a:ext cx="1946728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5" y="-8437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VITAMINAS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18-44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321365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817753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400" dirty="0"/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335029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360100" y="3634864"/>
            <a:ext cx="27377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badi" panose="020B0604020104020204" pitchFamily="34" charset="0"/>
              </a:rPr>
              <a:t>Aprendizajes:</a:t>
            </a:r>
          </a:p>
          <a:p>
            <a:r>
              <a:rPr lang="es-MX" sz="1200" dirty="0">
                <a:latin typeface="Abadi" panose="020B0604020104020204" pitchFamily="34" charset="0"/>
              </a:rPr>
              <a:t>La categoría se activa a partir de marzo. Participan 3 marcas, Teramin y Bioimil, que vienen teniendo actividad desde el 2023 y Amino Pep que tiene su lanzamiento en Mayo, con apoyo fuerte concentrado en TV.</a:t>
            </a:r>
          </a:p>
          <a:p>
            <a:r>
              <a:rPr lang="es-MX" sz="1200" dirty="0">
                <a:latin typeface="Abadi" panose="020B0604020104020204" pitchFamily="34" charset="0"/>
              </a:rPr>
              <a:t>El medio principal es TV con el 75% del mix. Radio es el medio de apoyo, utilizado por Biomil principalmente. </a:t>
            </a:r>
          </a:p>
          <a:p>
            <a:r>
              <a:rPr lang="es-MX" sz="1200" dirty="0">
                <a:latin typeface="Abadi" panose="020B0604020104020204" pitchFamily="34" charset="0"/>
              </a:rPr>
              <a:t>Cebión no muestra actividad en lo que va del año </a:t>
            </a:r>
          </a:p>
          <a:p>
            <a:endParaRPr lang="es-MX" sz="1200" dirty="0">
              <a:latin typeface="Abadi" panose="020B0604020104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F99528B7-E46E-4001-AE6D-7F23D6E8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785313"/>
              </p:ext>
            </p:extLst>
          </p:nvPr>
        </p:nvGraphicFramePr>
        <p:xfrm>
          <a:off x="8741231" y="728089"/>
          <a:ext cx="3450769" cy="2790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68" name="Chart 26">
            <a:extLst>
              <a:ext uri="{FF2B5EF4-FFF2-40B4-BE49-F238E27FC236}">
                <a16:creationId xmlns:a16="http://schemas.microsoft.com/office/drawing/2014/main" id="{2A791AC6-E953-FC48-B96D-327F850B3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030314"/>
              </p:ext>
            </p:extLst>
          </p:nvPr>
        </p:nvGraphicFramePr>
        <p:xfrm>
          <a:off x="4285954" y="765083"/>
          <a:ext cx="4420391" cy="2738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7FAB2C9D-9CDA-F94B-8724-8E0C026FE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9941333"/>
              </p:ext>
            </p:extLst>
          </p:nvPr>
        </p:nvGraphicFramePr>
        <p:xfrm>
          <a:off x="52747" y="750534"/>
          <a:ext cx="3432910" cy="28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BC723314-3399-0544-8CF1-BD6948444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705719"/>
              </p:ext>
            </p:extLst>
          </p:nvPr>
        </p:nvGraphicFramePr>
        <p:xfrm>
          <a:off x="3381060" y="817991"/>
          <a:ext cx="939510" cy="237002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69755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69755">
                  <a:extLst>
                    <a:ext uri="{9D8B030D-6E8A-4147-A177-3AD203B41FA5}">
                      <a16:colId xmlns:a16="http://schemas.microsoft.com/office/drawing/2014/main" val="3416773461"/>
                    </a:ext>
                  </a:extLst>
                </a:gridCol>
              </a:tblGrid>
              <a:tr h="350117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673302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2,864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53%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  <a:tr h="673302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1,311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45%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429515"/>
                  </a:ext>
                </a:extLst>
              </a:tr>
              <a:tr h="673302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938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9076578"/>
                  </a:ext>
                </a:extLst>
              </a:tr>
            </a:tbl>
          </a:graphicData>
        </a:graphic>
      </p:graphicFrame>
      <p:graphicFrame>
        <p:nvGraphicFramePr>
          <p:cNvPr id="26" name="Tabla 12">
            <a:extLst>
              <a:ext uri="{FF2B5EF4-FFF2-40B4-BE49-F238E27FC236}">
                <a16:creationId xmlns:a16="http://schemas.microsoft.com/office/drawing/2014/main" id="{D64BFC58-BFBC-EF4E-A0ED-0CEFEE877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09295"/>
              </p:ext>
            </p:extLst>
          </p:nvPr>
        </p:nvGraphicFramePr>
        <p:xfrm>
          <a:off x="1343157" y="3405217"/>
          <a:ext cx="1917123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041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639041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639041">
                  <a:extLst>
                    <a:ext uri="{9D8B030D-6E8A-4147-A177-3AD203B41FA5}">
                      <a16:colId xmlns:a16="http://schemas.microsoft.com/office/drawing/2014/main" val="1407944877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27" name="Tabla 12">
            <a:extLst>
              <a:ext uri="{FF2B5EF4-FFF2-40B4-BE49-F238E27FC236}">
                <a16:creationId xmlns:a16="http://schemas.microsoft.com/office/drawing/2014/main" id="{FC689F7C-49A2-904F-BD89-31C568DD3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47872"/>
              </p:ext>
            </p:extLst>
          </p:nvPr>
        </p:nvGraphicFramePr>
        <p:xfrm>
          <a:off x="4600450" y="3278438"/>
          <a:ext cx="3910295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05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3810254947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1680873913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28" name="Tabla 12">
            <a:extLst>
              <a:ext uri="{FF2B5EF4-FFF2-40B4-BE49-F238E27FC236}">
                <a16:creationId xmlns:a16="http://schemas.microsoft.com/office/drawing/2014/main" id="{EFBF75BA-047D-6246-A6CE-2A61E12C5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23697"/>
              </p:ext>
            </p:extLst>
          </p:nvPr>
        </p:nvGraphicFramePr>
        <p:xfrm>
          <a:off x="9754712" y="3288579"/>
          <a:ext cx="1844247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749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614749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614749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pic>
        <p:nvPicPr>
          <p:cNvPr id="3" name="50401123142100000-1890-1900.mp4" descr="50401123142100000-1890-1900.mp4">
            <a:hlinkClick r:id="" action="ppaction://media"/>
            <a:extLst>
              <a:ext uri="{FF2B5EF4-FFF2-40B4-BE49-F238E27FC236}">
                <a16:creationId xmlns:a16="http://schemas.microsoft.com/office/drawing/2014/main" id="{08C7A4A7-3DCA-5844-892D-587FEB15B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0626" y="4070942"/>
            <a:ext cx="1981835" cy="1116527"/>
          </a:xfrm>
          <a:prstGeom prst="rect">
            <a:avLst/>
          </a:prstGeom>
        </p:spPr>
      </p:pic>
      <p:sp>
        <p:nvSpPr>
          <p:cNvPr id="30" name="TextBox 48">
            <a:extLst>
              <a:ext uri="{FF2B5EF4-FFF2-40B4-BE49-F238E27FC236}">
                <a16:creationId xmlns:a16="http://schemas.microsoft.com/office/drawing/2014/main" id="{6A9AB288-7B79-B740-B9C2-F7268B9D21F7}"/>
              </a:ext>
            </a:extLst>
          </p:cNvPr>
          <p:cNvSpPr txBox="1"/>
          <p:nvPr/>
        </p:nvSpPr>
        <p:spPr>
          <a:xfrm>
            <a:off x="6714490" y="5194372"/>
            <a:ext cx="191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Biiomil </a:t>
            </a:r>
            <a:r>
              <a:rPr lang="es-MX" sz="1000" dirty="0">
                <a:latin typeface="Abadi" panose="020B0604020104020204" pitchFamily="34" charset="0"/>
              </a:rPr>
              <a:t> - Protege y fortalece tus defenzas</a:t>
            </a:r>
          </a:p>
        </p:txBody>
      </p:sp>
      <p:pic>
        <p:nvPicPr>
          <p:cNvPr id="5" name="504302231151200-2031-2056.mp3" descr="504302231151200-2031-2056.mp3">
            <a:hlinkClick r:id="" action="ppaction://media"/>
            <a:extLst>
              <a:ext uri="{FF2B5EF4-FFF2-40B4-BE49-F238E27FC236}">
                <a16:creationId xmlns:a16="http://schemas.microsoft.com/office/drawing/2014/main" id="{982FEE4F-7DD7-8B45-9B13-1930653D3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99901" y="5601385"/>
            <a:ext cx="812800" cy="812800"/>
          </a:xfrm>
          <a:prstGeom prst="rect">
            <a:avLst/>
          </a:prstGeom>
        </p:spPr>
      </p:pic>
      <p:sp>
        <p:nvSpPr>
          <p:cNvPr id="34" name="TextBox 48">
            <a:extLst>
              <a:ext uri="{FF2B5EF4-FFF2-40B4-BE49-F238E27FC236}">
                <a16:creationId xmlns:a16="http://schemas.microsoft.com/office/drawing/2014/main" id="{04F5B25A-6188-D541-A1D6-E22C87425908}"/>
              </a:ext>
            </a:extLst>
          </p:cNvPr>
          <p:cNvSpPr txBox="1"/>
          <p:nvPr/>
        </p:nvSpPr>
        <p:spPr>
          <a:xfrm>
            <a:off x="7317936" y="5754365"/>
            <a:ext cx="1521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Biiomil </a:t>
            </a:r>
            <a:r>
              <a:rPr lang="es-MX" sz="1000" dirty="0">
                <a:latin typeface="Abadi" panose="020B0604020104020204" pitchFamily="34" charset="0"/>
              </a:rPr>
              <a:t> - Protege </a:t>
            </a:r>
          </a:p>
          <a:p>
            <a:pPr algn="ctr"/>
            <a:r>
              <a:rPr lang="es-MX" sz="1000" dirty="0">
                <a:latin typeface="Abadi" panose="020B0604020104020204" pitchFamily="34" charset="0"/>
              </a:rPr>
              <a:t>y fortalece tus defenzas</a:t>
            </a:r>
          </a:p>
          <a:p>
            <a:pPr algn="ctr"/>
            <a:r>
              <a:rPr lang="es-MX" sz="1000" dirty="0">
                <a:latin typeface="Abadi" panose="020B0604020104020204" pitchFamily="34" charset="0"/>
              </a:rPr>
              <a:t>(Radio)</a:t>
            </a:r>
          </a:p>
        </p:txBody>
      </p:sp>
      <p:pic>
        <p:nvPicPr>
          <p:cNvPr id="7" name="50406024076090000-3454-3482.mp4" descr="50406024076090000-3454-3482.mp4">
            <a:hlinkClick r:id="" action="ppaction://media"/>
            <a:extLst>
              <a:ext uri="{FF2B5EF4-FFF2-40B4-BE49-F238E27FC236}">
                <a16:creationId xmlns:a16="http://schemas.microsoft.com/office/drawing/2014/main" id="{B7C313B2-B68C-AE47-B1CB-374F1B68F54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60380" y="4070163"/>
            <a:ext cx="1777732" cy="1135087"/>
          </a:xfrm>
          <a:prstGeom prst="rect">
            <a:avLst/>
          </a:prstGeom>
        </p:spPr>
      </p:pic>
      <p:sp>
        <p:nvSpPr>
          <p:cNvPr id="35" name="TextBox 48">
            <a:extLst>
              <a:ext uri="{FF2B5EF4-FFF2-40B4-BE49-F238E27FC236}">
                <a16:creationId xmlns:a16="http://schemas.microsoft.com/office/drawing/2014/main" id="{390C9E18-C325-814B-8A5D-88026C0ED4B9}"/>
              </a:ext>
            </a:extLst>
          </p:cNvPr>
          <p:cNvSpPr txBox="1"/>
          <p:nvPr/>
        </p:nvSpPr>
        <p:spPr>
          <a:xfrm>
            <a:off x="4388940" y="5226613"/>
            <a:ext cx="191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Teramin </a:t>
            </a:r>
            <a:r>
              <a:rPr lang="es-MX" sz="1000" dirty="0">
                <a:latin typeface="Abadi" panose="020B0604020104020204" pitchFamily="34" charset="0"/>
              </a:rPr>
              <a:t> - La clave para una vida saludable</a:t>
            </a:r>
          </a:p>
        </p:txBody>
      </p:sp>
      <p:pic>
        <p:nvPicPr>
          <p:cNvPr id="10" name="50400924150200000-2790-2800.mp4" descr="50400924150200000-2790-2800.mp4">
            <a:hlinkClick r:id="" action="ppaction://media"/>
            <a:extLst>
              <a:ext uri="{FF2B5EF4-FFF2-40B4-BE49-F238E27FC236}">
                <a16:creationId xmlns:a16="http://schemas.microsoft.com/office/drawing/2014/main" id="{207B0369-359D-3848-980B-6047E682CB3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0987" y="4069168"/>
            <a:ext cx="1911281" cy="1125204"/>
          </a:xfrm>
          <a:prstGeom prst="rect">
            <a:avLst/>
          </a:prstGeom>
        </p:spPr>
      </p:pic>
      <p:pic>
        <p:nvPicPr>
          <p:cNvPr id="11" name="50401124144210000-1540-1568.mp4" descr="50401124144210000-1540-1568.mp4">
            <a:hlinkClick r:id="" action="ppaction://media"/>
            <a:extLst>
              <a:ext uri="{FF2B5EF4-FFF2-40B4-BE49-F238E27FC236}">
                <a16:creationId xmlns:a16="http://schemas.microsoft.com/office/drawing/2014/main" id="{91C93257-A402-1C4D-B43D-E3D40AB241E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28007" y="4069168"/>
            <a:ext cx="1911283" cy="1157439"/>
          </a:xfrm>
          <a:prstGeom prst="rect">
            <a:avLst/>
          </a:prstGeom>
        </p:spPr>
      </p:pic>
      <p:sp>
        <p:nvSpPr>
          <p:cNvPr id="39" name="TextBox 48">
            <a:extLst>
              <a:ext uri="{FF2B5EF4-FFF2-40B4-BE49-F238E27FC236}">
                <a16:creationId xmlns:a16="http://schemas.microsoft.com/office/drawing/2014/main" id="{6CD75A41-ED72-114C-9BF0-E3EDE16F7036}"/>
              </a:ext>
            </a:extLst>
          </p:cNvPr>
          <p:cNvSpPr txBox="1"/>
          <p:nvPr/>
        </p:nvSpPr>
        <p:spPr>
          <a:xfrm>
            <a:off x="283535" y="5205609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Amino Pep </a:t>
            </a:r>
            <a:r>
              <a:rPr lang="es-MX" sz="1000" dirty="0">
                <a:latin typeface="Abadi" panose="020B0604020104020204" pitchFamily="34" charset="0"/>
              </a:rPr>
              <a:t> - Salidas a corte</a:t>
            </a: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4B8170BF-9796-D34B-9284-6BFF731FBFC9}"/>
              </a:ext>
            </a:extLst>
          </p:cNvPr>
          <p:cNvSpPr txBox="1"/>
          <p:nvPr/>
        </p:nvSpPr>
        <p:spPr>
          <a:xfrm>
            <a:off x="2333936" y="5205609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latin typeface="Abadi" panose="020B0604020104020204" pitchFamily="34" charset="0"/>
              </a:rPr>
              <a:t>Amino Pep </a:t>
            </a:r>
            <a:r>
              <a:rPr lang="es-MX" sz="1000" dirty="0">
                <a:latin typeface="Abadi" panose="020B0604020104020204" pitchFamily="34" charset="0"/>
              </a:rPr>
              <a:t> - Listos para bailar</a:t>
            </a:r>
          </a:p>
        </p:txBody>
      </p:sp>
    </p:spTree>
    <p:extLst>
      <p:ext uri="{BB962C8B-B14F-4D97-AF65-F5344CB8AC3E}">
        <p14:creationId xmlns:p14="http://schemas.microsoft.com/office/powerpoint/2010/main" val="34363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1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cs typeface="Arial"/>
              </a:rPr>
              <a:t>Doris - Validation and Testing Effort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D9179-7A6B-4268-BEB2-F3B8EB06115B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r="25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6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86469" y="4166294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24">
            <a:extLst>
              <a:ext uri="{FF2B5EF4-FFF2-40B4-BE49-F238E27FC236}">
                <a16:creationId xmlns:a16="http://schemas.microsoft.com/office/drawing/2014/main" id="{CB19B07B-0964-53B1-9360-972CE7ECC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851594"/>
              </p:ext>
            </p:extLst>
          </p:nvPr>
        </p:nvGraphicFramePr>
        <p:xfrm>
          <a:off x="0" y="4116566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2A67DB3-B966-B34D-A24B-7A262E981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23074"/>
              </p:ext>
            </p:extLst>
          </p:nvPr>
        </p:nvGraphicFramePr>
        <p:xfrm>
          <a:off x="399005" y="1150938"/>
          <a:ext cx="5198907" cy="314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537433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1754149" y="836450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SOI BY BRAND ($</a:t>
            </a:r>
            <a:r>
              <a:rPr lang="en-US" sz="1200" b="1" dirty="0">
                <a:solidFill>
                  <a:prstClr val="black"/>
                </a:solidFill>
                <a:latin typeface="Abadi" panose="020B0604020104020204" pitchFamily="34" charset="0"/>
              </a:rPr>
              <a:t>3,862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K) – </a:t>
            </a:r>
            <a:r>
              <a:rPr lang="en-US" sz="1200" b="1" dirty="0">
                <a:solidFill>
                  <a:prstClr val="black"/>
                </a:solidFill>
                <a:latin typeface="Abadi" panose="020B0604020104020204" pitchFamily="34" charset="0"/>
              </a:rPr>
              <a:t>Jun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YTD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ANALGÉSICOS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48091"/>
              </p:ext>
            </p:extLst>
          </p:nvPr>
        </p:nvGraphicFramePr>
        <p:xfrm>
          <a:off x="5802919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59432"/>
              </p:ext>
            </p:extLst>
          </p:nvPr>
        </p:nvGraphicFramePr>
        <p:xfrm>
          <a:off x="2342140" y="2545736"/>
          <a:ext cx="3323801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Hoja de cálculo" r:id="rId9" imgW="3581400" imgH="1346200" progId="Excel.Sheet.12">
                  <p:embed/>
                </p:oleObj>
              </mc:Choice>
              <mc:Fallback>
                <p:oleObj name="Hoja de cálculo" r:id="rId9" imgW="35814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2140" y="2545736"/>
                        <a:ext cx="3323801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695151"/>
              </p:ext>
            </p:extLst>
          </p:nvPr>
        </p:nvGraphicFramePr>
        <p:xfrm>
          <a:off x="6266519" y="1125538"/>
          <a:ext cx="578309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" name="Hoja de cálculo" r:id="rId11" imgW="4432300" imgH="203200" progId="Excel.Sheet.12">
                  <p:embed/>
                </p:oleObj>
              </mc:Choice>
              <mc:Fallback>
                <p:oleObj name="Hoja de cálculo" r:id="rId11" imgW="4432300" imgH="2032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66519" y="1125538"/>
                        <a:ext cx="5783093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Target: H/M 25-60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Junio</a:t>
            </a: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381997"/>
              </p:ext>
            </p:extLst>
          </p:nvPr>
        </p:nvGraphicFramePr>
        <p:xfrm>
          <a:off x="112787" y="1009011"/>
          <a:ext cx="370205" cy="31446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205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224311">
                <a:tc>
                  <a:txBody>
                    <a:bodyPr/>
                    <a:lstStyle/>
                    <a:p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37253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364691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960156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933986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869678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2891413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573940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250975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532608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612186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675282"/>
                  </a:ext>
                </a:extLst>
              </a:tr>
              <a:tr h="22431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949371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C8C60D8F-556A-EC4B-A17E-092C49FBB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07655"/>
              </p:ext>
            </p:extLst>
          </p:nvPr>
        </p:nvGraphicFramePr>
        <p:xfrm>
          <a:off x="2224802" y="6626853"/>
          <a:ext cx="1694045" cy="205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809">
                  <a:extLst>
                    <a:ext uri="{9D8B030D-6E8A-4147-A177-3AD203B41FA5}">
                      <a16:colId xmlns:a16="http://schemas.microsoft.com/office/drawing/2014/main" val="2101167297"/>
                    </a:ext>
                  </a:extLst>
                </a:gridCol>
                <a:gridCol w="338809">
                  <a:extLst>
                    <a:ext uri="{9D8B030D-6E8A-4147-A177-3AD203B41FA5}">
                      <a16:colId xmlns:a16="http://schemas.microsoft.com/office/drawing/2014/main" val="1928440942"/>
                    </a:ext>
                  </a:extLst>
                </a:gridCol>
                <a:gridCol w="338809">
                  <a:extLst>
                    <a:ext uri="{9D8B030D-6E8A-4147-A177-3AD203B41FA5}">
                      <a16:colId xmlns:a16="http://schemas.microsoft.com/office/drawing/2014/main" val="3664828121"/>
                    </a:ext>
                  </a:extLst>
                </a:gridCol>
                <a:gridCol w="338809">
                  <a:extLst>
                    <a:ext uri="{9D8B030D-6E8A-4147-A177-3AD203B41FA5}">
                      <a16:colId xmlns:a16="http://schemas.microsoft.com/office/drawing/2014/main" val="4271593544"/>
                    </a:ext>
                  </a:extLst>
                </a:gridCol>
                <a:gridCol w="338809">
                  <a:extLst>
                    <a:ext uri="{9D8B030D-6E8A-4147-A177-3AD203B41FA5}">
                      <a16:colId xmlns:a16="http://schemas.microsoft.com/office/drawing/2014/main" val="107594275"/>
                    </a:ext>
                  </a:extLst>
                </a:gridCol>
              </a:tblGrid>
              <a:tr h="205370">
                <a:tc>
                  <a:txBody>
                    <a:bodyPr/>
                    <a:lstStyle/>
                    <a:p>
                      <a:r>
                        <a:rPr lang="es-HN" sz="700" b="0" dirty="0">
                          <a:latin typeface="Abadi MT Condensed Light" panose="020B0306030101010103" pitchFamily="34" charset="77"/>
                        </a:rPr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700" b="0" dirty="0"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700" b="0" dirty="0">
                          <a:latin typeface="Abadi MT Condensed Light" panose="020B0306030101010103" pitchFamily="34" charset="77"/>
                        </a:rPr>
                        <a:t>22%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700" b="0" dirty="0">
                          <a:latin typeface="Abadi MT Condensed Light" panose="020B0306030101010103" pitchFamily="34" charset="77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700" b="0" dirty="0"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523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4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478965" y="826636"/>
            <a:ext cx="240479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2" name="Chart 26">
            <a:extLst>
              <a:ext uri="{FF2B5EF4-FFF2-40B4-BE49-F238E27FC236}">
                <a16:creationId xmlns:a16="http://schemas.microsoft.com/office/drawing/2014/main" id="{58415AFF-071B-2748-9FF8-1F062420D6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859752"/>
              </p:ext>
            </p:extLst>
          </p:nvPr>
        </p:nvGraphicFramePr>
        <p:xfrm>
          <a:off x="4644139" y="734868"/>
          <a:ext cx="4004193" cy="285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Chart 26">
            <a:extLst>
              <a:ext uri="{FF2B5EF4-FFF2-40B4-BE49-F238E27FC236}">
                <a16:creationId xmlns:a16="http://schemas.microsoft.com/office/drawing/2014/main" id="{82587414-6DA3-0340-B4F8-8AD98971C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502646"/>
              </p:ext>
            </p:extLst>
          </p:nvPr>
        </p:nvGraphicFramePr>
        <p:xfrm>
          <a:off x="8401172" y="731659"/>
          <a:ext cx="3528117" cy="285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869615" y="839101"/>
            <a:ext cx="2430233" cy="2023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6" name="Chart 26">
            <a:extLst>
              <a:ext uri="{FF2B5EF4-FFF2-40B4-BE49-F238E27FC236}">
                <a16:creationId xmlns:a16="http://schemas.microsoft.com/office/drawing/2014/main" id="{ED8C0E28-DDCF-6E47-8F27-779866E4B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394618"/>
              </p:ext>
            </p:extLst>
          </p:nvPr>
        </p:nvGraphicFramePr>
        <p:xfrm>
          <a:off x="124446" y="738355"/>
          <a:ext cx="4230008" cy="2843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1463022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ANALGÉSICOS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Target: H/M 25-60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Junio</a:t>
            </a: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024811" y="684449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817038" y="3663238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TOP CREATIVES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4553687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295409" y="3579207"/>
            <a:ext cx="287830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Aprendizajes: </a:t>
            </a:r>
            <a:endParaRPr lang="es-MX" sz="950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Para el mes de junio, la categoría decrece en un </a:t>
            </a:r>
            <a:r>
              <a:rPr lang="es-MX" sz="950" dirty="0">
                <a:solidFill>
                  <a:prstClr val="black"/>
                </a:solidFill>
                <a:latin typeface="Abadi" panose="020B0604020104020204" pitchFamily="34" charset="0"/>
              </a:rPr>
              <a:t>2</a:t>
            </a:r>
            <a:r>
              <a:rPr kumimoji="0" lang="es-MX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% en relación a la actividad del mes </a:t>
            </a:r>
            <a:r>
              <a:rPr lang="es-MX" sz="950" dirty="0">
                <a:solidFill>
                  <a:prstClr val="black"/>
                </a:solidFill>
                <a:latin typeface="Abadi" panose="020B0604020104020204" pitchFamily="34" charset="0"/>
              </a:rPr>
              <a:t>anterior</a:t>
            </a:r>
            <a:r>
              <a:rPr kumimoji="0" lang="es-MX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. Vitablenaco y Ray-Dol se mantienen en los primeros lugares en el SOI, con una actividad muy similar.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50" dirty="0">
                <a:solidFill>
                  <a:prstClr val="black"/>
                </a:solidFill>
                <a:latin typeface="Abadi" panose="020B0604020104020204" pitchFamily="34" charset="0"/>
              </a:rPr>
              <a:t>Importante resaltar que las 3 marcas de Bayer que participan en esta categoría, tienen COE arriba de 1. Acetaminofen Bayer, recibe apoyo al ligarlo con otras marcas (como tagon) y su coeficiente es de 1.82, Aleve y Dorival, tienen COE arriba de 2, superando al resto de las marcas que participan en la categoría.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50" dirty="0">
                <a:solidFill>
                  <a:prstClr val="black"/>
                </a:solidFill>
                <a:latin typeface="Abadi" panose="020B0604020104020204" pitchFamily="34" charset="0"/>
              </a:rPr>
              <a:t>La categoría no muestran creativos nuevos de la competencia durante el mes en análisis</a:t>
            </a:r>
            <a:endParaRPr kumimoji="0" lang="es-MX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-194425"/>
            <a:ext cx="0" cy="38093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xtBox 48">
            <a:extLst>
              <a:ext uri="{FF2B5EF4-FFF2-40B4-BE49-F238E27FC236}">
                <a16:creationId xmlns:a16="http://schemas.microsoft.com/office/drawing/2014/main" id="{C8F82129-9C0B-0E47-B64A-A05ED6F4985D}"/>
              </a:ext>
            </a:extLst>
          </p:cNvPr>
          <p:cNvSpPr txBox="1"/>
          <p:nvPr/>
        </p:nvSpPr>
        <p:spPr>
          <a:xfrm>
            <a:off x="4786309" y="6553680"/>
            <a:ext cx="2133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b="1" dirty="0">
                <a:solidFill>
                  <a:prstClr val="black"/>
                </a:solidFill>
                <a:latin typeface="Abadi" panose="020B0604020104020204" pitchFamily="34" charset="0"/>
              </a:rPr>
              <a:t>Vitaflenaco</a:t>
            </a: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”</a:t>
            </a:r>
            <a:r>
              <a:rPr lang="es-MX" sz="900" dirty="0">
                <a:solidFill>
                  <a:prstClr val="black"/>
                </a:solidFill>
                <a:latin typeface="Abadi" panose="020B0604020104020204" pitchFamily="34" charset="0"/>
              </a:rPr>
              <a:t>Profesor + Gel en tubito” </a:t>
            </a: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10D8733-21AC-2545-A7E9-68F5F9077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56154"/>
              </p:ext>
            </p:extLst>
          </p:nvPr>
        </p:nvGraphicFramePr>
        <p:xfrm>
          <a:off x="4247999" y="896512"/>
          <a:ext cx="740543" cy="2361240"/>
        </p:xfrm>
        <a:graphic>
          <a:graphicData uri="http://schemas.openxmlformats.org/drawingml/2006/table">
            <a:tbl>
              <a:tblPr/>
              <a:tblGrid>
                <a:gridCol w="431838">
                  <a:extLst>
                    <a:ext uri="{9D8B030D-6E8A-4147-A177-3AD203B41FA5}">
                      <a16:colId xmlns:a16="http://schemas.microsoft.com/office/drawing/2014/main" val="33666726"/>
                    </a:ext>
                  </a:extLst>
                </a:gridCol>
                <a:gridCol w="308705">
                  <a:extLst>
                    <a:ext uri="{9D8B030D-6E8A-4147-A177-3AD203B41FA5}">
                      <a16:colId xmlns:a16="http://schemas.microsoft.com/office/drawing/2014/main" val="70315186"/>
                    </a:ext>
                  </a:extLst>
                </a:gridCol>
              </a:tblGrid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b="1" dirty="0">
                          <a:effectLst/>
                          <a:latin typeface="Abadi MT Condensed Light" panose="020B0306030101010103" pitchFamily="34" charset="77"/>
                        </a:rPr>
                        <a:t>GRP's</a:t>
                      </a:r>
                      <a:endParaRPr lang="es-HN" sz="1000" dirty="0">
                        <a:effectLst/>
                        <a:latin typeface="Abadi MT Condensed Light" panose="020B0306030101010103" pitchFamily="34" charset="77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1" dirty="0">
                          <a:effectLst/>
                          <a:latin typeface="Abadi MT Condensed Light" panose="020B0306030101010103" pitchFamily="34" charset="77"/>
                        </a:rPr>
                        <a:t>SOV</a:t>
                      </a:r>
                      <a:endParaRPr lang="es-HN" sz="1000" dirty="0">
                        <a:effectLst/>
                        <a:latin typeface="Abadi MT Condensed Light" panose="020B0306030101010103" pitchFamily="34" charset="77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862451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9,781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26%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081248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6,974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18%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77266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4,538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12%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546556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2,761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7%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486311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2,154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6%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682680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2,036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089393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1,911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959676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1,816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506506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972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dirty="0">
                          <a:effectLst/>
                          <a:latin typeface="Abadi MT Condensed Light" panose="020B0306030101010103" pitchFamily="34" charset="77"/>
                        </a:rPr>
                        <a:t>3%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238107"/>
                  </a:ext>
                </a:extLst>
              </a:tr>
            </a:tbl>
          </a:graphicData>
        </a:graphic>
      </p:graphicFrame>
      <p:graphicFrame>
        <p:nvGraphicFramePr>
          <p:cNvPr id="13" name="Tabla 18">
            <a:extLst>
              <a:ext uri="{FF2B5EF4-FFF2-40B4-BE49-F238E27FC236}">
                <a16:creationId xmlns:a16="http://schemas.microsoft.com/office/drawing/2014/main" id="{22B03456-8DC4-BC4C-BE63-F4D13697A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687900"/>
              </p:ext>
            </p:extLst>
          </p:nvPr>
        </p:nvGraphicFramePr>
        <p:xfrm>
          <a:off x="5173631" y="3381530"/>
          <a:ext cx="3249905" cy="21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981">
                  <a:extLst>
                    <a:ext uri="{9D8B030D-6E8A-4147-A177-3AD203B41FA5}">
                      <a16:colId xmlns:a16="http://schemas.microsoft.com/office/drawing/2014/main" val="1798882282"/>
                    </a:ext>
                  </a:extLst>
                </a:gridCol>
                <a:gridCol w="649981">
                  <a:extLst>
                    <a:ext uri="{9D8B030D-6E8A-4147-A177-3AD203B41FA5}">
                      <a16:colId xmlns:a16="http://schemas.microsoft.com/office/drawing/2014/main" val="279081169"/>
                    </a:ext>
                  </a:extLst>
                </a:gridCol>
                <a:gridCol w="649981">
                  <a:extLst>
                    <a:ext uri="{9D8B030D-6E8A-4147-A177-3AD203B41FA5}">
                      <a16:colId xmlns:a16="http://schemas.microsoft.com/office/drawing/2014/main" val="1575754017"/>
                    </a:ext>
                  </a:extLst>
                </a:gridCol>
                <a:gridCol w="635086">
                  <a:extLst>
                    <a:ext uri="{9D8B030D-6E8A-4147-A177-3AD203B41FA5}">
                      <a16:colId xmlns:a16="http://schemas.microsoft.com/office/drawing/2014/main" val="3890254610"/>
                    </a:ext>
                  </a:extLst>
                </a:gridCol>
                <a:gridCol w="664876">
                  <a:extLst>
                    <a:ext uri="{9D8B030D-6E8A-4147-A177-3AD203B41FA5}">
                      <a16:colId xmlns:a16="http://schemas.microsoft.com/office/drawing/2014/main" val="432043137"/>
                    </a:ext>
                  </a:extLst>
                </a:gridCol>
              </a:tblGrid>
              <a:tr h="157818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463211"/>
                  </a:ext>
                </a:extLst>
              </a:tr>
            </a:tbl>
          </a:graphicData>
        </a:graphic>
      </p:graphicFrame>
      <p:graphicFrame>
        <p:nvGraphicFramePr>
          <p:cNvPr id="68" name="Tabla 18">
            <a:extLst>
              <a:ext uri="{FF2B5EF4-FFF2-40B4-BE49-F238E27FC236}">
                <a16:creationId xmlns:a16="http://schemas.microsoft.com/office/drawing/2014/main" id="{C5B53EC8-7DBC-F040-ABCE-F31F4CCF4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44185"/>
              </p:ext>
            </p:extLst>
          </p:nvPr>
        </p:nvGraphicFramePr>
        <p:xfrm>
          <a:off x="9315795" y="3390161"/>
          <a:ext cx="2039710" cy="21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9821">
                  <a:extLst>
                    <a:ext uri="{9D8B030D-6E8A-4147-A177-3AD203B41FA5}">
                      <a16:colId xmlns:a16="http://schemas.microsoft.com/office/drawing/2014/main" val="2441915327"/>
                    </a:ext>
                  </a:extLst>
                </a:gridCol>
                <a:gridCol w="409821">
                  <a:extLst>
                    <a:ext uri="{9D8B030D-6E8A-4147-A177-3AD203B41FA5}">
                      <a16:colId xmlns:a16="http://schemas.microsoft.com/office/drawing/2014/main" val="1798882282"/>
                    </a:ext>
                  </a:extLst>
                </a:gridCol>
                <a:gridCol w="409821">
                  <a:extLst>
                    <a:ext uri="{9D8B030D-6E8A-4147-A177-3AD203B41FA5}">
                      <a16:colId xmlns:a16="http://schemas.microsoft.com/office/drawing/2014/main" val="4122345785"/>
                    </a:ext>
                  </a:extLst>
                </a:gridCol>
                <a:gridCol w="409821">
                  <a:extLst>
                    <a:ext uri="{9D8B030D-6E8A-4147-A177-3AD203B41FA5}">
                      <a16:colId xmlns:a16="http://schemas.microsoft.com/office/drawing/2014/main" val="1575754017"/>
                    </a:ext>
                  </a:extLst>
                </a:gridCol>
                <a:gridCol w="400426">
                  <a:extLst>
                    <a:ext uri="{9D8B030D-6E8A-4147-A177-3AD203B41FA5}">
                      <a16:colId xmlns:a16="http://schemas.microsoft.com/office/drawing/2014/main" val="3890254610"/>
                    </a:ext>
                  </a:extLst>
                </a:gridCol>
              </a:tblGrid>
              <a:tr h="157818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463211"/>
                  </a:ext>
                </a:extLst>
              </a:tr>
            </a:tbl>
          </a:graphicData>
        </a:graphic>
      </p:graphicFrame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560CF2AC-EAC8-2943-99E0-B971CE6F4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901736"/>
              </p:ext>
            </p:extLst>
          </p:nvPr>
        </p:nvGraphicFramePr>
        <p:xfrm>
          <a:off x="1166029" y="3432598"/>
          <a:ext cx="230651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02">
                  <a:extLst>
                    <a:ext uri="{9D8B030D-6E8A-4147-A177-3AD203B41FA5}">
                      <a16:colId xmlns:a16="http://schemas.microsoft.com/office/drawing/2014/main" val="2410469385"/>
                    </a:ext>
                  </a:extLst>
                </a:gridCol>
                <a:gridCol w="461302">
                  <a:extLst>
                    <a:ext uri="{9D8B030D-6E8A-4147-A177-3AD203B41FA5}">
                      <a16:colId xmlns:a16="http://schemas.microsoft.com/office/drawing/2014/main" val="3532760967"/>
                    </a:ext>
                  </a:extLst>
                </a:gridCol>
                <a:gridCol w="461302">
                  <a:extLst>
                    <a:ext uri="{9D8B030D-6E8A-4147-A177-3AD203B41FA5}">
                      <a16:colId xmlns:a16="http://schemas.microsoft.com/office/drawing/2014/main" val="2179396761"/>
                    </a:ext>
                  </a:extLst>
                </a:gridCol>
                <a:gridCol w="461302">
                  <a:extLst>
                    <a:ext uri="{9D8B030D-6E8A-4147-A177-3AD203B41FA5}">
                      <a16:colId xmlns:a16="http://schemas.microsoft.com/office/drawing/2014/main" val="1687979853"/>
                    </a:ext>
                  </a:extLst>
                </a:gridCol>
                <a:gridCol w="461302">
                  <a:extLst>
                    <a:ext uri="{9D8B030D-6E8A-4147-A177-3AD203B41FA5}">
                      <a16:colId xmlns:a16="http://schemas.microsoft.com/office/drawing/2014/main" val="2776458746"/>
                    </a:ext>
                  </a:extLst>
                </a:gridCol>
              </a:tblGrid>
              <a:tr h="172797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680846"/>
                  </a:ext>
                </a:extLst>
              </a:tr>
            </a:tbl>
          </a:graphicData>
        </a:graphic>
      </p:graphicFrame>
      <p:pic>
        <p:nvPicPr>
          <p:cNvPr id="7" name="50401123081190000-2382-2400.mp4" descr="50401123081190000-2382-2400.mp4">
            <a:hlinkClick r:id="" action="ppaction://media"/>
            <a:extLst>
              <a:ext uri="{FF2B5EF4-FFF2-40B4-BE49-F238E27FC236}">
                <a16:creationId xmlns:a16="http://schemas.microsoft.com/office/drawing/2014/main" id="{3E6F5C5A-CB40-B948-A5F2-9F1920D89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59522" y="4011169"/>
            <a:ext cx="1846462" cy="1040260"/>
          </a:xfrm>
          <a:prstGeom prst="rect">
            <a:avLst/>
          </a:prstGeom>
        </p:spPr>
      </p:pic>
      <p:pic>
        <p:nvPicPr>
          <p:cNvPr id="15" name="50401023206200000-614-644.mp4" descr="50401023206200000-614-644.mp4">
            <a:hlinkClick r:id="" action="ppaction://media"/>
            <a:extLst>
              <a:ext uri="{FF2B5EF4-FFF2-40B4-BE49-F238E27FC236}">
                <a16:creationId xmlns:a16="http://schemas.microsoft.com/office/drawing/2014/main" id="{EE1E264D-9C32-5D4D-AD00-68A56AE33C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88542" y="5473887"/>
            <a:ext cx="1846456" cy="1040257"/>
          </a:xfrm>
          <a:prstGeom prst="rect">
            <a:avLst/>
          </a:prstGeom>
        </p:spPr>
      </p:pic>
      <p:pic>
        <p:nvPicPr>
          <p:cNvPr id="21" name="50406023235130000-1982-1994.mp4" descr="50406023235130000-1982-1994.mp4">
            <a:hlinkClick r:id="" action="ppaction://media"/>
            <a:extLst>
              <a:ext uri="{FF2B5EF4-FFF2-40B4-BE49-F238E27FC236}">
                <a16:creationId xmlns:a16="http://schemas.microsoft.com/office/drawing/2014/main" id="{453ADF1B-7F41-9949-A956-70FAB3FCD5A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745473" y="4046145"/>
            <a:ext cx="1608864" cy="1005284"/>
          </a:xfrm>
          <a:prstGeom prst="rect">
            <a:avLst/>
          </a:prstGeom>
        </p:spPr>
      </p:pic>
      <p:sp>
        <p:nvSpPr>
          <p:cNvPr id="46" name="TextBox 48">
            <a:extLst>
              <a:ext uri="{FF2B5EF4-FFF2-40B4-BE49-F238E27FC236}">
                <a16:creationId xmlns:a16="http://schemas.microsoft.com/office/drawing/2014/main" id="{064B90EC-C5D4-514D-A7DE-7B9836FB0D6F}"/>
              </a:ext>
            </a:extLst>
          </p:cNvPr>
          <p:cNvSpPr txBox="1"/>
          <p:nvPr/>
        </p:nvSpPr>
        <p:spPr>
          <a:xfrm>
            <a:off x="4738017" y="5014397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Dolo Neurobion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lang="es-MX" sz="1000" dirty="0">
                <a:solidFill>
                  <a:prstClr val="black"/>
                </a:solidFill>
                <a:latin typeface="Abadi" panose="020B0604020104020204" pitchFamily="34" charset="0"/>
              </a:rPr>
              <a:t>Consultorio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22" name="504336233621400-60-83.mp3" descr="504336233621400-60-83.mp3">
            <a:hlinkClick r:id="" action="ppaction://media"/>
            <a:extLst>
              <a:ext uri="{FF2B5EF4-FFF2-40B4-BE49-F238E27FC236}">
                <a16:creationId xmlns:a16="http://schemas.microsoft.com/office/drawing/2014/main" id="{198AA7F7-3F73-384E-AE5D-68B5F6A10B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21782" y="4014274"/>
            <a:ext cx="812800" cy="812800"/>
          </a:xfrm>
          <a:prstGeom prst="rect">
            <a:avLst/>
          </a:prstGeom>
        </p:spPr>
      </p:pic>
      <p:sp>
        <p:nvSpPr>
          <p:cNvPr id="50" name="TextBox 48">
            <a:extLst>
              <a:ext uri="{FF2B5EF4-FFF2-40B4-BE49-F238E27FC236}">
                <a16:creationId xmlns:a16="http://schemas.microsoft.com/office/drawing/2014/main" id="{B378DAEF-251B-6047-8BB0-8AC9DC42F4EE}"/>
              </a:ext>
            </a:extLst>
          </p:cNvPr>
          <p:cNvSpPr txBox="1"/>
          <p:nvPr/>
        </p:nvSpPr>
        <p:spPr>
          <a:xfrm>
            <a:off x="8324210" y="4754854"/>
            <a:ext cx="101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Aliviol Migraña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– La migraña es muy molesta.</a:t>
            </a: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D1526593-C796-9044-A60D-FE0566EC37E7}"/>
              </a:ext>
            </a:extLst>
          </p:cNvPr>
          <p:cNvSpPr txBox="1"/>
          <p:nvPr/>
        </p:nvSpPr>
        <p:spPr>
          <a:xfrm>
            <a:off x="333284" y="5149639"/>
            <a:ext cx="1917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X Ray Dol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– </a:t>
            </a:r>
            <a:r>
              <a:rPr lang="es-MX" sz="1000" dirty="0">
                <a:solidFill>
                  <a:prstClr val="black"/>
                </a:solidFill>
                <a:latin typeface="Abadi" panose="020B0604020104020204" pitchFamily="34" charset="0"/>
              </a:rPr>
              <a:t>Existe algo que te ayuda a sentirte mejor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i="1" dirty="0">
                <a:solidFill>
                  <a:prstClr val="black"/>
                </a:solidFill>
                <a:latin typeface="Abadi" panose="020B0604020104020204" pitchFamily="34" charset="0"/>
              </a:rPr>
              <a:t>(pautado en abril)</a:t>
            </a:r>
            <a:endParaRPr kumimoji="0" lang="es-MX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41" name="TextBox 48">
            <a:extLst>
              <a:ext uri="{FF2B5EF4-FFF2-40B4-BE49-F238E27FC236}">
                <a16:creationId xmlns:a16="http://schemas.microsoft.com/office/drawing/2014/main" id="{29D3BB1E-BAE0-1B4F-ABA7-CCF51BA0F724}"/>
              </a:ext>
            </a:extLst>
          </p:cNvPr>
          <p:cNvSpPr txBox="1"/>
          <p:nvPr/>
        </p:nvSpPr>
        <p:spPr>
          <a:xfrm>
            <a:off x="6703640" y="5032913"/>
            <a:ext cx="1917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Aliviol Migraña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cortina</a:t>
            </a:r>
          </a:p>
        </p:txBody>
      </p:sp>
      <p:sp>
        <p:nvSpPr>
          <p:cNvPr id="43" name="TextBox 48">
            <a:extLst>
              <a:ext uri="{FF2B5EF4-FFF2-40B4-BE49-F238E27FC236}">
                <a16:creationId xmlns:a16="http://schemas.microsoft.com/office/drawing/2014/main" id="{A735DDA0-14E8-BB47-B25E-DD9C5D0A0D46}"/>
              </a:ext>
            </a:extLst>
          </p:cNvPr>
          <p:cNvSpPr txBox="1"/>
          <p:nvPr/>
        </p:nvSpPr>
        <p:spPr>
          <a:xfrm>
            <a:off x="2267230" y="5189482"/>
            <a:ext cx="191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Delor Flex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– Que significa Flex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i="1" dirty="0">
                <a:solidFill>
                  <a:prstClr val="black"/>
                </a:solidFill>
                <a:latin typeface="Abadi" panose="020B0604020104020204" pitchFamily="34" charset="0"/>
              </a:rPr>
              <a:t>(lanzado en abril)</a:t>
            </a:r>
            <a:endParaRPr kumimoji="0" lang="es-MX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10" name="50400924092200000-188-216.mp4" descr="50400924092200000-188-216.mp4">
            <a:hlinkClick r:id="" action="ppaction://media"/>
            <a:extLst>
              <a:ext uri="{FF2B5EF4-FFF2-40B4-BE49-F238E27FC236}">
                <a16:creationId xmlns:a16="http://schemas.microsoft.com/office/drawing/2014/main" id="{48D48C31-5B94-D444-81EA-D37AF3E400A1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7940" y="4235386"/>
            <a:ext cx="1550652" cy="888377"/>
          </a:xfrm>
          <a:prstGeom prst="rect">
            <a:avLst/>
          </a:prstGeom>
        </p:spPr>
      </p:pic>
      <p:pic>
        <p:nvPicPr>
          <p:cNvPr id="12" name="50406524102120000-2138-2166.mp4" descr="50406524102120000-2138-2166.mp4">
            <a:hlinkClick r:id="" action="ppaction://media"/>
            <a:extLst>
              <a:ext uri="{FF2B5EF4-FFF2-40B4-BE49-F238E27FC236}">
                <a16:creationId xmlns:a16="http://schemas.microsoft.com/office/drawing/2014/main" id="{937E8D1D-D101-1340-87EA-A3F522E4D610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287344" y="4240411"/>
            <a:ext cx="1831481" cy="8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0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1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ANALGÉSICOS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TÁCTICAS BAYER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7C733DC-BC95-4E93-B24E-E6E3244025DC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Target: H/M 25-60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000" dirty="0" err="1">
                <a:solidFill>
                  <a:prstClr val="black"/>
                </a:solidFill>
                <a:latin typeface="Abadi" panose="020B0604020104020204" pitchFamily="34" charset="0"/>
              </a:rPr>
              <a:t>Junio</a:t>
            </a: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 2024 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586625" y="954214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Merriweather"/>
                <a:cs typeface="Merriweather"/>
              </a:rPr>
              <a:t>Aleve Tabletas</a:t>
            </a: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58009" y="3064900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RADIO: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- Sin actividad en el mes de myo</a:t>
            </a: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OOH: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actividad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endParaRPr kumimoji="0" lang="es-MX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OOH: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- Sin actividad</a:t>
            </a: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RADIO: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actividad. 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RADIO: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actividad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OOH: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actividad. </a:t>
            </a:r>
          </a:p>
        </p:txBody>
      </p:sp>
      <p:sp>
        <p:nvSpPr>
          <p:cNvPr id="77" name="TextBox 10">
            <a:extLst>
              <a:ext uri="{FF2B5EF4-FFF2-40B4-BE49-F238E27FC236}">
                <a16:creationId xmlns:a16="http://schemas.microsoft.com/office/drawing/2014/main" id="{274F8F66-4E69-4285-89DD-569C46754823}"/>
              </a:ext>
            </a:extLst>
          </p:cNvPr>
          <p:cNvSpPr txBox="1"/>
          <p:nvPr/>
        </p:nvSpPr>
        <p:spPr>
          <a:xfrm>
            <a:off x="5215641" y="954214"/>
            <a:ext cx="176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Merriweather"/>
                <a:cs typeface="Merriweather"/>
              </a:rPr>
              <a:t>Acetaminofen</a:t>
            </a:r>
            <a:r>
              <a:rPr kumimoji="0" lang="es-C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Merriweather"/>
                <a:cs typeface="Merriweather"/>
              </a:rPr>
              <a:t> Bayer 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TV ABIERTA: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200" dirty="0">
                <a:solidFill>
                  <a:prstClr val="black"/>
                </a:solidFill>
                <a:latin typeface="Abadi" panose="020B0604020104020204" pitchFamily="34" charset="0"/>
              </a:rPr>
              <a:t>Patrocinio Patinando con las Estrellas (compra en abril, pauta continua en junio)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Resultados : 1,045 </a:t>
            </a:r>
            <a:r>
              <a:rPr lang="es-MX" sz="1200" dirty="0">
                <a:solidFill>
                  <a:prstClr val="black"/>
                </a:solidFill>
                <a:latin typeface="Abadi" panose="020B0604020104020204" pitchFamily="34" charset="0"/>
              </a:rPr>
              <a:t>trp’s | 235 msj | COE : 1.33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79" name="TextBox 10">
            <a:extLst>
              <a:ext uri="{FF2B5EF4-FFF2-40B4-BE49-F238E27FC236}">
                <a16:creationId xmlns:a16="http://schemas.microsoft.com/office/drawing/2014/main" id="{13833C14-FB7B-4B97-B968-B1C6B138E2C8}"/>
              </a:ext>
            </a:extLst>
          </p:cNvPr>
          <p:cNvSpPr txBox="1"/>
          <p:nvPr/>
        </p:nvSpPr>
        <p:spPr>
          <a:xfrm>
            <a:off x="8643930" y="954214"/>
            <a:ext cx="729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Merriweather"/>
                <a:cs typeface="Merriweather"/>
              </a:rPr>
              <a:t>Dorival</a:t>
            </a:r>
            <a:endParaRPr kumimoji="0" lang="es-C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Merriweather"/>
              <a:cs typeface="Merriweather"/>
            </a:endParaRP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0076" y="1352305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TV ABIERTA: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200" b="1" dirty="0">
                <a:solidFill>
                  <a:prstClr val="black"/>
                </a:solidFill>
                <a:latin typeface="Abadi" panose="020B0604020104020204" pitchFamily="34" charset="0"/>
              </a:rPr>
              <a:t>Paquete en novelas prime en C7 y C5.</a:t>
            </a:r>
          </a:p>
          <a:p>
            <a:pPr marL="0" indent="0">
              <a:buNone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Resultados : 151 </a:t>
            </a:r>
            <a:r>
              <a:rPr lang="es-MX" sz="1200" dirty="0">
                <a:solidFill>
                  <a:prstClr val="black"/>
                </a:solidFill>
                <a:latin typeface="Abadi" panose="020B0604020104020204" pitchFamily="34" charset="0"/>
              </a:rPr>
              <a:t>trp’s | 35 msj | COE : 1.05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1200" b="1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1200" b="1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CINES: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No aplica en HN.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CINES: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actividad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CINES: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Sin actividad. 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7C2A88BE-D33A-984E-82D4-86E47424224F}"/>
              </a:ext>
            </a:extLst>
          </p:cNvPr>
          <p:cNvSpPr txBox="1">
            <a:spLocks/>
          </p:cNvSpPr>
          <p:nvPr/>
        </p:nvSpPr>
        <p:spPr>
          <a:xfrm>
            <a:off x="4814811" y="1348714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TV ABIERTA:</a:t>
            </a:r>
            <a:r>
              <a:rPr lang="es-MX" sz="1200" dirty="0">
                <a:solidFill>
                  <a:prstClr val="black"/>
                </a:solidFill>
                <a:latin typeface="Abadi" panose="020B0604020104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200" dirty="0">
                <a:solidFill>
                  <a:prstClr val="black"/>
                </a:solidFill>
                <a:latin typeface="Abadi" panose="020B0604020104020204" pitchFamily="34" charset="0"/>
              </a:rPr>
              <a:t>Sin actividad</a:t>
            </a:r>
          </a:p>
        </p:txBody>
      </p:sp>
    </p:spTree>
    <p:extLst>
      <p:ext uri="{BB962C8B-B14F-4D97-AF65-F5344CB8AC3E}">
        <p14:creationId xmlns:p14="http://schemas.microsoft.com/office/powerpoint/2010/main" val="30162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4">
            <a:extLst>
              <a:ext uri="{FF2B5EF4-FFF2-40B4-BE49-F238E27FC236}">
                <a16:creationId xmlns:a16="http://schemas.microsoft.com/office/drawing/2014/main" id="{93D62620-2065-6946-A88A-105E6E4EF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705646"/>
              </p:ext>
            </p:extLst>
          </p:nvPr>
        </p:nvGraphicFramePr>
        <p:xfrm>
          <a:off x="0" y="4116566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13331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 Mix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1895554" y="808169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>
              <a:defRPr sz="14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n-US" sz="1200" dirty="0">
                <a:solidFill>
                  <a:schemeClr val="tx1"/>
                </a:solidFill>
              </a:rPr>
              <a:t>SOI BY BRAND ($2,868K) – </a:t>
            </a:r>
            <a:r>
              <a:rPr lang="en-US" sz="1200" dirty="0" err="1">
                <a:solidFill>
                  <a:schemeClr val="tx1"/>
                </a:solidFill>
              </a:rPr>
              <a:t>junio</a:t>
            </a:r>
            <a:r>
              <a:rPr lang="en-US" sz="1200" dirty="0">
                <a:solidFill>
                  <a:schemeClr val="tx1"/>
                </a:solidFill>
              </a:rPr>
              <a:t> YTD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702847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ANTIGRIPALES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831631"/>
              </p:ext>
            </p:extLst>
          </p:nvPr>
        </p:nvGraphicFramePr>
        <p:xfrm>
          <a:off x="5941930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57015"/>
              </p:ext>
            </p:extLst>
          </p:nvPr>
        </p:nvGraphicFramePr>
        <p:xfrm>
          <a:off x="2872673" y="2951903"/>
          <a:ext cx="3010602" cy="121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7" name="Hoja de cálculo" r:id="rId8" imgW="3606800" imgH="1346200" progId="Excel.Sheet.12">
                  <p:embed/>
                </p:oleObj>
              </mc:Choice>
              <mc:Fallback>
                <p:oleObj name="Hoja de cálculo" r:id="rId8" imgW="36068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72673" y="2951903"/>
                        <a:ext cx="3010602" cy="121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882476"/>
              </p:ext>
            </p:extLst>
          </p:nvPr>
        </p:nvGraphicFramePr>
        <p:xfrm>
          <a:off x="6388100" y="1125538"/>
          <a:ext cx="57832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" name="Hoja de cálculo" r:id="rId10" imgW="4432300" imgH="203200" progId="Excel.Sheet.12">
                  <p:embed/>
                </p:oleObj>
              </mc:Choice>
              <mc:Fallback>
                <p:oleObj name="Hoja de cálculo" r:id="rId10" imgW="4432300" imgH="2032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88100" y="1125538"/>
                        <a:ext cx="5783263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Target: H/M 18-45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Junio</a:t>
            </a: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568801"/>
              </p:ext>
            </p:extLst>
          </p:nvPr>
        </p:nvGraphicFramePr>
        <p:xfrm>
          <a:off x="397198" y="995377"/>
          <a:ext cx="390843" cy="30784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843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236804">
                <a:tc>
                  <a:txBody>
                    <a:bodyPr/>
                    <a:lstStyle/>
                    <a:p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37253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364691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960156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933986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869678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2891413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573940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250975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532608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612186"/>
                  </a:ext>
                </a:extLst>
              </a:tr>
              <a:tr h="236804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latin typeface="Abadi MT Condensed Light" panose="020B0306030101010103" pitchFamily="34" charset="77"/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080510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E54E2B37-DB99-2F4A-9BAC-054F5A3FAFF9}"/>
              </a:ext>
            </a:extLst>
          </p:cNvPr>
          <p:cNvSpPr txBox="1"/>
          <p:nvPr/>
        </p:nvSpPr>
        <p:spPr>
          <a:xfrm>
            <a:off x="2190350" y="6584447"/>
            <a:ext cx="46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800" dirty="0">
                <a:solidFill>
                  <a:prstClr val="black"/>
                </a:solidFill>
                <a:latin typeface="Abadi MT Condensed Light" panose="020B0306030101010103" pitchFamily="34" charset="77"/>
              </a:rPr>
              <a:t>75%</a:t>
            </a:r>
            <a:r>
              <a:rPr kumimoji="0" lang="es-H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	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C20DD3D-D896-0C4C-83C8-D8E9BE688FE9}"/>
              </a:ext>
            </a:extLst>
          </p:cNvPr>
          <p:cNvSpPr txBox="1"/>
          <p:nvPr/>
        </p:nvSpPr>
        <p:spPr>
          <a:xfrm>
            <a:off x="2841550" y="6578908"/>
            <a:ext cx="468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24%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52B6A51-0AB2-0F4B-B0F7-A14FECFAAB76}"/>
              </a:ext>
            </a:extLst>
          </p:cNvPr>
          <p:cNvSpPr txBox="1"/>
          <p:nvPr/>
        </p:nvSpPr>
        <p:spPr>
          <a:xfrm>
            <a:off x="3252165" y="6574507"/>
            <a:ext cx="468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800" dirty="0">
                <a:solidFill>
                  <a:prstClr val="black"/>
                </a:solidFill>
                <a:latin typeface="Abadi MT Condensed Light" panose="020B0306030101010103" pitchFamily="34" charset="77"/>
              </a:rPr>
              <a:t>1</a:t>
            </a:r>
            <a:r>
              <a:rPr kumimoji="0" lang="es-H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%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B76F5A1-A8E3-0046-B5CF-E0DA4802384D}"/>
              </a:ext>
            </a:extLst>
          </p:cNvPr>
          <p:cNvSpPr txBox="1"/>
          <p:nvPr/>
        </p:nvSpPr>
        <p:spPr>
          <a:xfrm>
            <a:off x="3564467" y="6576115"/>
            <a:ext cx="468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MT Condensed Light" panose="020B0306030101010103" pitchFamily="34" charset="77"/>
                <a:ea typeface="+mn-ea"/>
                <a:cs typeface="+mn-cs"/>
              </a:rPr>
              <a:t>1%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0534491-B5F0-CB49-85D3-72618AA22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348055"/>
              </p:ext>
            </p:extLst>
          </p:nvPr>
        </p:nvGraphicFramePr>
        <p:xfrm>
          <a:off x="767837" y="1119188"/>
          <a:ext cx="4867244" cy="3089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1251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8374521-8765-48E6-BD6E-29F7A80E3004}"/>
              </a:ext>
            </a:extLst>
          </p:cNvPr>
          <p:cNvSpPr/>
          <p:nvPr/>
        </p:nvSpPr>
        <p:spPr>
          <a:xfrm>
            <a:off x="9585751" y="816644"/>
            <a:ext cx="176975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9" name="Chart 26">
            <a:extLst>
              <a:ext uri="{FF2B5EF4-FFF2-40B4-BE49-F238E27FC236}">
                <a16:creationId xmlns:a16="http://schemas.microsoft.com/office/drawing/2014/main" id="{32787253-4053-794C-B34D-D2856DB8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699883"/>
              </p:ext>
            </p:extLst>
          </p:nvPr>
        </p:nvGraphicFramePr>
        <p:xfrm>
          <a:off x="8232727" y="702534"/>
          <a:ext cx="3887713" cy="29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592C3A-4914-420B-9823-54E1CEF44AEF}"/>
              </a:ext>
            </a:extLst>
          </p:cNvPr>
          <p:cNvSpPr/>
          <p:nvPr/>
        </p:nvSpPr>
        <p:spPr>
          <a:xfrm>
            <a:off x="5617969" y="826636"/>
            <a:ext cx="146260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4" name="Chart 26">
            <a:extLst>
              <a:ext uri="{FF2B5EF4-FFF2-40B4-BE49-F238E27FC236}">
                <a16:creationId xmlns:a16="http://schemas.microsoft.com/office/drawing/2014/main" id="{87F69968-5B59-C545-94C8-61EE1C35B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279137"/>
              </p:ext>
            </p:extLst>
          </p:nvPr>
        </p:nvGraphicFramePr>
        <p:xfrm>
          <a:off x="4056618" y="700956"/>
          <a:ext cx="4583048" cy="290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43" name="Chart 26">
            <a:extLst>
              <a:ext uri="{FF2B5EF4-FFF2-40B4-BE49-F238E27FC236}">
                <a16:creationId xmlns:a16="http://schemas.microsoft.com/office/drawing/2014/main" id="{5BD70BA4-B872-9D4C-817E-2EA66881B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822097"/>
              </p:ext>
            </p:extLst>
          </p:nvPr>
        </p:nvGraphicFramePr>
        <p:xfrm>
          <a:off x="0" y="698354"/>
          <a:ext cx="3793011" cy="290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DA2D12-8206-4D3D-9493-AF5446A62F01}"/>
              </a:ext>
            </a:extLst>
          </p:cNvPr>
          <p:cNvSpPr/>
          <p:nvPr/>
        </p:nvSpPr>
        <p:spPr>
          <a:xfrm>
            <a:off x="661690" y="829674"/>
            <a:ext cx="2692708" cy="192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200" dirty="0"/>
              <a:t>MEDIA TV CHANNEL</a:t>
            </a:r>
            <a:r>
              <a:rPr lang="es-MX" sz="1800" dirty="0"/>
              <a:t> </a:t>
            </a:r>
            <a:r>
              <a:rPr lang="es-MX" sz="1000" dirty="0"/>
              <a:t>(48,000</a:t>
            </a:r>
            <a:r>
              <a:rPr lang="es-MX" sz="1000" baseline="0" dirty="0"/>
              <a:t> Grp’s)</a:t>
            </a:r>
            <a:endParaRPr lang="es-MX" sz="10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6F8AB4D-EADF-4793-B39F-087293A0A55C}"/>
              </a:ext>
            </a:extLst>
          </p:cNvPr>
          <p:cNvSpPr/>
          <p:nvPr/>
        </p:nvSpPr>
        <p:spPr>
          <a:xfrm>
            <a:off x="6105939" y="3714742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51F7E7F-3005-452B-A37E-6345C488012C}"/>
              </a:ext>
            </a:extLst>
          </p:cNvPr>
          <p:cNvSpPr/>
          <p:nvPr/>
        </p:nvSpPr>
        <p:spPr>
          <a:xfrm>
            <a:off x="692058" y="3714440"/>
            <a:ext cx="1608866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ANTIGRIPALES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E1A38D-B15D-44B8-8B16-ADBCF0FB153A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Target: H/M 18-45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Junio</a:t>
            </a: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  <a:sym typeface="Trebuchet MS" panose="020B0603020202020204" pitchFamily="34" charset="0"/>
              </a:rPr>
              <a:t> 2024 </a:t>
            </a:r>
          </a:p>
        </p:txBody>
      </p:sp>
      <p:pic>
        <p:nvPicPr>
          <p:cNvPr id="1026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FEEED1DF-8648-4950-89EB-7A9954C0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27533FF8-4632-48D4-ADB0-357699504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4588065" y="687166"/>
            <a:ext cx="0" cy="29236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3608125"/>
            <a:ext cx="12370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83B254-E4F6-40A3-9B23-E4A24DF0AC0D}"/>
              </a:ext>
            </a:extLst>
          </p:cNvPr>
          <p:cNvSpPr txBox="1"/>
          <p:nvPr/>
        </p:nvSpPr>
        <p:spPr>
          <a:xfrm>
            <a:off x="40424" y="3668432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NEW CREATIVES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D43246-8B24-4048-847D-87FACD838830}"/>
              </a:ext>
            </a:extLst>
          </p:cNvPr>
          <p:cNvSpPr txBox="1"/>
          <p:nvPr/>
        </p:nvSpPr>
        <p:spPr>
          <a:xfrm>
            <a:off x="5441913" y="3663237"/>
            <a:ext cx="2981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TOP CREATIVES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699863-3FD2-4A09-B169-473C440A7F79}"/>
              </a:ext>
            </a:extLst>
          </p:cNvPr>
          <p:cNvSpPr txBox="1"/>
          <p:nvPr/>
        </p:nvSpPr>
        <p:spPr>
          <a:xfrm>
            <a:off x="4904842" y="4912136"/>
            <a:ext cx="2193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Gripex Plus Te + Gripex Plus Activa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B25D3B-90F6-43C3-AEAF-A57D756CB024}"/>
              </a:ext>
            </a:extLst>
          </p:cNvPr>
          <p:cNvSpPr txBox="1"/>
          <p:nvPr/>
        </p:nvSpPr>
        <p:spPr>
          <a:xfrm>
            <a:off x="7253677" y="4936266"/>
            <a:ext cx="2106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defRPr>
            </a:lvl1pPr>
          </a:lstStyle>
          <a:p>
            <a:r>
              <a:rPr lang="es-MX" dirty="0"/>
              <a:t>Dolofin  - Iniciamos el dia con todo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1D8F93-DC41-4187-9DDC-CAF216947808}"/>
              </a:ext>
            </a:extLst>
          </p:cNvPr>
          <p:cNvCxnSpPr>
            <a:cxnSpLocks/>
          </p:cNvCxnSpPr>
          <p:nvPr/>
        </p:nvCxnSpPr>
        <p:spPr>
          <a:xfrm>
            <a:off x="2626275" y="3598995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B3C51B-B8A4-4BA3-B6F8-D38845A5B52C}"/>
              </a:ext>
            </a:extLst>
          </p:cNvPr>
          <p:cNvCxnSpPr>
            <a:cxnSpLocks/>
          </p:cNvCxnSpPr>
          <p:nvPr/>
        </p:nvCxnSpPr>
        <p:spPr>
          <a:xfrm>
            <a:off x="9315795" y="3614904"/>
            <a:ext cx="0" cy="32430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25F62A-9C20-4B7B-9329-07AF495224FD}"/>
              </a:ext>
            </a:extLst>
          </p:cNvPr>
          <p:cNvSpPr txBox="1"/>
          <p:nvPr/>
        </p:nvSpPr>
        <p:spPr>
          <a:xfrm>
            <a:off x="9272765" y="3575230"/>
            <a:ext cx="289329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Aprendizajes: </a:t>
            </a:r>
            <a:endParaRPr lang="es-MX" sz="1000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algn="l"/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Según el análisis, la categoría </a:t>
            </a:r>
            <a:r>
              <a:rPr lang="es-HN" sz="900" b="0" i="0">
                <a:solidFill>
                  <a:srgbClr val="0D0D0D"/>
                </a:solidFill>
                <a:effectLst/>
                <a:latin typeface="Söhne"/>
              </a:rPr>
              <a:t>experimenta una baja del % en 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comparación con la actividad de 2023. La mayoría de las marcas  reflejan  crecimientos en su inversión a excepción de Tabcin GT que tiene una baja del 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26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% vrs Lo realizado el año anterior</a:t>
            </a:r>
          </a:p>
          <a:p>
            <a:pPr algn="l"/>
            <a:r>
              <a:rPr lang="es-HN" sz="900" dirty="0">
                <a:solidFill>
                  <a:srgbClr val="0D0D0D"/>
                </a:solidFill>
                <a:latin typeface="Söhne"/>
              </a:rPr>
              <a:t>El mayor pico de la categoría se presenta en mayo, mes en que la mayoría de las marcas se activan por período de lluvia.</a:t>
            </a:r>
            <a:endParaRPr lang="es-HN" sz="9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/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Gripex Plus, Dolofin Antigripal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 y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 Mentolina ocupan las primeras posiciones. </a:t>
            </a:r>
          </a:p>
          <a:p>
            <a:pPr algn="l"/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A pesar de que Tabcin GyT se encuentra en la posición 7 en el Índice de SOI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 , en el SOV 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ocupa el 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segundo lugar .</a:t>
            </a:r>
          </a:p>
          <a:p>
            <a:pPr algn="l"/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La TV es el medio principal en esta categoría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, con el 78% del mix, 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 concentrando el 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58</a:t>
            </a:r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% en el canal HCH. Tabcin ha enfocado su inversión en este canal, particularmente con el patrocinio del segmento climático. Se sugiere mantener este patrocinio dado su efectividad y relevancia.</a:t>
            </a:r>
          </a:p>
          <a:p>
            <a:pPr algn="l"/>
            <a:r>
              <a:rPr lang="es-HN" sz="900" b="0" i="0" dirty="0">
                <a:solidFill>
                  <a:srgbClr val="0D0D0D"/>
                </a:solidFill>
                <a:effectLst/>
                <a:latin typeface="Söhne"/>
              </a:rPr>
              <a:t>Tanto Ta</a:t>
            </a:r>
            <a:r>
              <a:rPr lang="es-HN" sz="900" dirty="0">
                <a:solidFill>
                  <a:srgbClr val="0D0D0D"/>
                </a:solidFill>
                <a:latin typeface="Söhne"/>
              </a:rPr>
              <a:t>bcin GT como Tabcin Niños, muestran los mas altos niveles de COE, esto por la utilización de las dos empresas televisivas mas importantes del pais.</a:t>
            </a:r>
            <a:endParaRPr lang="es-HN" sz="9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dirty="0">
                <a:solidFill>
                  <a:prstClr val="black"/>
                </a:solidFill>
                <a:latin typeface="Abadi" panose="020B0604020104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AB5A22-D25F-4A53-8305-C43193081AA7}"/>
              </a:ext>
            </a:extLst>
          </p:cNvPr>
          <p:cNvCxnSpPr>
            <a:cxnSpLocks/>
          </p:cNvCxnSpPr>
          <p:nvPr/>
        </p:nvCxnSpPr>
        <p:spPr>
          <a:xfrm>
            <a:off x="8719463" y="112481"/>
            <a:ext cx="0" cy="35024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7" name="Tabla 10">
            <a:extLst>
              <a:ext uri="{FF2B5EF4-FFF2-40B4-BE49-F238E27FC236}">
                <a16:creationId xmlns:a16="http://schemas.microsoft.com/office/drawing/2014/main" id="{1A25FFBB-165D-8240-8800-3CA6B80AF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11648"/>
              </p:ext>
            </p:extLst>
          </p:nvPr>
        </p:nvGraphicFramePr>
        <p:xfrm>
          <a:off x="3699020" y="910583"/>
          <a:ext cx="900584" cy="233928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91980">
                  <a:extLst>
                    <a:ext uri="{9D8B030D-6E8A-4147-A177-3AD203B41FA5}">
                      <a16:colId xmlns:a16="http://schemas.microsoft.com/office/drawing/2014/main" val="3008694403"/>
                    </a:ext>
                  </a:extLst>
                </a:gridCol>
                <a:gridCol w="408604">
                  <a:extLst>
                    <a:ext uri="{9D8B030D-6E8A-4147-A177-3AD203B41FA5}">
                      <a16:colId xmlns:a16="http://schemas.microsoft.com/office/drawing/2014/main" val="3680388117"/>
                    </a:ext>
                  </a:extLst>
                </a:gridCol>
              </a:tblGrid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solidFill>
                            <a:schemeClr val="tx1"/>
                          </a:solidFill>
                        </a:rPr>
                        <a:t>Grp’s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>
                          <a:solidFill>
                            <a:schemeClr val="tx1"/>
                          </a:solidFill>
                        </a:rPr>
                        <a:t>SOV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43301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12,582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26%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059227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8,193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004041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6,273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345858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4,602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0490226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4,063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563414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3,853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434899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1,680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311988"/>
                  </a:ext>
                </a:extLst>
              </a:tr>
              <a:tr h="259921"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1,005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dirty="0"/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230626"/>
                  </a:ext>
                </a:extLst>
              </a:tr>
            </a:tbl>
          </a:graphicData>
        </a:graphic>
      </p:graphicFrame>
      <p:graphicFrame>
        <p:nvGraphicFramePr>
          <p:cNvPr id="10" name="Tabla 12">
            <a:extLst>
              <a:ext uri="{FF2B5EF4-FFF2-40B4-BE49-F238E27FC236}">
                <a16:creationId xmlns:a16="http://schemas.microsoft.com/office/drawing/2014/main" id="{4AE1B994-A51F-A246-8EC5-0510F9D5D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96091"/>
              </p:ext>
            </p:extLst>
          </p:nvPr>
        </p:nvGraphicFramePr>
        <p:xfrm>
          <a:off x="865842" y="3394765"/>
          <a:ext cx="2692320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464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188664091"/>
                    </a:ext>
                  </a:extLst>
                </a:gridCol>
              </a:tblGrid>
              <a:tr h="182636"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58" name="Tabla 12">
            <a:extLst>
              <a:ext uri="{FF2B5EF4-FFF2-40B4-BE49-F238E27FC236}">
                <a16:creationId xmlns:a16="http://schemas.microsoft.com/office/drawing/2014/main" id="{9477658C-9225-1646-B9F0-8D09E42A2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163336"/>
              </p:ext>
            </p:extLst>
          </p:nvPr>
        </p:nvGraphicFramePr>
        <p:xfrm>
          <a:off x="4802955" y="3359029"/>
          <a:ext cx="3290930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186">
                  <a:extLst>
                    <a:ext uri="{9D8B030D-6E8A-4147-A177-3AD203B41FA5}">
                      <a16:colId xmlns:a16="http://schemas.microsoft.com/office/drawing/2014/main" val="4117187888"/>
                    </a:ext>
                  </a:extLst>
                </a:gridCol>
                <a:gridCol w="658186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658186">
                  <a:extLst>
                    <a:ext uri="{9D8B030D-6E8A-4147-A177-3AD203B41FA5}">
                      <a16:colId xmlns:a16="http://schemas.microsoft.com/office/drawing/2014/main" val="2289583996"/>
                    </a:ext>
                  </a:extLst>
                </a:gridCol>
                <a:gridCol w="658186">
                  <a:extLst>
                    <a:ext uri="{9D8B030D-6E8A-4147-A177-3AD203B41FA5}">
                      <a16:colId xmlns:a16="http://schemas.microsoft.com/office/drawing/2014/main" val="740861626"/>
                    </a:ext>
                  </a:extLst>
                </a:gridCol>
                <a:gridCol w="658186">
                  <a:extLst>
                    <a:ext uri="{9D8B030D-6E8A-4147-A177-3AD203B41FA5}">
                      <a16:colId xmlns:a16="http://schemas.microsoft.com/office/drawing/2014/main" val="188664091"/>
                    </a:ext>
                  </a:extLst>
                </a:gridCol>
              </a:tblGrid>
              <a:tr h="174921"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15%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graphicFrame>
        <p:nvGraphicFramePr>
          <p:cNvPr id="65" name="Tabla 12">
            <a:extLst>
              <a:ext uri="{FF2B5EF4-FFF2-40B4-BE49-F238E27FC236}">
                <a16:creationId xmlns:a16="http://schemas.microsoft.com/office/drawing/2014/main" id="{59B95150-015E-3049-9DF1-C35A823E7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900860"/>
              </p:ext>
            </p:extLst>
          </p:nvPr>
        </p:nvGraphicFramePr>
        <p:xfrm>
          <a:off x="9386597" y="3367096"/>
          <a:ext cx="1864500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125">
                  <a:extLst>
                    <a:ext uri="{9D8B030D-6E8A-4147-A177-3AD203B41FA5}">
                      <a16:colId xmlns:a16="http://schemas.microsoft.com/office/drawing/2014/main" val="83658708"/>
                    </a:ext>
                  </a:extLst>
                </a:gridCol>
                <a:gridCol w="466125">
                  <a:extLst>
                    <a:ext uri="{9D8B030D-6E8A-4147-A177-3AD203B41FA5}">
                      <a16:colId xmlns:a16="http://schemas.microsoft.com/office/drawing/2014/main" val="290760883"/>
                    </a:ext>
                  </a:extLst>
                </a:gridCol>
                <a:gridCol w="466125">
                  <a:extLst>
                    <a:ext uri="{9D8B030D-6E8A-4147-A177-3AD203B41FA5}">
                      <a16:colId xmlns:a16="http://schemas.microsoft.com/office/drawing/2014/main" val="188664091"/>
                    </a:ext>
                  </a:extLst>
                </a:gridCol>
                <a:gridCol w="466125">
                  <a:extLst>
                    <a:ext uri="{9D8B030D-6E8A-4147-A177-3AD203B41FA5}">
                      <a16:colId xmlns:a16="http://schemas.microsoft.com/office/drawing/2014/main" val="3416489875"/>
                    </a:ext>
                  </a:extLst>
                </a:gridCol>
              </a:tblGrid>
              <a:tr h="129139"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40%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20%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dirty="0">
                          <a:solidFill>
                            <a:schemeClr val="tx1"/>
                          </a:solidFill>
                          <a:latin typeface="Abadi MT Condensed Light" panose="020B0306030101010103" pitchFamily="34" charset="77"/>
                        </a:rPr>
                        <a:t>35%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13562"/>
                  </a:ext>
                </a:extLst>
              </a:tr>
            </a:tbl>
          </a:graphicData>
        </a:graphic>
      </p:graphicFrame>
      <p:pic>
        <p:nvPicPr>
          <p:cNvPr id="12" name="50406524011080000-2630-2658.mp4" descr="50406524011080000-2630-2658.mp4">
            <a:hlinkClick r:id="" action="ppaction://media"/>
            <a:extLst>
              <a:ext uri="{FF2B5EF4-FFF2-40B4-BE49-F238E27FC236}">
                <a16:creationId xmlns:a16="http://schemas.microsoft.com/office/drawing/2014/main" id="{20AED36D-99BF-024F-84E5-EF755EF74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97937" y="3962656"/>
            <a:ext cx="1990790" cy="984753"/>
          </a:xfrm>
          <a:prstGeom prst="rect">
            <a:avLst/>
          </a:prstGeom>
        </p:spPr>
      </p:pic>
      <p:sp>
        <p:nvSpPr>
          <p:cNvPr id="45" name="TextBox 48">
            <a:extLst>
              <a:ext uri="{FF2B5EF4-FFF2-40B4-BE49-F238E27FC236}">
                <a16:creationId xmlns:a16="http://schemas.microsoft.com/office/drawing/2014/main" id="{B9F36C3F-E3FA-E94B-9DBF-9E4C7184D74D}"/>
              </a:ext>
            </a:extLst>
          </p:cNvPr>
          <p:cNvSpPr txBox="1"/>
          <p:nvPr/>
        </p:nvSpPr>
        <p:spPr>
          <a:xfrm>
            <a:off x="4868941" y="6347905"/>
            <a:ext cx="1924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Broncopulmin: Al primer sintoma de la gripe + caramelo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50" name="TextBox 51">
            <a:extLst>
              <a:ext uri="{FF2B5EF4-FFF2-40B4-BE49-F238E27FC236}">
                <a16:creationId xmlns:a16="http://schemas.microsoft.com/office/drawing/2014/main" id="{3116112D-B286-3E4A-B4B7-6F2B75AC13D0}"/>
              </a:ext>
            </a:extLst>
          </p:cNvPr>
          <p:cNvSpPr txBox="1"/>
          <p:nvPr/>
        </p:nvSpPr>
        <p:spPr>
          <a:xfrm>
            <a:off x="7089514" y="6380722"/>
            <a:ext cx="21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Pectofenil Multisintomas </a:t>
            </a: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-Alivia con todos esos molestos síntoma</a:t>
            </a:r>
          </a:p>
        </p:txBody>
      </p:sp>
      <p:pic>
        <p:nvPicPr>
          <p:cNvPr id="19" name="50405924016070000-3524-3544.mp4" descr="50405924016070000-3524-3544.mp4">
            <a:hlinkClick r:id="" action="ppaction://media"/>
            <a:extLst>
              <a:ext uri="{FF2B5EF4-FFF2-40B4-BE49-F238E27FC236}">
                <a16:creationId xmlns:a16="http://schemas.microsoft.com/office/drawing/2014/main" id="{F690207C-2621-1344-B12A-3CCD959B23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53666" y="5220839"/>
            <a:ext cx="1864852" cy="1145278"/>
          </a:xfrm>
          <a:prstGeom prst="rect">
            <a:avLst/>
          </a:prstGeom>
        </p:spPr>
      </p:pic>
      <p:pic>
        <p:nvPicPr>
          <p:cNvPr id="41" name="50406524024120000-2654-2682.mp4" descr="50406524024120000-2654-2682.mp4">
            <a:hlinkClick r:id="" action="ppaction://media"/>
            <a:extLst>
              <a:ext uri="{FF2B5EF4-FFF2-40B4-BE49-F238E27FC236}">
                <a16:creationId xmlns:a16="http://schemas.microsoft.com/office/drawing/2014/main" id="{12A09AC8-1645-164C-BE04-1EE4FA0FDB3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76248" y="3973157"/>
            <a:ext cx="1908996" cy="983949"/>
          </a:xfrm>
          <a:prstGeom prst="rect">
            <a:avLst/>
          </a:prstGeom>
        </p:spPr>
      </p:pic>
      <p:pic>
        <p:nvPicPr>
          <p:cNvPr id="7" name="50401223300190000-1120-1148.mp4" descr="50401223300190000-1120-1148.mp4">
            <a:hlinkClick r:id="" action="ppaction://media"/>
            <a:extLst>
              <a:ext uri="{FF2B5EF4-FFF2-40B4-BE49-F238E27FC236}">
                <a16:creationId xmlns:a16="http://schemas.microsoft.com/office/drawing/2014/main" id="{A3730997-3DDE-D346-A364-8DEAC5DB5F2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76205" y="3973157"/>
            <a:ext cx="1946514" cy="983949"/>
          </a:xfrm>
          <a:prstGeom prst="rect">
            <a:avLst/>
          </a:prstGeom>
        </p:spPr>
      </p:pic>
      <p:sp>
        <p:nvSpPr>
          <p:cNvPr id="42" name="TextBox 48">
            <a:extLst>
              <a:ext uri="{FF2B5EF4-FFF2-40B4-BE49-F238E27FC236}">
                <a16:creationId xmlns:a16="http://schemas.microsoft.com/office/drawing/2014/main" id="{E3897A89-6F6B-324B-AB79-8DC5444E4D0B}"/>
              </a:ext>
            </a:extLst>
          </p:cNvPr>
          <p:cNvSpPr txBox="1"/>
          <p:nvPr/>
        </p:nvSpPr>
        <p:spPr>
          <a:xfrm>
            <a:off x="2796039" y="4920553"/>
            <a:ext cx="2193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Delor antigripal  </a:t>
            </a:r>
            <a:r>
              <a:rPr lang="es-MX" sz="1000" dirty="0">
                <a:solidFill>
                  <a:prstClr val="black"/>
                </a:solidFill>
                <a:latin typeface="Abadi" panose="020B0604020104020204" pitchFamily="34" charset="0"/>
              </a:rPr>
              <a:t>: Despertar asi…”</a:t>
            </a:r>
            <a:endParaRPr kumimoji="0" lang="es-MX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40" name="50401124101180000-706-714.mp4" descr="50401124101180000-706-714.mp4">
            <a:hlinkClick r:id="" action="ppaction://media"/>
            <a:extLst>
              <a:ext uri="{FF2B5EF4-FFF2-40B4-BE49-F238E27FC236}">
                <a16:creationId xmlns:a16="http://schemas.microsoft.com/office/drawing/2014/main" id="{99B448DA-9452-8E48-9015-61F6016116A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97940" y="5215711"/>
            <a:ext cx="1990784" cy="1143437"/>
          </a:xfrm>
          <a:prstGeom prst="rect">
            <a:avLst/>
          </a:prstGeom>
        </p:spPr>
      </p:pic>
      <p:pic>
        <p:nvPicPr>
          <p:cNvPr id="3" name="50401024108120000-2984-3016.mp4" descr="50401024108120000-2984-3016.mp4">
            <a:hlinkClick r:id="" action="ppaction://media"/>
            <a:extLst>
              <a:ext uri="{FF2B5EF4-FFF2-40B4-BE49-F238E27FC236}">
                <a16:creationId xmlns:a16="http://schemas.microsoft.com/office/drawing/2014/main" id="{864D06ED-A0D9-8F47-B8AF-909DAB14B7E4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70363" y="5210563"/>
            <a:ext cx="1930297" cy="1145279"/>
          </a:xfrm>
          <a:prstGeom prst="rect">
            <a:avLst/>
          </a:prstGeom>
        </p:spPr>
      </p:pic>
      <p:sp>
        <p:nvSpPr>
          <p:cNvPr id="46" name="TextBox 48">
            <a:extLst>
              <a:ext uri="{FF2B5EF4-FFF2-40B4-BE49-F238E27FC236}">
                <a16:creationId xmlns:a16="http://schemas.microsoft.com/office/drawing/2014/main" id="{6B4C1E29-C5CD-5C47-9D3E-8B7D886F924D}"/>
              </a:ext>
            </a:extLst>
          </p:cNvPr>
          <p:cNvSpPr txBox="1"/>
          <p:nvPr/>
        </p:nvSpPr>
        <p:spPr>
          <a:xfrm>
            <a:off x="2828942" y="6357763"/>
            <a:ext cx="1924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dirty="0">
                <a:solidFill>
                  <a:prstClr val="black"/>
                </a:solidFill>
                <a:latin typeface="Abadi" panose="020B0604020104020204" pitchFamily="34" charset="0"/>
              </a:rPr>
              <a:t>Mentolina: Para que tengas un buen dia debes tener una buena noche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15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8" y="0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ANTIGRIPALES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E2A666-5A11-4E16-A61A-50F8F6DB60B1}"/>
              </a:ext>
            </a:extLst>
          </p:cNvPr>
          <p:cNvSpPr/>
          <p:nvPr/>
        </p:nvSpPr>
        <p:spPr>
          <a:xfrm>
            <a:off x="5333214" y="607962"/>
            <a:ext cx="1608866" cy="2259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068628-66AB-4882-89F7-38BC30276AAB}"/>
              </a:ext>
            </a:extLst>
          </p:cNvPr>
          <p:cNvSpPr txBox="1"/>
          <p:nvPr/>
        </p:nvSpPr>
        <p:spPr>
          <a:xfrm>
            <a:off x="4647337" y="563303"/>
            <a:ext cx="2981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r>
              <a:rPr lang="es-MX" sz="1600" dirty="0"/>
              <a:t>TÁCTICAS BAYER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7C733DC-BC95-4E93-B24E-E6E3244025DC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18-45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Mayo, 2024 </a:t>
            </a:r>
          </a:p>
        </p:txBody>
      </p:sp>
      <p:pic>
        <p:nvPicPr>
          <p:cNvPr id="64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A1513007-9818-4183-B323-4A8938FE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0AFB4ED1-6F9C-451F-B2AE-2511A5539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10">
            <a:extLst>
              <a:ext uri="{FF2B5EF4-FFF2-40B4-BE49-F238E27FC236}">
                <a16:creationId xmlns:a16="http://schemas.microsoft.com/office/drawing/2014/main" id="{78591E11-24F8-4B46-B4C6-B424FD3BF05D}"/>
              </a:ext>
            </a:extLst>
          </p:cNvPr>
          <p:cNvSpPr txBox="1"/>
          <p:nvPr/>
        </p:nvSpPr>
        <p:spPr>
          <a:xfrm>
            <a:off x="2745386" y="954214"/>
            <a:ext cx="8802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300" b="1" dirty="0" err="1">
                <a:latin typeface="Abadi" panose="020B0604020104020204" pitchFamily="34" charset="0"/>
                <a:ea typeface="Merriweather"/>
                <a:cs typeface="Merriweather"/>
              </a:rPr>
              <a:t>Tabcin</a:t>
            </a:r>
            <a:r>
              <a:rPr lang="es-CR" sz="1300" b="1" dirty="0">
                <a:latin typeface="Abadi" panose="020B0604020104020204" pitchFamily="34" charset="0"/>
                <a:ea typeface="Merriweather"/>
                <a:cs typeface="Merriweather"/>
              </a:rPr>
              <a:t> GT</a:t>
            </a:r>
          </a:p>
        </p:txBody>
      </p:sp>
      <p:sp>
        <p:nvSpPr>
          <p:cNvPr id="67" name="Marcador de contenido 2">
            <a:extLst>
              <a:ext uri="{FF2B5EF4-FFF2-40B4-BE49-F238E27FC236}">
                <a16:creationId xmlns:a16="http://schemas.microsoft.com/office/drawing/2014/main" id="{6C9FAEB1-3810-478C-840A-9D62FEDFB20D}"/>
              </a:ext>
            </a:extLst>
          </p:cNvPr>
          <p:cNvSpPr txBox="1">
            <a:spLocks/>
          </p:cNvSpPr>
          <p:nvPr/>
        </p:nvSpPr>
        <p:spPr>
          <a:xfrm>
            <a:off x="1960075" y="3042087"/>
            <a:ext cx="2507957" cy="1026320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 algn="ctr"/>
            <a:r>
              <a:rPr lang="es-MX" sz="1200" dirty="0">
                <a:latin typeface="Abadi" panose="020B0604020104020204" pitchFamily="34" charset="0"/>
              </a:rPr>
              <a:t>Paq deportivo en Emisoras Unidas – Patrocinio Falta Aleve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s-MX" sz="1200" b="1" dirty="0">
              <a:latin typeface="Abadi" panose="020B0604020104020204" pitchFamily="34" charset="0"/>
            </a:endParaRPr>
          </a:p>
          <a:p>
            <a:pPr marL="0" indent="0">
              <a:buClr>
                <a:srgbClr val="002060"/>
              </a:buClr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68" name="Marcador de contenido 2">
            <a:extLst>
              <a:ext uri="{FF2B5EF4-FFF2-40B4-BE49-F238E27FC236}">
                <a16:creationId xmlns:a16="http://schemas.microsoft.com/office/drawing/2014/main" id="{AEF0D607-8ECC-4362-A3C0-B6CB48E9469F}"/>
              </a:ext>
            </a:extLst>
          </p:cNvPr>
          <p:cNvSpPr txBox="1">
            <a:spLocks/>
          </p:cNvSpPr>
          <p:nvPr/>
        </p:nvSpPr>
        <p:spPr>
          <a:xfrm>
            <a:off x="1960072" y="4281635"/>
            <a:ext cx="2507957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s-CR" sz="1100" b="1" dirty="0">
                <a:latin typeface="Abadi" panose="020B0604020104020204" pitchFamily="34" charset="0"/>
              </a:rPr>
              <a:t>OOH:</a:t>
            </a:r>
            <a:endParaRPr lang="es-MX" sz="1100" dirty="0">
              <a:highlight>
                <a:srgbClr val="C0C0C0"/>
              </a:highlight>
              <a:latin typeface="Abadi" panose="020B0604020104020204" pitchFamily="34" charset="0"/>
            </a:endParaRPr>
          </a:p>
        </p:txBody>
      </p:sp>
      <p:sp>
        <p:nvSpPr>
          <p:cNvPr id="69" name="Marcador de contenido 2">
            <a:extLst>
              <a:ext uri="{FF2B5EF4-FFF2-40B4-BE49-F238E27FC236}">
                <a16:creationId xmlns:a16="http://schemas.microsoft.com/office/drawing/2014/main" id="{2DB402FF-6B37-478C-BCFE-5804060C52EA}"/>
              </a:ext>
            </a:extLst>
          </p:cNvPr>
          <p:cNvSpPr txBox="1">
            <a:spLocks/>
          </p:cNvSpPr>
          <p:nvPr/>
        </p:nvSpPr>
        <p:spPr>
          <a:xfrm>
            <a:off x="4814807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70" name="Imagen 11">
            <a:extLst>
              <a:ext uri="{FF2B5EF4-FFF2-40B4-BE49-F238E27FC236}">
                <a16:creationId xmlns:a16="http://schemas.microsoft.com/office/drawing/2014/main" id="{451B553E-ED32-4F1D-A6FF-03C216BBB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1747895"/>
            <a:ext cx="672955" cy="672955"/>
          </a:xfrm>
          <a:prstGeom prst="rect">
            <a:avLst/>
          </a:prstGeom>
        </p:spPr>
      </p:pic>
      <p:pic>
        <p:nvPicPr>
          <p:cNvPr id="71" name="Imagen 14">
            <a:extLst>
              <a:ext uri="{FF2B5EF4-FFF2-40B4-BE49-F238E27FC236}">
                <a16:creationId xmlns:a16="http://schemas.microsoft.com/office/drawing/2014/main" id="{2C069AEB-59AA-4C87-9A84-BA749CF36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4731461"/>
            <a:ext cx="594850" cy="594850"/>
          </a:xfrm>
          <a:prstGeom prst="rect">
            <a:avLst/>
          </a:prstGeom>
        </p:spPr>
      </p:pic>
      <p:pic>
        <p:nvPicPr>
          <p:cNvPr id="72" name="Imagen 15">
            <a:extLst>
              <a:ext uri="{FF2B5EF4-FFF2-40B4-BE49-F238E27FC236}">
                <a16:creationId xmlns:a16="http://schemas.microsoft.com/office/drawing/2014/main" id="{DFAE6BED-7440-400D-BA2C-D6B241ACC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5" y="3228641"/>
            <a:ext cx="653212" cy="653212"/>
          </a:xfrm>
          <a:prstGeom prst="rect">
            <a:avLst/>
          </a:prstGeom>
        </p:spPr>
      </p:pic>
      <p:sp>
        <p:nvSpPr>
          <p:cNvPr id="73" name="Marcador de contenido 2">
            <a:extLst>
              <a:ext uri="{FF2B5EF4-FFF2-40B4-BE49-F238E27FC236}">
                <a16:creationId xmlns:a16="http://schemas.microsoft.com/office/drawing/2014/main" id="{0FE48130-2DCC-4967-9041-99028F194917}"/>
              </a:ext>
            </a:extLst>
          </p:cNvPr>
          <p:cNvSpPr txBox="1">
            <a:spLocks/>
          </p:cNvSpPr>
          <p:nvPr/>
        </p:nvSpPr>
        <p:spPr>
          <a:xfrm>
            <a:off x="7714864" y="3042087"/>
            <a:ext cx="2516272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</p:txBody>
      </p:sp>
      <p:sp>
        <p:nvSpPr>
          <p:cNvPr id="74" name="Marcador de contenido 2">
            <a:extLst>
              <a:ext uri="{FF2B5EF4-FFF2-40B4-BE49-F238E27FC236}">
                <a16:creationId xmlns:a16="http://schemas.microsoft.com/office/drawing/2014/main" id="{E014B9DE-E3C2-44BF-9EC0-757CACC94D4F}"/>
              </a:ext>
            </a:extLst>
          </p:cNvPr>
          <p:cNvSpPr txBox="1">
            <a:spLocks/>
          </p:cNvSpPr>
          <p:nvPr/>
        </p:nvSpPr>
        <p:spPr>
          <a:xfrm>
            <a:off x="4804948" y="3042087"/>
            <a:ext cx="2507168" cy="1071946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RADIO: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Actividad. 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id="{29EBDD38-CE8F-4582-BCCB-E65D51FEF352}"/>
              </a:ext>
            </a:extLst>
          </p:cNvPr>
          <p:cNvSpPr txBox="1">
            <a:spLocks/>
          </p:cNvSpPr>
          <p:nvPr/>
        </p:nvSpPr>
        <p:spPr>
          <a:xfrm>
            <a:off x="7714860" y="4281635"/>
            <a:ext cx="2507961" cy="1447642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OOH: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Sin actiidad. </a:t>
            </a:r>
          </a:p>
        </p:txBody>
      </p: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D5959A5B-6FD9-44E2-AD34-59EABB03BAD5}"/>
              </a:ext>
            </a:extLst>
          </p:cNvPr>
          <p:cNvSpPr txBox="1">
            <a:spLocks/>
          </p:cNvSpPr>
          <p:nvPr/>
        </p:nvSpPr>
        <p:spPr>
          <a:xfrm>
            <a:off x="4807516" y="1345124"/>
            <a:ext cx="2507168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 marL="0" indent="0">
              <a:buNone/>
            </a:pPr>
            <a:endParaRPr lang="es-MX" sz="1200" b="1" dirty="0">
              <a:latin typeface="Abadi" panose="020B0604020104020204" pitchFamily="34" charset="0"/>
            </a:endParaRPr>
          </a:p>
        </p:txBody>
      </p:sp>
      <p:sp>
        <p:nvSpPr>
          <p:cNvPr id="77" name="TextBox 10">
            <a:extLst>
              <a:ext uri="{FF2B5EF4-FFF2-40B4-BE49-F238E27FC236}">
                <a16:creationId xmlns:a16="http://schemas.microsoft.com/office/drawing/2014/main" id="{274F8F66-4E69-4285-89DD-569C46754823}"/>
              </a:ext>
            </a:extLst>
          </p:cNvPr>
          <p:cNvSpPr txBox="1"/>
          <p:nvPr/>
        </p:nvSpPr>
        <p:spPr>
          <a:xfrm>
            <a:off x="5563492" y="954214"/>
            <a:ext cx="1069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Tabcin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</a:t>
            </a:r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FyC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</a:t>
            </a:r>
          </a:p>
        </p:txBody>
      </p:sp>
      <p:sp>
        <p:nvSpPr>
          <p:cNvPr id="78" name="Marcador de contenido 2">
            <a:extLst>
              <a:ext uri="{FF2B5EF4-FFF2-40B4-BE49-F238E27FC236}">
                <a16:creationId xmlns:a16="http://schemas.microsoft.com/office/drawing/2014/main" id="{55D8C8E5-6315-4B11-8790-09790CA96B06}"/>
              </a:ext>
            </a:extLst>
          </p:cNvPr>
          <p:cNvSpPr txBox="1">
            <a:spLocks/>
          </p:cNvSpPr>
          <p:nvPr/>
        </p:nvSpPr>
        <p:spPr>
          <a:xfrm>
            <a:off x="7717435" y="1345124"/>
            <a:ext cx="2507957" cy="1471315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Revista Que Viva La Vida en HCH y patrocinio de Capsulas 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Resultados: trps 1436 | 151 Msj | COI = 1.66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s-MX" sz="1200" dirty="0">
              <a:latin typeface="Abadi" panose="020B0604020104020204" pitchFamily="34" charset="0"/>
            </a:endParaRPr>
          </a:p>
        </p:txBody>
      </p:sp>
      <p:sp>
        <p:nvSpPr>
          <p:cNvPr id="79" name="TextBox 10">
            <a:extLst>
              <a:ext uri="{FF2B5EF4-FFF2-40B4-BE49-F238E27FC236}">
                <a16:creationId xmlns:a16="http://schemas.microsoft.com/office/drawing/2014/main" id="{13833C14-FB7B-4B97-B968-B1C6B138E2C8}"/>
              </a:ext>
            </a:extLst>
          </p:cNvPr>
          <p:cNvSpPr txBox="1"/>
          <p:nvPr/>
        </p:nvSpPr>
        <p:spPr>
          <a:xfrm>
            <a:off x="8424516" y="954214"/>
            <a:ext cx="1168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1400" b="1" dirty="0" err="1">
                <a:latin typeface="Abadi" panose="020B0604020104020204" pitchFamily="34" charset="0"/>
                <a:ea typeface="Merriweather"/>
                <a:cs typeface="Merriweather"/>
              </a:rPr>
              <a:t>Tabcin</a:t>
            </a:r>
            <a:r>
              <a:rPr lang="es-CR" sz="1400" b="1" dirty="0">
                <a:latin typeface="Abadi" panose="020B0604020104020204" pitchFamily="34" charset="0"/>
                <a:ea typeface="Merriweather"/>
                <a:cs typeface="Merriweather"/>
              </a:rPr>
              <a:t> Niños</a:t>
            </a:r>
          </a:p>
        </p:txBody>
      </p:sp>
      <p:sp>
        <p:nvSpPr>
          <p:cNvPr id="80" name="Marcador de contenido 2">
            <a:extLst>
              <a:ext uri="{FF2B5EF4-FFF2-40B4-BE49-F238E27FC236}">
                <a16:creationId xmlns:a16="http://schemas.microsoft.com/office/drawing/2014/main" id="{69D9BD66-246A-41B3-9527-9B47AF61F6ED}"/>
              </a:ext>
            </a:extLst>
          </p:cNvPr>
          <p:cNvSpPr txBox="1">
            <a:spLocks/>
          </p:cNvSpPr>
          <p:nvPr/>
        </p:nvSpPr>
        <p:spPr>
          <a:xfrm>
            <a:off x="1966608" y="1336816"/>
            <a:ext cx="2507957" cy="1464134"/>
          </a:xfrm>
          <a:prstGeom prst="rect">
            <a:avLst/>
          </a:prstGeom>
          <a:noFill/>
          <a:ln w="1270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b="1" dirty="0">
                <a:latin typeface="Abadi" panose="020B0604020104020204" pitchFamily="34" charset="0"/>
              </a:rPr>
              <a:t>TV ABIERTA: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Patrocinio de El Clima en HCH Matutino.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Resultados: trps 1,433 | 233 Msj | COI = 1.91</a:t>
            </a:r>
          </a:p>
        </p:txBody>
      </p:sp>
      <p:sp>
        <p:nvSpPr>
          <p:cNvPr id="81" name="Marcador de contenido 2">
            <a:extLst>
              <a:ext uri="{FF2B5EF4-FFF2-40B4-BE49-F238E27FC236}">
                <a16:creationId xmlns:a16="http://schemas.microsoft.com/office/drawing/2014/main" id="{C4640BF2-1194-4F37-9A26-5FCA45345626}"/>
              </a:ext>
            </a:extLst>
          </p:cNvPr>
          <p:cNvSpPr txBox="1">
            <a:spLocks/>
          </p:cNvSpPr>
          <p:nvPr/>
        </p:nvSpPr>
        <p:spPr>
          <a:xfrm>
            <a:off x="4800600" y="5942505"/>
            <a:ext cx="2511517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  <a:p>
            <a:pPr marL="0" indent="0">
              <a:buNone/>
            </a:pPr>
            <a:endParaRPr lang="es-MX" sz="1200" dirty="0">
              <a:latin typeface="Abadi" panose="020B0604020104020204" pitchFamily="34" charset="0"/>
            </a:endParaRPr>
          </a:p>
        </p:txBody>
      </p:sp>
      <p:pic>
        <p:nvPicPr>
          <p:cNvPr id="82" name="Imagen 2">
            <a:extLst>
              <a:ext uri="{FF2B5EF4-FFF2-40B4-BE49-F238E27FC236}">
                <a16:creationId xmlns:a16="http://schemas.microsoft.com/office/drawing/2014/main" id="{88859596-E568-4A8A-AAB7-A7377F7FDF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8" y="5971987"/>
            <a:ext cx="674242" cy="674242"/>
          </a:xfrm>
          <a:prstGeom prst="rect">
            <a:avLst/>
          </a:prstGeom>
        </p:spPr>
      </p:pic>
      <p:sp>
        <p:nvSpPr>
          <p:cNvPr id="83" name="Marcador de contenido 2">
            <a:extLst>
              <a:ext uri="{FF2B5EF4-FFF2-40B4-BE49-F238E27FC236}">
                <a16:creationId xmlns:a16="http://schemas.microsoft.com/office/drawing/2014/main" id="{ECACCD17-3A10-4924-A6CB-17729ADBDC3A}"/>
              </a:ext>
            </a:extLst>
          </p:cNvPr>
          <p:cNvSpPr txBox="1">
            <a:spLocks/>
          </p:cNvSpPr>
          <p:nvPr/>
        </p:nvSpPr>
        <p:spPr>
          <a:xfrm>
            <a:off x="1958009" y="5942505"/>
            <a:ext cx="2510020" cy="779403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</a:t>
            </a:r>
          </a:p>
        </p:txBody>
      </p:sp>
      <p:sp>
        <p:nvSpPr>
          <p:cNvPr id="84" name="Marcador de contenido 2">
            <a:extLst>
              <a:ext uri="{FF2B5EF4-FFF2-40B4-BE49-F238E27FC236}">
                <a16:creationId xmlns:a16="http://schemas.microsoft.com/office/drawing/2014/main" id="{A704B52E-2930-4AD0-9DB1-C6523E331A6D}"/>
              </a:ext>
            </a:extLst>
          </p:cNvPr>
          <p:cNvSpPr txBox="1">
            <a:spLocks/>
          </p:cNvSpPr>
          <p:nvPr/>
        </p:nvSpPr>
        <p:spPr>
          <a:xfrm>
            <a:off x="7714860" y="5942505"/>
            <a:ext cx="2516272" cy="751909"/>
          </a:xfrm>
          <a:prstGeom prst="rect">
            <a:avLst/>
          </a:prstGeom>
          <a:noFill/>
          <a:ln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 dirty="0">
                <a:latin typeface="Abadi" panose="020B0604020104020204" pitchFamily="34" charset="0"/>
              </a:rPr>
              <a:t>CINES:</a:t>
            </a:r>
          </a:p>
          <a:p>
            <a:pPr>
              <a:buClr>
                <a:srgbClr val="002060"/>
              </a:buClr>
            </a:pPr>
            <a:r>
              <a:rPr lang="es-MX" sz="1200" dirty="0">
                <a:latin typeface="Abadi" panose="020B0604020104020204" pitchFamily="34" charset="0"/>
              </a:rPr>
              <a:t>No aplica en HN. </a:t>
            </a:r>
          </a:p>
        </p:txBody>
      </p:sp>
    </p:spTree>
    <p:extLst>
      <p:ext uri="{BB962C8B-B14F-4D97-AF65-F5344CB8AC3E}">
        <p14:creationId xmlns:p14="http://schemas.microsoft.com/office/powerpoint/2010/main" val="15762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66843B-C54E-4A68-84F5-289CC97225A7}"/>
              </a:ext>
            </a:extLst>
          </p:cNvPr>
          <p:cNvSpPr/>
          <p:nvPr/>
        </p:nvSpPr>
        <p:spPr>
          <a:xfrm>
            <a:off x="8527333" y="4268136"/>
            <a:ext cx="998979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2" name="Marcador de contenido 10">
            <a:extLst>
              <a:ext uri="{FF2B5EF4-FFF2-40B4-BE49-F238E27FC236}">
                <a16:creationId xmlns:a16="http://schemas.microsoft.com/office/drawing/2014/main" id="{D56C3FD9-F7AF-421C-BBFF-8C2B0C4F6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048504"/>
              </p:ext>
            </p:extLst>
          </p:nvPr>
        </p:nvGraphicFramePr>
        <p:xfrm>
          <a:off x="5871868" y="4172806"/>
          <a:ext cx="6319340" cy="25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3390A8-F290-43A7-9F96-E609942B5670}"/>
              </a:ext>
            </a:extLst>
          </p:cNvPr>
          <p:cNvSpPr/>
          <p:nvPr/>
        </p:nvSpPr>
        <p:spPr>
          <a:xfrm>
            <a:off x="2466999" y="4260466"/>
            <a:ext cx="908163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3A9D05-F844-431B-BCAC-44C0143702CC}"/>
              </a:ext>
            </a:extLst>
          </p:cNvPr>
          <p:cNvSpPr/>
          <p:nvPr/>
        </p:nvSpPr>
        <p:spPr>
          <a:xfrm>
            <a:off x="8449036" y="827087"/>
            <a:ext cx="1208765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40C8B7-2A6E-412B-9010-BE3A5BB222EA}"/>
              </a:ext>
            </a:extLst>
          </p:cNvPr>
          <p:cNvSpPr/>
          <p:nvPr/>
        </p:nvSpPr>
        <p:spPr>
          <a:xfrm>
            <a:off x="1948189" y="1056644"/>
            <a:ext cx="2850204" cy="20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CBFE-7EEE-4A5B-9C4C-B5BD67BD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26" y="-8159"/>
            <a:ext cx="6615388" cy="864000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Abadi" panose="020B0604020104020204" pitchFamily="34" charset="0"/>
              </a:rPr>
              <a:t>Category: ANTICARDÍACOS </a:t>
            </a:r>
            <a:endParaRPr lang="de-CH" sz="1400" dirty="0">
              <a:latin typeface="Abadi" panose="020B0604020104020204" pitchFamily="34" charset="0"/>
            </a:endParaRPr>
          </a:p>
        </p:txBody>
      </p:sp>
      <p:sp>
        <p:nvSpPr>
          <p:cNvPr id="388" name="Right Triangle 387">
            <a:extLst>
              <a:ext uri="{FF2B5EF4-FFF2-40B4-BE49-F238E27FC236}">
                <a16:creationId xmlns:a16="http://schemas.microsoft.com/office/drawing/2014/main" id="{2C9DE59B-2936-487C-AC38-841ECA250F86}"/>
              </a:ext>
            </a:extLst>
          </p:cNvPr>
          <p:cNvSpPr/>
          <p:nvPr/>
        </p:nvSpPr>
        <p:spPr bwMode="gray">
          <a:xfrm rot="10800000">
            <a:off x="11156157" y="-1324"/>
            <a:ext cx="1035050" cy="103505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2CE256-5A78-4973-8736-0D447FA15746}"/>
              </a:ext>
            </a:extLst>
          </p:cNvPr>
          <p:cNvCxnSpPr>
            <a:cxnSpLocks/>
          </p:cNvCxnSpPr>
          <p:nvPr/>
        </p:nvCxnSpPr>
        <p:spPr>
          <a:xfrm>
            <a:off x="5871868" y="-56288"/>
            <a:ext cx="0" cy="6982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AC843-0153-49FD-98F1-7879DC5BE152}"/>
              </a:ext>
            </a:extLst>
          </p:cNvPr>
          <p:cNvCxnSpPr>
            <a:cxnSpLocks/>
          </p:cNvCxnSpPr>
          <p:nvPr/>
        </p:nvCxnSpPr>
        <p:spPr>
          <a:xfrm flipH="1">
            <a:off x="-29107" y="4154266"/>
            <a:ext cx="12221107" cy="104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1" name="Gráfico 16">
            <a:extLst>
              <a:ext uri="{FF2B5EF4-FFF2-40B4-BE49-F238E27FC236}">
                <a16:creationId xmlns:a16="http://schemas.microsoft.com/office/drawing/2014/main" id="{9614D2A4-6A3E-4675-BF63-453B74A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223330"/>
              </p:ext>
            </p:extLst>
          </p:nvPr>
        </p:nvGraphicFramePr>
        <p:xfrm>
          <a:off x="5943595" y="739677"/>
          <a:ext cx="6246693" cy="341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8A1F49-03A0-40BB-B4C3-C4CB8AC72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261278"/>
              </p:ext>
            </p:extLst>
          </p:nvPr>
        </p:nvGraphicFramePr>
        <p:xfrm>
          <a:off x="800551" y="1049913"/>
          <a:ext cx="4902055" cy="203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85628DB-99DF-4C03-B512-C43CDD204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698313"/>
              </p:ext>
            </p:extLst>
          </p:nvPr>
        </p:nvGraphicFramePr>
        <p:xfrm>
          <a:off x="2327275" y="2816225"/>
          <a:ext cx="354806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1" name="Hoja de cálculo" r:id="rId8" imgW="3822700" imgH="1346200" progId="Excel.Sheet.12">
                  <p:embed/>
                </p:oleObj>
              </mc:Choice>
              <mc:Fallback>
                <p:oleObj name="Hoja de cálculo" r:id="rId8" imgW="3822700" imgH="1346200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5628DB-99DF-4C03-B512-C43CDD204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7275" y="2816225"/>
                        <a:ext cx="354806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8B412C-65AF-401C-A123-954C9807B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912318"/>
              </p:ext>
            </p:extLst>
          </p:nvPr>
        </p:nvGraphicFramePr>
        <p:xfrm>
          <a:off x="-29107" y="4172807"/>
          <a:ext cx="5900972" cy="268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E3329616-4A16-4E9F-BC32-F9AE170E7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687473"/>
              </p:ext>
            </p:extLst>
          </p:nvPr>
        </p:nvGraphicFramePr>
        <p:xfrm>
          <a:off x="6407150" y="1119188"/>
          <a:ext cx="57832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" name="Hoja de cálculo" r:id="rId11" imgW="4432300" imgH="215900" progId="Excel.Sheet.12">
                  <p:embed/>
                </p:oleObj>
              </mc:Choice>
              <mc:Fallback>
                <p:oleObj name="Hoja de cálculo" r:id="rId11" imgW="4432300" imgH="215900" progId="Excel.Sheet.12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E3329616-4A16-4E9F-BC32-F9AE170E7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150" y="1119188"/>
                        <a:ext cx="5783263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5443EAC-93D8-4F92-BFE3-F3628EEB10E7}"/>
              </a:ext>
            </a:extLst>
          </p:cNvPr>
          <p:cNvSpPr txBox="1">
            <a:spLocks/>
          </p:cNvSpPr>
          <p:nvPr/>
        </p:nvSpPr>
        <p:spPr>
          <a:xfrm>
            <a:off x="9226114" y="112481"/>
            <a:ext cx="2304197" cy="62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Target: H/M 40-60</a:t>
            </a:r>
          </a:p>
          <a:p>
            <a:pPr>
              <a:lnSpc>
                <a:spcPct val="110000"/>
              </a:lnSpc>
            </a:pPr>
            <a:r>
              <a:rPr lang="de-CH" sz="2000" dirty="0">
                <a:latin typeface="Abadi" panose="020B0604020104020204" pitchFamily="34" charset="0"/>
              </a:rPr>
              <a:t>Mayo 2024 </a:t>
            </a:r>
          </a:p>
        </p:txBody>
      </p:sp>
      <p:pic>
        <p:nvPicPr>
          <p:cNvPr id="45" name="Picture 2" descr="Vector de iconos de personas. Icono: vector de stock (libre de regalías)  1707822124 | Shutterstock">
            <a:extLst>
              <a:ext uri="{FF2B5EF4-FFF2-40B4-BE49-F238E27FC236}">
                <a16:creationId xmlns:a16="http://schemas.microsoft.com/office/drawing/2014/main" id="{8CE7A3EC-D360-4CEC-8CF0-14ED42C0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28173" r="17518" b="35066"/>
          <a:stretch/>
        </p:blipFill>
        <p:spPr bwMode="auto">
          <a:xfrm>
            <a:off x="8928182" y="165583"/>
            <a:ext cx="367227" cy="2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lustración de Icono De Vector De Calendario Ilustración Negra Aislada Para  Diseño Gráfico Y Web y más Vectores Libres de Derechos de Acontecimiento -  iStock">
            <a:extLst>
              <a:ext uri="{FF2B5EF4-FFF2-40B4-BE49-F238E27FC236}">
                <a16:creationId xmlns:a16="http://schemas.microsoft.com/office/drawing/2014/main" id="{59436C7B-7335-495D-AC94-9D0DC397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t="21511" r="20420" b="19489"/>
          <a:stretch/>
        </p:blipFill>
        <p:spPr bwMode="auto">
          <a:xfrm>
            <a:off x="9013428" y="426080"/>
            <a:ext cx="250559" cy="2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49A8407-ECBA-1742-BA26-66D81995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9619"/>
              </p:ext>
            </p:extLst>
          </p:nvPr>
        </p:nvGraphicFramePr>
        <p:xfrm>
          <a:off x="281017" y="981446"/>
          <a:ext cx="632459" cy="20256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2459">
                  <a:extLst>
                    <a:ext uri="{9D8B030D-6E8A-4147-A177-3AD203B41FA5}">
                      <a16:colId xmlns:a16="http://schemas.microsoft.com/office/drawing/2014/main" val="1185865620"/>
                    </a:ext>
                  </a:extLst>
                </a:gridCol>
              </a:tblGrid>
              <a:tr h="219957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SOI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84866"/>
                  </a:ext>
                </a:extLst>
              </a:tr>
              <a:tr h="421504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55%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9576745"/>
                  </a:ext>
                </a:extLst>
              </a:tr>
              <a:tr h="421504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33%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952729"/>
                  </a:ext>
                </a:extLst>
              </a:tr>
              <a:tr h="421504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273724"/>
                  </a:ext>
                </a:extLst>
              </a:tr>
              <a:tr h="532508">
                <a:tc>
                  <a:txBody>
                    <a:bodyPr/>
                    <a:lstStyle/>
                    <a:p>
                      <a:pPr algn="ctr"/>
                      <a:r>
                        <a:rPr lang="es-HN" sz="900" dirty="0">
                          <a:latin typeface="Abadi MT Condensed Light" panose="020B0306030101010103" pitchFamily="34" charset="77"/>
                        </a:rPr>
                        <a:t>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37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1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7ec9967a-010b-409c-b260-7aafe41392b5"/>
  <p:tag name="MIO_EKGUID" val="8c040964-a8e4-4a54-b7b4-300727e8bb36"/>
  <p:tag name="MIO_UPDATE" val="True"/>
  <p:tag name="MIO_VERSION" val="05.09.2018 15:15:14"/>
  <p:tag name="MIO_DBID" val="8E7267AE-489F-4B02-8040-8A98451BF141"/>
  <p:tag name="MIO_LASTDOWNLOADED" val="06.09.2018 12:04:28"/>
  <p:tag name="MIO_OBJECTNAME" val="Title Slide (3)"/>
  <p:tag name="MIO_LASTEDITORNAME" val="empower enterpri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6"/>
  <p:tag name="MIO_HDS" val="True"/>
  <p:tag name="MIO_SKIPVERSION" val="01.01.0001 00:00:00"/>
  <p:tag name="MIO_EKGUID" val="106612b7-7cda-4c66-a943-3c88b56a92d2"/>
  <p:tag name="MIO_UPDATE" val="True"/>
  <p:tag name="MIO_VERSION" val="05.09.2018 15:12:17"/>
  <p:tag name="MIO_DBID" val="8E7267AE-489F-4B02-8040-8A98451BF141"/>
  <p:tag name="MIO_LASTDOWNLOADED" val="06.09.2018 11:39:48"/>
  <p:tag name="MIO_OBJECTNAME" val="Master Bayer AG 16:9 pre final"/>
  <p:tag name="MIO_CDID" val="cd9a71c7-8ed9-41a1-8303-1a6d198585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no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3D_characters_Chart-Pool_16-9_2018-06-18.pptx" id="{67669CA9-6D51-4369-8121-DB1A6300924D}" vid="{B88B47BF-CA50-49CA-8599-4D0FDA15FA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51035</TotalTime>
  <Words>3009</Words>
  <Application>Microsoft Macintosh PowerPoint</Application>
  <PresentationFormat>Panorámica</PresentationFormat>
  <Paragraphs>766</Paragraphs>
  <Slides>25</Slides>
  <Notes>25</Notes>
  <HiddenSlides>0</HiddenSlides>
  <MMClips>24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37" baseType="lpstr">
      <vt:lpstr>Abadi</vt:lpstr>
      <vt:lpstr>Abadi MT Condensed Extra Bold</vt:lpstr>
      <vt:lpstr>Abadi MT Condensed Light</vt:lpstr>
      <vt:lpstr>Arial</vt:lpstr>
      <vt:lpstr>Calibri</vt:lpstr>
      <vt:lpstr>Calibri Light</vt:lpstr>
      <vt:lpstr>Söhne</vt:lpstr>
      <vt:lpstr>Office Theme</vt:lpstr>
      <vt:lpstr>PR_BAG_PPT-master_16-9</vt:lpstr>
      <vt:lpstr>think-cell Slide</vt:lpstr>
      <vt:lpstr>Hoja de cálculo de Microsoft Excel</vt:lpstr>
      <vt:lpstr>Hoja de cálculo</vt:lpstr>
      <vt:lpstr>Media Competitive Country: Honduras  Mayo,  2024</vt:lpstr>
      <vt:lpstr>Summary Bayer Categories</vt:lpstr>
      <vt:lpstr>Category: ANALGÉSICOS </vt:lpstr>
      <vt:lpstr>Category: ANALGÉSICOS</vt:lpstr>
      <vt:lpstr>Category: ANALGÉSICOS </vt:lpstr>
      <vt:lpstr>Category: ANTIGRIPALES</vt:lpstr>
      <vt:lpstr>Category: ANTIGRIPALES </vt:lpstr>
      <vt:lpstr>Category: ANTIGRIPALES </vt:lpstr>
      <vt:lpstr>Category: ANTICARDÍACOS </vt:lpstr>
      <vt:lpstr>Category: ANTICARDÍACOS </vt:lpstr>
      <vt:lpstr>Category: ANTICARDÍACOS</vt:lpstr>
      <vt:lpstr>Category: ANTIÁCIDOS</vt:lpstr>
      <vt:lpstr>Category: ANTIÁCIDOS</vt:lpstr>
      <vt:lpstr>Category: ANTIÁCIDOS</vt:lpstr>
      <vt:lpstr>Category: ANTIDIARRÉICOS </vt:lpstr>
      <vt:lpstr>Category: ANTIDIARRÉICOS</vt:lpstr>
      <vt:lpstr>Category: ANTIDIARRÉICOS</vt:lpstr>
      <vt:lpstr>Category: ANTIMICÓTICOS V</vt:lpstr>
      <vt:lpstr>Category: ANTIMICÓTICOS V</vt:lpstr>
      <vt:lpstr>Category: ANTIMICÓTICOS</vt:lpstr>
      <vt:lpstr>Category: DERMATOLOGICOS</vt:lpstr>
      <vt:lpstr>Category: DERMATOLOGICOS</vt:lpstr>
      <vt:lpstr>Category: VITAMINAS</vt:lpstr>
      <vt:lpstr>Category: VITAMINAS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Competitive Country Month 2022</dc:title>
  <dc:creator>Jesus Vallejo</dc:creator>
  <cp:lastModifiedBy>Microsoft Office User</cp:lastModifiedBy>
  <cp:revision>518</cp:revision>
  <cp:lastPrinted>2024-07-05T01:30:34Z</cp:lastPrinted>
  <dcterms:created xsi:type="dcterms:W3CDTF">2022-10-31T21:43:12Z</dcterms:created>
  <dcterms:modified xsi:type="dcterms:W3CDTF">2024-07-27T00:54:01Z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76c141-ac86-40e5-abf2-c6f60e474cee_Enabled">
    <vt:lpwstr>true</vt:lpwstr>
  </property>
  <property fmtid="{D5CDD505-2E9C-101B-9397-08002B2CF9AE}" pid="3" name="MSIP_Label_2c76c141-ac86-40e5-abf2-c6f60e474cee_SetDate">
    <vt:lpwstr>2022-11-01T16:05:39Z</vt:lpwstr>
  </property>
  <property fmtid="{D5CDD505-2E9C-101B-9397-08002B2CF9AE}" pid="4" name="MSIP_Label_2c76c141-ac86-40e5-abf2-c6f60e474cee_Method">
    <vt:lpwstr>Standard</vt:lpwstr>
  </property>
  <property fmtid="{D5CDD505-2E9C-101B-9397-08002B2CF9AE}" pid="5" name="MSIP_Label_2c76c141-ac86-40e5-abf2-c6f60e474cee_Name">
    <vt:lpwstr>2c76c141-ac86-40e5-abf2-c6f60e474cee</vt:lpwstr>
  </property>
  <property fmtid="{D5CDD505-2E9C-101B-9397-08002B2CF9AE}" pid="6" name="MSIP_Label_2c76c141-ac86-40e5-abf2-c6f60e474cee_SiteId">
    <vt:lpwstr>fcb2b37b-5da0-466b-9b83-0014b67a7c78</vt:lpwstr>
  </property>
  <property fmtid="{D5CDD505-2E9C-101B-9397-08002B2CF9AE}" pid="7" name="MSIP_Label_2c76c141-ac86-40e5-abf2-c6f60e474cee_ActionId">
    <vt:lpwstr>9d3db719-9d36-4cba-aee5-91c7c6c26ee4</vt:lpwstr>
  </property>
  <property fmtid="{D5CDD505-2E9C-101B-9397-08002B2CF9AE}" pid="8" name="MSIP_Label_2c76c141-ac86-40e5-abf2-c6f60e474cee_ContentBits">
    <vt:lpwstr>2</vt:lpwstr>
  </property>
</Properties>
</file>