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1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586"/>
  </p:normalViewPr>
  <p:slideViewPr>
    <p:cSldViewPr snapToGrid="0" snapToObjects="1">
      <p:cViewPr varScale="1">
        <p:scale>
          <a:sx n="90" d="100"/>
          <a:sy n="90" d="100"/>
        </p:scale>
        <p:origin x="232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363757323526469E-2"/>
          <c:y val="4.2983262352590902E-2"/>
          <c:w val="0.87931382256237434"/>
          <c:h val="0.88163214602371809"/>
        </c:manualLayout>
      </c:layout>
      <c:scatterChart>
        <c:scatterStyle val="lineMarker"/>
        <c:varyColors val="0"/>
        <c:ser>
          <c:idx val="0"/>
          <c:order val="0"/>
          <c:tx>
            <c:strRef>
              <c:f>Hoja1!$C$1</c:f>
              <c:strCache>
                <c:ptCount val="1"/>
                <c:pt idx="0">
                  <c:v>Valores Y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dPt>
            <c:idx val="0"/>
            <c:marker>
              <c:symbol val="circle"/>
              <c:size val="10"/>
              <c:spPr>
                <a:solidFill>
                  <a:srgbClr val="C00000"/>
                </a:solidFill>
                <a:ln w="9525">
                  <a:solidFill>
                    <a:srgbClr val="C0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A24C-FB44-BA11-997E30ECACA4}"/>
              </c:ext>
            </c:extLst>
          </c:dPt>
          <c:dPt>
            <c:idx val="1"/>
            <c:marker>
              <c:symbol val="circle"/>
              <c:size val="10"/>
              <c:spPr>
                <a:solidFill>
                  <a:srgbClr val="C00000"/>
                </a:solidFill>
                <a:ln w="9525">
                  <a:solidFill>
                    <a:srgbClr val="C0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A24C-FB44-BA11-997E30ECACA4}"/>
              </c:ext>
            </c:extLst>
          </c:dPt>
          <c:dPt>
            <c:idx val="2"/>
            <c:marker>
              <c:symbol val="circle"/>
              <c:size val="10"/>
              <c:spPr>
                <a:solidFill>
                  <a:srgbClr val="C00000"/>
                </a:solidFill>
                <a:ln w="9525">
                  <a:solidFill>
                    <a:srgbClr val="C0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A24C-FB44-BA11-997E30ECACA4}"/>
              </c:ext>
            </c:extLst>
          </c:dPt>
          <c:dPt>
            <c:idx val="3"/>
            <c:marker>
              <c:symbol val="circle"/>
              <c:size val="10"/>
              <c:spPr>
                <a:solidFill>
                  <a:srgbClr val="C00000"/>
                </a:solidFill>
                <a:ln w="9525">
                  <a:solidFill>
                    <a:srgbClr val="C0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A24C-FB44-BA11-997E30ECACA4}"/>
              </c:ext>
            </c:extLst>
          </c:dPt>
          <c:dPt>
            <c:idx val="4"/>
            <c:marker>
              <c:symbol val="circle"/>
              <c:size val="10"/>
              <c:spPr>
                <a:solidFill>
                  <a:srgbClr val="C00000"/>
                </a:solidFill>
                <a:ln w="9525">
                  <a:solidFill>
                    <a:srgbClr val="C0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A24C-FB44-BA11-997E30ECACA4}"/>
              </c:ext>
            </c:extLst>
          </c:dPt>
          <c:dLbls>
            <c:dLbl>
              <c:idx val="0"/>
              <c:layout>
                <c:manualLayout>
                  <c:x val="-0.10636209494905889"/>
                  <c:y val="2.6054744112418451E-2"/>
                </c:manualLayout>
              </c:layout>
              <c:tx>
                <c:rich>
                  <a:bodyPr/>
                  <a:lstStyle/>
                  <a:p>
                    <a:fld id="{975DF383-A3F3-854F-9B13-C87AB3393F32}" type="CELLRANGE">
                      <a:rPr lang="en-US"/>
                      <a:pPr/>
                      <a:t>[CELLRANGE]</a:t>
                    </a:fld>
                    <a:endParaRPr lang="es-HN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A24C-FB44-BA11-997E30ECACA4}"/>
                </c:ext>
              </c:extLst>
            </c:dLbl>
            <c:dLbl>
              <c:idx val="1"/>
              <c:layout>
                <c:manualLayout>
                  <c:x val="-8.0854251139813635E-2"/>
                  <c:y val="-3.7758352409725117E-2"/>
                </c:manualLayout>
              </c:layout>
              <c:tx>
                <c:rich>
                  <a:bodyPr/>
                  <a:lstStyle/>
                  <a:p>
                    <a:fld id="{1559AEAF-0AC5-C04F-B27E-0485A50CCA91}" type="CELLRANGE">
                      <a:rPr lang="en-US"/>
                      <a:pPr/>
                      <a:t>[CELLRANGE]</a:t>
                    </a:fld>
                    <a:endParaRPr lang="es-HN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A24C-FB44-BA11-997E30ECACA4}"/>
                </c:ext>
              </c:extLst>
            </c:dLbl>
            <c:dLbl>
              <c:idx val="2"/>
              <c:layout>
                <c:manualLayout>
                  <c:x val="-6.0916307173903478E-2"/>
                  <c:y val="3.6702039370388163E-2"/>
                </c:manualLayout>
              </c:layout>
              <c:tx>
                <c:rich>
                  <a:bodyPr/>
                  <a:lstStyle/>
                  <a:p>
                    <a:fld id="{77B4AEDC-7D84-4649-AC85-122DE89FAE5C}" type="CELLRANGE">
                      <a:rPr lang="en-US"/>
                      <a:pPr/>
                      <a:t>[CELLRANGE]</a:t>
                    </a:fld>
                    <a:endParaRPr lang="es-HN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A24C-FB44-BA11-997E30ECACA4}"/>
                </c:ext>
              </c:extLst>
            </c:dLbl>
            <c:dLbl>
              <c:idx val="3"/>
              <c:layout>
                <c:manualLayout>
                  <c:x val="-7.0720938782907486E-2"/>
                  <c:y val="-4.4417347463646353E-2"/>
                </c:manualLayout>
              </c:layout>
              <c:tx>
                <c:rich>
                  <a:bodyPr/>
                  <a:lstStyle/>
                  <a:p>
                    <a:fld id="{BF817418-A5BF-4845-9EA8-A00C1CD5B483}" type="CELLRANGE">
                      <a:rPr lang="en-US"/>
                      <a:pPr/>
                      <a:t>[CELLRANGE]</a:t>
                    </a:fld>
                    <a:endParaRPr lang="es-HN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A24C-FB44-BA11-997E30ECACA4}"/>
                </c:ext>
              </c:extLst>
            </c:dLbl>
            <c:dLbl>
              <c:idx val="4"/>
              <c:layout>
                <c:manualLayout>
                  <c:x val="-0.11734327195533684"/>
                  <c:y val="8.636136228604676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l">
                      <a:defRPr sz="1200" b="0" i="0" u="none" strike="noStrike" kern="1200" baseline="0">
                        <a:solidFill>
                          <a:schemeClr val="tx2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defRPr>
                    </a:pPr>
                    <a:fld id="{57D1B0FA-63A9-4E65-84C7-F85B566681BD}" type="CELLRANGE">
                      <a:rPr lang="en-US" sz="1200">
                        <a:solidFill>
                          <a:schemeClr val="tx2"/>
                        </a:solidFill>
                      </a:rPr>
                      <a:pPr algn="l">
                        <a:defRPr sz="120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defRPr>
                      </a:pPr>
                      <a:t>[CELLRANGE]</a:t>
                    </a:fld>
                    <a:endParaRPr lang="es-HN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sz="1200" b="0" i="0" u="none" strike="noStrike" kern="1200" baseline="0">
                      <a:solidFill>
                        <a:schemeClr val="tx2"/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905759453566297"/>
                      <c:h val="5.3056821536568974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A24C-FB44-BA11-997E30ECACA4}"/>
                </c:ext>
              </c:extLst>
            </c:dLbl>
            <c:dLbl>
              <c:idx val="5"/>
              <c:layout>
                <c:manualLayout>
                  <c:x val="-0.17109158393626123"/>
                  <c:y val="4.9853752550605962E-6"/>
                </c:manualLayout>
              </c:layout>
              <c:tx>
                <c:rich>
                  <a:bodyPr/>
                  <a:lstStyle/>
                  <a:p>
                    <a:fld id="{CCEF7C94-815B-B148-905B-C8EE9CC99754}" type="CELLRANGE">
                      <a:rPr lang="en-US"/>
                      <a:pPr/>
                      <a:t>[CELLRANGE]</a:t>
                    </a:fld>
                    <a:endParaRPr lang="es-HN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A24C-FB44-BA11-997E30ECACA4}"/>
                </c:ext>
              </c:extLst>
            </c:dLbl>
            <c:dLbl>
              <c:idx val="6"/>
              <c:layout>
                <c:manualLayout>
                  <c:x val="-6.6808130490935189E-2"/>
                  <c:y val="-2.897104200794492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r">
                      <a:defRPr sz="1200" b="0" i="0" u="none" strike="noStrike" kern="1200" baseline="0">
                        <a:solidFill>
                          <a:schemeClr val="tx2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defRPr>
                    </a:pPr>
                    <a:fld id="{A43121A3-C2CC-4E41-A7F4-91F12BF4D769}" type="CELLRANGE">
                      <a:rPr lang="en-US" sz="1200">
                        <a:solidFill>
                          <a:schemeClr val="tx2"/>
                        </a:solidFill>
                      </a:rPr>
                      <a:pPr algn="r">
                        <a:defRPr sz="120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defRPr>
                      </a:pPr>
                      <a:t>[CELLRANGE]</a:t>
                    </a:fld>
                    <a:endParaRPr lang="es-HN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r">
                    <a:defRPr sz="1200" b="0" i="0" u="none" strike="noStrike" kern="1200" baseline="0">
                      <a:solidFill>
                        <a:schemeClr val="tx2"/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068440276984412"/>
                      <c:h val="8.2864440025875452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A24C-FB44-BA11-997E30ECACA4}"/>
                </c:ext>
              </c:extLst>
            </c:dLbl>
            <c:dLbl>
              <c:idx val="7"/>
              <c:layout>
                <c:manualLayout>
                  <c:x val="-7.8101788113365739E-2"/>
                  <c:y val="-4.9583955772096793E-3"/>
                </c:manualLayout>
              </c:layout>
              <c:tx>
                <c:rich>
                  <a:bodyPr/>
                  <a:lstStyle/>
                  <a:p>
                    <a:fld id="{04084BC7-C82B-C840-A939-E39A67E93D5E}" type="CELLRANGE">
                      <a:rPr lang="en-US"/>
                      <a:pPr/>
                      <a:t>[CELLRANGE]</a:t>
                    </a:fld>
                    <a:endParaRPr lang="es-HN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A24C-FB44-BA11-997E30ECACA4}"/>
                </c:ext>
              </c:extLst>
            </c:dLbl>
            <c:dLbl>
              <c:idx val="8"/>
              <c:layout>
                <c:manualLayout>
                  <c:x val="-9.2482913625748911E-2"/>
                  <c:y val="5.65076156005881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2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defRPr>
                    </a:pPr>
                    <a:fld id="{B0C57B9E-4489-4BBE-AD60-F475AA337BD3}" type="CELLRANGE">
                      <a:rPr lang="en-US" sz="1200">
                        <a:solidFill>
                          <a:schemeClr val="tx2"/>
                        </a:solidFill>
                      </a:rPr>
                      <a:pPr>
                        <a:defRPr sz="120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defRPr>
                      </a:pPr>
                      <a:t>[CELLRANGE]</a:t>
                    </a:fld>
                    <a:endParaRPr lang="es-HN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2"/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873683073983431"/>
                      <c:h val="8.6078578270831443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8-A24C-FB44-BA11-997E30ECACA4}"/>
                </c:ext>
              </c:extLst>
            </c:dLbl>
            <c:dLbl>
              <c:idx val="9"/>
              <c:layout>
                <c:manualLayout>
                  <c:x val="-7.9446312416855208E-2"/>
                  <c:y val="1.6327983732427217E-2"/>
                </c:manualLayout>
              </c:layout>
              <c:tx>
                <c:rich>
                  <a:bodyPr/>
                  <a:lstStyle/>
                  <a:p>
                    <a:fld id="{0C91BF54-358F-1E48-9C3E-D361F6A30BAB}" type="CELLRANGE">
                      <a:rPr lang="en-US"/>
                      <a:pPr/>
                      <a:t>[CELLRANGE]</a:t>
                    </a:fld>
                    <a:endParaRPr lang="es-HN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A24C-FB44-BA11-997E30ECACA4}"/>
                </c:ext>
              </c:extLst>
            </c:dLbl>
            <c:dLbl>
              <c:idx val="10"/>
              <c:layout>
                <c:manualLayout>
                  <c:x val="-3.5237798875104434E-2"/>
                  <c:y val="-3.698620575992661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2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defRPr>
                    </a:pPr>
                    <a:fld id="{2D9D5870-DB78-495E-91BD-F9DCC1DBD13B}" type="CELLRANGE">
                      <a:rPr lang="en-US" sz="1200">
                        <a:solidFill>
                          <a:schemeClr val="tx2"/>
                        </a:solidFill>
                      </a:rPr>
                      <a:pPr>
                        <a:defRPr sz="120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defRPr>
                      </a:pPr>
                      <a:t>[CELLRANGE]</a:t>
                    </a:fld>
                    <a:endParaRPr lang="es-HN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2"/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016014351192193"/>
                      <c:h val="4.6987487555920665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A-A24C-FB44-BA11-997E30ECACA4}"/>
                </c:ext>
              </c:extLst>
            </c:dLbl>
            <c:dLbl>
              <c:idx val="11"/>
              <c:layout>
                <c:manualLayout>
                  <c:x val="-0.20022964336492857"/>
                  <c:y val="3.9111735162790096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l">
                      <a:defRPr sz="1200" b="0" i="0" u="none" strike="noStrike" kern="1200" baseline="0">
                        <a:solidFill>
                          <a:schemeClr val="tx2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defRPr>
                    </a:pPr>
                    <a:fld id="{6B352C82-81D7-476C-9AC3-DA3857FCFBB8}" type="CELLRANGE">
                      <a:rPr lang="en-US" sz="1200" dirty="0">
                        <a:solidFill>
                          <a:schemeClr val="tx2"/>
                        </a:solidFill>
                      </a:rPr>
                      <a:pPr algn="l">
                        <a:defRPr sz="120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defRPr>
                      </a:pPr>
                      <a:t>[CELLRANGE]</a:t>
                    </a:fld>
                    <a:endParaRPr lang="es-HN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sz="1200" b="0" i="0" u="none" strike="noStrike" kern="1200" baseline="0">
                      <a:solidFill>
                        <a:schemeClr val="tx2"/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A24C-FB44-BA11-997E30ECAC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Hoja1!$B$2:$B$13</c:f>
              <c:numCache>
                <c:formatCode>0%</c:formatCode>
                <c:ptCount val="12"/>
                <c:pt idx="0">
                  <c:v>0.87050000000000005</c:v>
                </c:pt>
                <c:pt idx="1">
                  <c:v>0.87760000000000005</c:v>
                </c:pt>
                <c:pt idx="2">
                  <c:v>0.7702</c:v>
                </c:pt>
                <c:pt idx="3">
                  <c:v>0.87660000000000005</c:v>
                </c:pt>
                <c:pt idx="4">
                  <c:v>0.69</c:v>
                </c:pt>
                <c:pt idx="5">
                  <c:v>0.11</c:v>
                </c:pt>
                <c:pt idx="6">
                  <c:v>0.69</c:v>
                </c:pt>
                <c:pt idx="7">
                  <c:v>0.04</c:v>
                </c:pt>
                <c:pt idx="8">
                  <c:v>0.4909</c:v>
                </c:pt>
                <c:pt idx="9">
                  <c:v>0.95299999999999996</c:v>
                </c:pt>
                <c:pt idx="10">
                  <c:v>0.9748</c:v>
                </c:pt>
                <c:pt idx="11">
                  <c:v>0.49709999999999999</c:v>
                </c:pt>
              </c:numCache>
            </c:numRef>
          </c:xVal>
          <c:yVal>
            <c:numRef>
              <c:f>Hoja1!$C$2:$C$13</c:f>
              <c:numCache>
                <c:formatCode>#,##0</c:formatCode>
                <c:ptCount val="12"/>
                <c:pt idx="0">
                  <c:v>100.92</c:v>
                </c:pt>
                <c:pt idx="1">
                  <c:v>100.01</c:v>
                </c:pt>
                <c:pt idx="2">
                  <c:v>98.7</c:v>
                </c:pt>
                <c:pt idx="3">
                  <c:v>100</c:v>
                </c:pt>
                <c:pt idx="4">
                  <c:v>103</c:v>
                </c:pt>
                <c:pt idx="5">
                  <c:v>104</c:v>
                </c:pt>
                <c:pt idx="6">
                  <c:v>101.31</c:v>
                </c:pt>
                <c:pt idx="7">
                  <c:v>99.62</c:v>
                </c:pt>
                <c:pt idx="8">
                  <c:v>100</c:v>
                </c:pt>
                <c:pt idx="9">
                  <c:v>100.95</c:v>
                </c:pt>
                <c:pt idx="10">
                  <c:v>104.366037326108</c:v>
                </c:pt>
                <c:pt idx="11">
                  <c:v>101.41</c:v>
                </c:pt>
              </c:numCache>
            </c:numRef>
          </c:yVal>
          <c:smooth val="0"/>
          <c:extLst>
            <c:ext xmlns:c15="http://schemas.microsoft.com/office/drawing/2012/chart" uri="{02D57815-91ED-43cb-92C2-25804820EDAC}">
              <c15:datalabelsRange>
                <c15:f>Hoja1!$A$2:$A$14</c15:f>
                <c15:dlblRangeCache>
                  <c:ptCount val="13"/>
                  <c:pt idx="0">
                    <c:v>TV Abierta </c:v>
                  </c:pt>
                  <c:pt idx="1">
                    <c:v>TV Paga</c:v>
                  </c:pt>
                  <c:pt idx="2">
                    <c:v>Internet</c:v>
                  </c:pt>
                  <c:pt idx="3">
                    <c:v>VOD</c:v>
                  </c:pt>
                  <c:pt idx="4">
                    <c:v>Radio</c:v>
                  </c:pt>
                  <c:pt idx="5">
                    <c:v>Periódicos</c:v>
                  </c:pt>
                  <c:pt idx="6">
                    <c:v>OOH</c:v>
                  </c:pt>
                  <c:pt idx="7">
                    <c:v>Search</c:v>
                  </c:pt>
                  <c:pt idx="8">
                    <c:v>Cine</c:v>
                  </c:pt>
                  <c:pt idx="9">
                    <c:v>RRSS</c:v>
                  </c:pt>
                  <c:pt idx="10">
                    <c:v>VOL</c:v>
                  </c:pt>
                  <c:pt idx="11">
                    <c:v>Streaming de música</c:v>
                  </c:pt>
                  <c:pt idx="12">
                    <c:v>Podcast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C-A24C-FB44-BA11-997E30ECAC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37173632"/>
        <c:axId val="837167728"/>
      </c:scatterChart>
      <c:valAx>
        <c:axId val="837173632"/>
        <c:scaling>
          <c:orientation val="minMax"/>
          <c:max val="1"/>
          <c:min val="0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837167728"/>
        <c:crosses val="autoZero"/>
        <c:crossBetween val="midCat"/>
        <c:majorUnit val="0.1"/>
      </c:valAx>
      <c:valAx>
        <c:axId val="837167728"/>
        <c:scaling>
          <c:orientation val="minMax"/>
          <c:max val="140"/>
          <c:min val="80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837173632"/>
        <c:crosses val="autoZero"/>
        <c:crossBetween val="midCat"/>
        <c:majorUnit val="5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C65-4642-84CC-CACCA54DA62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C65-4642-84CC-CACCA54DA62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C65-4642-84CC-CACCA54DA62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C65-4642-84CC-CACCA54DA623}"/>
              </c:ext>
            </c:extLst>
          </c:dPt>
          <c:dLbls>
            <c:delete val="1"/>
          </c:dLbls>
          <c:cat>
            <c:strRef>
              <c:f>Hoja1!$A$2:$A$5</c:f>
              <c:strCache>
                <c:ptCount val="4"/>
                <c:pt idx="0">
                  <c:v>TV</c:v>
                </c:pt>
                <c:pt idx="1">
                  <c:v>Exteriores</c:v>
                </c:pt>
                <c:pt idx="2">
                  <c:v>Digital</c:v>
                </c:pt>
                <c:pt idx="3">
                  <c:v>Radio</c:v>
                </c:pt>
              </c:strCache>
            </c:strRef>
          </c:cat>
          <c:val>
            <c:numRef>
              <c:f>Hoja1!$B$2:$B$5</c:f>
              <c:numCache>
                <c:formatCode>0%</c:formatCode>
                <c:ptCount val="4"/>
                <c:pt idx="0">
                  <c:v>0.54</c:v>
                </c:pt>
                <c:pt idx="1">
                  <c:v>0.3</c:v>
                </c:pt>
                <c:pt idx="2">
                  <c:v>0.06</c:v>
                </c:pt>
                <c:pt idx="3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4A-534F-A2E4-72B76C30BAB0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142-E04A-AFC0-F246A475E93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142-E04A-AFC0-F246A475E93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142-E04A-AFC0-F246A475E93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Hoja1!$A$2:$A$4</c:f>
              <c:strCache>
                <c:ptCount val="3"/>
                <c:pt idx="0">
                  <c:v>C11</c:v>
                </c:pt>
                <c:pt idx="1">
                  <c:v>HCH</c:v>
                </c:pt>
                <c:pt idx="2">
                  <c:v>TSI</c:v>
                </c:pt>
              </c:strCache>
            </c:strRef>
          </c:cat>
          <c:val>
            <c:numRef>
              <c:f>Hoja1!$B$2:$B$4</c:f>
              <c:numCache>
                <c:formatCode>General</c:formatCode>
                <c:ptCount val="3"/>
                <c:pt idx="0">
                  <c:v>19</c:v>
                </c:pt>
                <c:pt idx="1">
                  <c:v>43</c:v>
                </c:pt>
                <c:pt idx="2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1D-974B-BCCB-F57D7425DB6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Hoja1!$A$2:$A$4</c:f>
              <c:strCache>
                <c:ptCount val="3"/>
                <c:pt idx="0">
                  <c:v>C11</c:v>
                </c:pt>
                <c:pt idx="1">
                  <c:v>HCH</c:v>
                </c:pt>
                <c:pt idx="2">
                  <c:v>TSI</c:v>
                </c:pt>
              </c:strCache>
            </c:strRef>
          </c:cat>
          <c:val>
            <c:numRef>
              <c:f>Hoja1!$B$2:$B$4</c:f>
              <c:numCache>
                <c:formatCode>General</c:formatCode>
                <c:ptCount val="3"/>
                <c:pt idx="0">
                  <c:v>19</c:v>
                </c:pt>
                <c:pt idx="1">
                  <c:v>44</c:v>
                </c:pt>
                <c:pt idx="2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59-1C4B-92F9-6BC3602CB8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9276-EA52-BB46-9E45-072BB14E81AC}" type="datetimeFigureOut">
              <a:rPr lang="es-HN" smtClean="0"/>
              <a:t>31/3/26</a:t>
            </a:fld>
            <a:endParaRPr lang="es-H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E5AEA95D-5DAF-054E-9FE8-D5565B5A883C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612571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9276-EA52-BB46-9E45-072BB14E81AC}" type="datetimeFigureOut">
              <a:rPr lang="es-HN" smtClean="0"/>
              <a:t>31/3/26</a:t>
            </a:fld>
            <a:endParaRPr lang="es-H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A95D-5DAF-054E-9FE8-D5565B5A883C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2030490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9276-EA52-BB46-9E45-072BB14E81AC}" type="datetimeFigureOut">
              <a:rPr lang="es-HN" smtClean="0"/>
              <a:t>31/3/26</a:t>
            </a:fld>
            <a:endParaRPr lang="es-H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A95D-5DAF-054E-9FE8-D5565B5A883C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578473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9276-EA52-BB46-9E45-072BB14E81AC}" type="datetimeFigureOut">
              <a:rPr lang="es-HN" smtClean="0"/>
              <a:t>31/3/26</a:t>
            </a:fld>
            <a:endParaRPr lang="es-H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A95D-5DAF-054E-9FE8-D5565B5A883C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1711128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973E9276-EA52-BB46-9E45-072BB14E81AC}" type="datetimeFigureOut">
              <a:rPr lang="es-HN" smtClean="0"/>
              <a:t>31/3/26</a:t>
            </a:fld>
            <a:endParaRPr lang="es-H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s-HN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E5AEA95D-5DAF-054E-9FE8-D5565B5A883C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700805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9276-EA52-BB46-9E45-072BB14E81AC}" type="datetimeFigureOut">
              <a:rPr lang="es-HN" smtClean="0"/>
              <a:t>31/3/26</a:t>
            </a:fld>
            <a:endParaRPr lang="es-H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A95D-5DAF-054E-9FE8-D5565B5A883C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1309420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9276-EA52-BB46-9E45-072BB14E81AC}" type="datetimeFigureOut">
              <a:rPr lang="es-HN" smtClean="0"/>
              <a:t>31/3/26</a:t>
            </a:fld>
            <a:endParaRPr lang="es-H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A95D-5DAF-054E-9FE8-D5565B5A883C}" type="slidenum">
              <a:rPr lang="es-HN" smtClean="0"/>
              <a:t>‹Nº›</a:t>
            </a:fld>
            <a:endParaRPr lang="es-HN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934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9276-EA52-BB46-9E45-072BB14E81AC}" type="datetimeFigureOut">
              <a:rPr lang="es-HN" smtClean="0"/>
              <a:t>31/3/26</a:t>
            </a:fld>
            <a:endParaRPr lang="es-H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A95D-5DAF-054E-9FE8-D5565B5A883C}" type="slidenum">
              <a:rPr lang="es-HN" smtClean="0"/>
              <a:t>‹Nº›</a:t>
            </a:fld>
            <a:endParaRPr lang="es-HN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80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9276-EA52-BB46-9E45-072BB14E81AC}" type="datetimeFigureOut">
              <a:rPr lang="es-HN" smtClean="0"/>
              <a:t>31/3/26</a:t>
            </a:fld>
            <a:endParaRPr lang="es-H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A95D-5DAF-054E-9FE8-D5565B5A883C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4264550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9276-EA52-BB46-9E45-072BB14E81AC}" type="datetimeFigureOut">
              <a:rPr lang="es-HN" smtClean="0"/>
              <a:t>31/3/26</a:t>
            </a:fld>
            <a:endParaRPr lang="es-H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A95D-5DAF-054E-9FE8-D5565B5A883C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3293211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9276-EA52-BB46-9E45-072BB14E81AC}" type="datetimeFigureOut">
              <a:rPr lang="es-HN" smtClean="0"/>
              <a:t>31/3/26</a:t>
            </a:fld>
            <a:endParaRPr lang="es-HN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A95D-5DAF-054E-9FE8-D5565B5A883C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1893581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973E9276-EA52-BB46-9E45-072BB14E81AC}" type="datetimeFigureOut">
              <a:rPr lang="es-HN" smtClean="0"/>
              <a:t>31/3/26</a:t>
            </a:fld>
            <a:endParaRPr lang="es-H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s-HN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E5AEA95D-5DAF-054E-9FE8-D5565B5A883C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1936065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2.mp4"/><Relationship Id="rId7" Type="http://schemas.openxmlformats.org/officeDocument/2006/relationships/image" Target="../media/image2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84E768C1-14A9-2C48-922C-265E58C8541D}"/>
              </a:ext>
            </a:extLst>
          </p:cNvPr>
          <p:cNvSpPr txBox="1"/>
          <p:nvPr/>
        </p:nvSpPr>
        <p:spPr>
          <a:xfrm>
            <a:off x="4156206" y="1900236"/>
            <a:ext cx="387958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HN" sz="4000" b="1" dirty="0">
                <a:solidFill>
                  <a:srgbClr val="C00000"/>
                </a:solidFill>
                <a:latin typeface="Myriad Pro" panose="020B0503030403020204" pitchFamily="34" charset="0"/>
                <a:cs typeface="Poppins Black" pitchFamily="2" charset="77"/>
              </a:rPr>
              <a:t>Media planning </a:t>
            </a:r>
          </a:p>
          <a:p>
            <a:pPr algn="ctr"/>
            <a:r>
              <a:rPr lang="es-HN" sz="4000" b="1" dirty="0">
                <a:solidFill>
                  <a:srgbClr val="C00000"/>
                </a:solidFill>
                <a:latin typeface="Myriad Pro" panose="020B0503030403020204" pitchFamily="34" charset="0"/>
                <a:cs typeface="Poppins Black" pitchFamily="2" charset="77"/>
              </a:rPr>
              <a:t> BANCA MÓVIL</a:t>
            </a:r>
          </a:p>
          <a:p>
            <a:pPr algn="ctr"/>
            <a:r>
              <a:rPr lang="es-HN" sz="4000" b="1" dirty="0">
                <a:solidFill>
                  <a:srgbClr val="C00000"/>
                </a:solidFill>
                <a:latin typeface="Myriad Pro" panose="020B0503030403020204" pitchFamily="34" charset="0"/>
                <a:cs typeface="Poppins Black" pitchFamily="2" charset="77"/>
              </a:rPr>
              <a:t>2026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A1633875-B0A6-7448-A238-64A354DFB4D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418" y="6210588"/>
            <a:ext cx="1329256" cy="468000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23DD7131-9A83-854D-BF1B-56E5E90F0C3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8640" y="6188960"/>
            <a:ext cx="1238024" cy="468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04F09158-9224-C5DB-5D18-3AB1CA858E21}"/>
              </a:ext>
            </a:extLst>
          </p:cNvPr>
          <p:cNvSpPr txBox="1"/>
          <p:nvPr/>
        </p:nvSpPr>
        <p:spPr>
          <a:xfrm>
            <a:off x="10439557" y="3839228"/>
            <a:ext cx="5581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1200" b="1" dirty="0"/>
              <a:t>Rev2</a:t>
            </a:r>
          </a:p>
        </p:txBody>
      </p:sp>
    </p:spTree>
    <p:extLst>
      <p:ext uri="{BB962C8B-B14F-4D97-AF65-F5344CB8AC3E}">
        <p14:creationId xmlns:p14="http://schemas.microsoft.com/office/powerpoint/2010/main" val="39281400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58B05B4-D885-96BA-0B40-E169BD7FA07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418" y="6210588"/>
            <a:ext cx="1329256" cy="468000"/>
          </a:xfrm>
          <a:prstGeom prst="rect">
            <a:avLst/>
          </a:prstGeom>
        </p:spPr>
      </p:pic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008224C1-6B0A-9502-E09A-F96ABB250829}"/>
              </a:ext>
            </a:extLst>
          </p:cNvPr>
          <p:cNvCxnSpPr>
            <a:cxnSpLocks/>
          </p:cNvCxnSpPr>
          <p:nvPr/>
        </p:nvCxnSpPr>
        <p:spPr>
          <a:xfrm>
            <a:off x="1714504" y="6457952"/>
            <a:ext cx="9684000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uadroTexto 4">
            <a:extLst>
              <a:ext uri="{FF2B5EF4-FFF2-40B4-BE49-F238E27FC236}">
                <a16:creationId xmlns:a16="http://schemas.microsoft.com/office/drawing/2014/main" id="{3D1D52C5-DDBC-FA5E-C911-EC1254F52646}"/>
              </a:ext>
            </a:extLst>
          </p:cNvPr>
          <p:cNvSpPr txBox="1"/>
          <p:nvPr/>
        </p:nvSpPr>
        <p:spPr>
          <a:xfrm>
            <a:off x="513997" y="231337"/>
            <a:ext cx="18950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3000" b="1" dirty="0">
                <a:latin typeface="Myriad Pro" panose="020B0503030403020204" pitchFamily="34" charset="0"/>
                <a:cs typeface="Poppins" pitchFamily="2" charset="77"/>
              </a:rPr>
              <a:t>Flowchart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1BD7D51-13FE-56A0-0332-66C0D1AD8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997" y="1566024"/>
            <a:ext cx="10884507" cy="229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350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9BE0DD8A-317B-954C-81F3-3EC9ED674C55}"/>
              </a:ext>
            </a:extLst>
          </p:cNvPr>
          <p:cNvSpPr txBox="1"/>
          <p:nvPr/>
        </p:nvSpPr>
        <p:spPr>
          <a:xfrm>
            <a:off x="2087563" y="2967335"/>
            <a:ext cx="25169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HN" dirty="0">
                <a:latin typeface="Myriad Pro" panose="020B0503030403020204" pitchFamily="34" charset="0"/>
                <a:cs typeface="Poppins" pitchFamily="2" charset="77"/>
              </a:rPr>
              <a:t>Presentado por </a:t>
            </a:r>
          </a:p>
          <a:p>
            <a:r>
              <a:rPr lang="es-HN" b="1" dirty="0">
                <a:solidFill>
                  <a:srgbClr val="FF0000"/>
                </a:solidFill>
                <a:latin typeface="Myriad Pro" panose="020B0503030403020204" pitchFamily="34" charset="0"/>
                <a:cs typeface="Poppins" pitchFamily="2" charset="77"/>
              </a:rPr>
              <a:t>MASS PUBLICIDAD</a:t>
            </a:r>
          </a:p>
          <a:p>
            <a:r>
              <a:rPr lang="es-HN" dirty="0">
                <a:latin typeface="Myriad Pro" panose="020B0503030403020204" pitchFamily="34" charset="0"/>
                <a:cs typeface="Poppins" pitchFamily="2" charset="77"/>
              </a:rPr>
              <a:t>Marzo 31, 2026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5464115-92A3-04E8-AFD1-4E062E41520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418" y="6210588"/>
            <a:ext cx="1329256" cy="468000"/>
          </a:xfrm>
          <a:prstGeom prst="rect">
            <a:avLst/>
          </a:prstGeom>
        </p:spPr>
      </p:pic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DA2BC782-8AF6-213C-7365-C1813640DE75}"/>
              </a:ext>
            </a:extLst>
          </p:cNvPr>
          <p:cNvCxnSpPr>
            <a:cxnSpLocks/>
          </p:cNvCxnSpPr>
          <p:nvPr/>
        </p:nvCxnSpPr>
        <p:spPr>
          <a:xfrm>
            <a:off x="1714504" y="6457952"/>
            <a:ext cx="9684000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670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D670339-6350-2A43-9D67-2A84983E5CC8}"/>
              </a:ext>
            </a:extLst>
          </p:cNvPr>
          <p:cNvSpPr txBox="1"/>
          <p:nvPr/>
        </p:nvSpPr>
        <p:spPr>
          <a:xfrm>
            <a:off x="2776546" y="850688"/>
            <a:ext cx="8854179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HN" b="1" dirty="0">
                <a:latin typeface="Myriad Pro" panose="020B0503030403020204" pitchFamily="34" charset="0"/>
                <a:cs typeface="Poppins" pitchFamily="2" charset="77"/>
              </a:rPr>
              <a:t>Target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HN" sz="1600" b="1" dirty="0">
                <a:latin typeface="Myriad Pro" panose="020B0503030403020204" pitchFamily="34" charset="0"/>
                <a:cs typeface="Poppins" pitchFamily="2" charset="77"/>
              </a:rPr>
              <a:t>Edad:</a:t>
            </a:r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 20 – 45 años (jóvenes adultos y adultos en etapa laboral activa).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HN" sz="1600" b="1" dirty="0">
                <a:latin typeface="Myriad Pro" panose="020B0503030403020204" pitchFamily="34" charset="0"/>
                <a:cs typeface="Poppins" pitchFamily="2" charset="77"/>
              </a:rPr>
              <a:t>Sexo</a:t>
            </a:r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: Hombres y mujeres por igual.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HN" sz="1600" b="1" dirty="0">
                <a:latin typeface="Myriad Pro" panose="020B0503030403020204" pitchFamily="34" charset="0"/>
                <a:cs typeface="Poppins" pitchFamily="2" charset="77"/>
              </a:rPr>
              <a:t>NSE:</a:t>
            </a:r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 Medio y medio-alto principalmente (C y C+), pero con crecimiento acelerado en C- gracias a la bancarización digital.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HN" sz="1600" b="1" dirty="0">
                <a:latin typeface="Myriad Pro" panose="020B0503030403020204" pitchFamily="34" charset="0"/>
                <a:cs typeface="Poppins" pitchFamily="2" charset="77"/>
              </a:rPr>
              <a:t>Ubicación: </a:t>
            </a:r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Principalmente urbanos y semiurbanos (Tegucigalpa, San Pedro Sula, La Ceiba, Choluteca, Comayagua), aunque cada vez más extendido a zonas rurales por la necesidad de transferencias y pagos..</a:t>
            </a:r>
          </a:p>
          <a:p>
            <a:endParaRPr lang="es-HN" dirty="0">
              <a:latin typeface="Myriad Pro" panose="020B0503030403020204" pitchFamily="34" charset="0"/>
              <a:cs typeface="Poppins" pitchFamily="2" charset="77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90F7729-A4FB-6C46-AADB-96B87E81136F}"/>
              </a:ext>
            </a:extLst>
          </p:cNvPr>
          <p:cNvSpPr txBox="1"/>
          <p:nvPr/>
        </p:nvSpPr>
        <p:spPr>
          <a:xfrm>
            <a:off x="2776545" y="4611414"/>
            <a:ext cx="885417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HN" dirty="0">
                <a:latin typeface="Myriad Pro" panose="020B0503030403020204" pitchFamily="34" charset="0"/>
                <a:cs typeface="Poppins" pitchFamily="2" charset="77"/>
              </a:rPr>
              <a:t> </a:t>
            </a:r>
            <a:r>
              <a:rPr lang="es-HN" b="1" dirty="0">
                <a:latin typeface="Myriad Pro" panose="020B0503030403020204" pitchFamily="34" charset="0"/>
                <a:cs typeface="Poppins" pitchFamily="2" charset="77"/>
              </a:rPr>
              <a:t>Comportamiento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Usan banca móvil para: consultar saldos, pagar servicios, transferencias, recargas y en algunos casos invertir.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Alta frecuencia de uso (semanal o incluso diaria).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Sensibles a temas de seguridad digital y facilidad de uso.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D0FC99E2-CF8F-2E40-802A-20A3AE07F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195" y="1018461"/>
            <a:ext cx="1334345" cy="1336394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24327A6-E3BB-A442-A72C-C66586CF1C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197" y="2821107"/>
            <a:ext cx="1334344" cy="133639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98554CC7-833F-B649-A995-80E27BAA81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8198" y="4611414"/>
            <a:ext cx="1334344" cy="1336393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6AD3DCB8-4407-464C-9C93-0ECCFEC3EEB0}"/>
              </a:ext>
            </a:extLst>
          </p:cNvPr>
          <p:cNvSpPr txBox="1"/>
          <p:nvPr/>
        </p:nvSpPr>
        <p:spPr>
          <a:xfrm>
            <a:off x="2776546" y="2973689"/>
            <a:ext cx="8854179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HN" b="1" dirty="0">
                <a:latin typeface="Myriad Pro" panose="020B0503030403020204" pitchFamily="34" charset="0"/>
                <a:cs typeface="Poppins" pitchFamily="2" charset="77"/>
              </a:rPr>
              <a:t>Psicográficas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Personas con estilo de vida digital, buscan inmediatez y comodidad.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Valoran ahorrar tiempo y evitar filas en agencias.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Son abiertos a la tecnología y a nuevas formas de manejar su dinero.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Aspiran a mayor control financiero desde el celular</a:t>
            </a:r>
            <a:endParaRPr lang="es-HN" sz="1600" dirty="0">
              <a:latin typeface="Myriad Pro" panose="020B050303040302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949760A8-5FB4-B045-BE83-11F4E0BA5142}"/>
              </a:ext>
            </a:extLst>
          </p:cNvPr>
          <p:cNvSpPr txBox="1"/>
          <p:nvPr/>
        </p:nvSpPr>
        <p:spPr>
          <a:xfrm>
            <a:off x="528283" y="231337"/>
            <a:ext cx="138371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3000" b="1" dirty="0">
                <a:latin typeface="Myriad Pro" panose="020B0503030403020204" pitchFamily="34" charset="0"/>
                <a:cs typeface="Poppins" pitchFamily="2" charset="77"/>
              </a:rPr>
              <a:t>Insigth</a:t>
            </a:r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58561F9A-2033-1143-9093-CE699AB5FA2E}"/>
              </a:ext>
            </a:extLst>
          </p:cNvPr>
          <p:cNvCxnSpPr>
            <a:cxnSpLocks/>
          </p:cNvCxnSpPr>
          <p:nvPr/>
        </p:nvCxnSpPr>
        <p:spPr>
          <a:xfrm>
            <a:off x="1714504" y="6457952"/>
            <a:ext cx="9684000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6C2BE299-B9FF-1751-A3F0-135083BC637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418" y="6210588"/>
            <a:ext cx="1329256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5243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lipse 17">
            <a:extLst>
              <a:ext uri="{FF2B5EF4-FFF2-40B4-BE49-F238E27FC236}">
                <a16:creationId xmlns:a16="http://schemas.microsoft.com/office/drawing/2014/main" id="{0C97F9FE-EAE0-9A43-80F0-8DABE5D303B9}"/>
              </a:ext>
            </a:extLst>
          </p:cNvPr>
          <p:cNvSpPr/>
          <p:nvPr/>
        </p:nvSpPr>
        <p:spPr>
          <a:xfrm>
            <a:off x="6624959" y="1261248"/>
            <a:ext cx="775677" cy="723607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31B8E5D-5678-7A40-9592-42D370BFEC2B}"/>
              </a:ext>
            </a:extLst>
          </p:cNvPr>
          <p:cNvSpPr txBox="1"/>
          <p:nvPr/>
        </p:nvSpPr>
        <p:spPr>
          <a:xfrm>
            <a:off x="7521364" y="1350871"/>
            <a:ext cx="4586251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HN" b="1" dirty="0">
                <a:latin typeface="Myriad Pro" panose="020B0503030403020204" pitchFamily="34" charset="0"/>
                <a:cs typeface="Poppins" pitchFamily="2" charset="77"/>
              </a:rPr>
              <a:t>TV abierta: </a:t>
            </a:r>
          </a:p>
          <a:p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Construir confianza y masividad.</a:t>
            </a:r>
          </a:p>
          <a:p>
            <a:endParaRPr lang="es-HN" b="1" dirty="0">
              <a:latin typeface="Myriad Pro" panose="020B0503030403020204" pitchFamily="34" charset="0"/>
              <a:cs typeface="Poppins" pitchFamily="2" charset="77"/>
            </a:endParaRPr>
          </a:p>
          <a:p>
            <a:r>
              <a:rPr lang="es-HN" b="1" dirty="0">
                <a:latin typeface="Myriad Pro" panose="020B0503030403020204" pitchFamily="34" charset="0"/>
                <a:cs typeface="Poppins" pitchFamily="2" charset="77"/>
              </a:rPr>
              <a:t>Exteriores: </a:t>
            </a:r>
          </a:p>
          <a:p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Generar alta recordación y visibilidad en puntos estratégicos.</a:t>
            </a:r>
          </a:p>
          <a:p>
            <a:endParaRPr lang="es-HN" dirty="0">
              <a:latin typeface="Myriad Pro" panose="020B0503030403020204" pitchFamily="34" charset="0"/>
              <a:cs typeface="Poppins" pitchFamily="2" charset="77"/>
            </a:endParaRPr>
          </a:p>
          <a:p>
            <a:r>
              <a:rPr lang="es-HN" b="1" dirty="0">
                <a:latin typeface="Myriad Pro" panose="020B0503030403020204" pitchFamily="34" charset="0"/>
                <a:cs typeface="Poppins" pitchFamily="2" charset="77"/>
              </a:rPr>
              <a:t>Radio: </a:t>
            </a:r>
          </a:p>
          <a:p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Cercanía diaria y refuerzo en momentos de movilidad.</a:t>
            </a:r>
          </a:p>
          <a:p>
            <a:endParaRPr lang="es-HN" dirty="0">
              <a:latin typeface="Myriad Pro" panose="020B0503030403020204" pitchFamily="34" charset="0"/>
              <a:cs typeface="Poppins" pitchFamily="2" charset="77"/>
            </a:endParaRPr>
          </a:p>
          <a:p>
            <a:r>
              <a:rPr lang="es-HN" b="1" dirty="0">
                <a:latin typeface="Myriad Pro" panose="020B0503030403020204" pitchFamily="34" charset="0"/>
                <a:cs typeface="Poppins" pitchFamily="2" charset="77"/>
              </a:rPr>
              <a:t>Digital ATL: </a:t>
            </a:r>
          </a:p>
          <a:p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Respaldo en portales de referencia y redes de medios.</a:t>
            </a: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E17734FC-A25F-0D42-9E76-72E844AA3B1D}"/>
              </a:ext>
            </a:extLst>
          </p:cNvPr>
          <p:cNvGrpSpPr/>
          <p:nvPr/>
        </p:nvGrpSpPr>
        <p:grpSpPr>
          <a:xfrm>
            <a:off x="532131" y="841829"/>
            <a:ext cx="5771558" cy="3409974"/>
            <a:chOff x="3451050" y="642705"/>
            <a:chExt cx="4500135" cy="2816894"/>
          </a:xfrm>
        </p:grpSpPr>
        <p:graphicFrame>
          <p:nvGraphicFramePr>
            <p:cNvPr id="9" name="Gráfico 8">
              <a:extLst>
                <a:ext uri="{FF2B5EF4-FFF2-40B4-BE49-F238E27FC236}">
                  <a16:creationId xmlns:a16="http://schemas.microsoft.com/office/drawing/2014/main" id="{0C4FCDD8-B93D-2B4B-94F9-D830F010280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08872173"/>
                </p:ext>
              </p:extLst>
            </p:nvPr>
          </p:nvGraphicFramePr>
          <p:xfrm>
            <a:off x="3451050" y="642705"/>
            <a:ext cx="4500135" cy="28168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5589E454-F287-B243-BCF4-CD0F9412D2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84062" y="2416078"/>
              <a:ext cx="3636000" cy="0"/>
            </a:xfrm>
            <a:prstGeom prst="line">
              <a:avLst/>
            </a:prstGeom>
            <a:noFill/>
            <a:ln w="6350" cap="flat" cmpd="sng" algn="ctr">
              <a:solidFill>
                <a:srgbClr val="CEC3C1"/>
              </a:solidFill>
              <a:prstDash val="dash"/>
              <a:miter lim="800000"/>
            </a:ln>
            <a:effectLst/>
          </p:spPr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433E9D01-906D-6145-A734-18226E4B1B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37319" y="1086639"/>
              <a:ext cx="0" cy="2013717"/>
            </a:xfrm>
            <a:prstGeom prst="line">
              <a:avLst/>
            </a:prstGeom>
            <a:noFill/>
            <a:ln w="6350" cap="flat" cmpd="sng" algn="ctr">
              <a:solidFill>
                <a:srgbClr val="CEC3C1"/>
              </a:solidFill>
              <a:prstDash val="dash"/>
              <a:miter lim="800000"/>
            </a:ln>
            <a:effectLst/>
          </p:spPr>
        </p:cxn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37956202-8848-3648-BEA4-3A76964C9281}"/>
                </a:ext>
              </a:extLst>
            </p:cNvPr>
            <p:cNvSpPr txBox="1"/>
            <p:nvPr/>
          </p:nvSpPr>
          <p:spPr>
            <a:xfrm>
              <a:off x="6061666" y="796356"/>
              <a:ext cx="1110950" cy="190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900" b="1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Myriad Pro" panose="020B0503030403020204" pitchFamily="34" charset="0"/>
                  <a:cs typeface="Poppins" pitchFamily="2" charset="77"/>
                </a:rPr>
                <a:t>Medios Óptimos</a:t>
              </a:r>
              <a:endParaRPr kumimoji="0" lang="es-CO" sz="900" b="1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yriad Pro" panose="020B0503030403020204" pitchFamily="34" charset="0"/>
                <a:cs typeface="Poppins" pitchFamily="2" charset="77"/>
              </a:endParaRPr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248CBFC7-5F13-5549-AB5C-6DBB7A9A664B}"/>
                </a:ext>
              </a:extLst>
            </p:cNvPr>
            <p:cNvSpPr txBox="1"/>
            <p:nvPr/>
          </p:nvSpPr>
          <p:spPr>
            <a:xfrm>
              <a:off x="4214406" y="780662"/>
              <a:ext cx="1486712" cy="190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900" b="1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Myriad Pro" panose="020B0503030403020204" pitchFamily="34" charset="0"/>
                  <a:cs typeface="Poppins" pitchFamily="2" charset="77"/>
                </a:rPr>
                <a:t>Medios de nicho </a:t>
              </a:r>
              <a:endParaRPr kumimoji="0" lang="es-CO" sz="900" b="1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yriad Pro" panose="020B0503030403020204" pitchFamily="34" charset="0"/>
                <a:cs typeface="Poppins" pitchFamily="2" charset="77"/>
              </a:endParaRPr>
            </a:p>
          </p:txBody>
        </p:sp>
      </p:grp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2E73894-3322-2E40-A67E-7EAD84C4A7A4}"/>
              </a:ext>
            </a:extLst>
          </p:cNvPr>
          <p:cNvSpPr txBox="1"/>
          <p:nvPr/>
        </p:nvSpPr>
        <p:spPr>
          <a:xfrm>
            <a:off x="3164650" y="4171538"/>
            <a:ext cx="933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1200" dirty="0">
                <a:latin typeface="Poppins" pitchFamily="2" charset="77"/>
                <a:cs typeface="Poppins" pitchFamily="2" charset="77"/>
              </a:rPr>
              <a:t>Consumo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97F06EC8-EBCD-3C49-AACE-95590F4CFDE3}"/>
              </a:ext>
            </a:extLst>
          </p:cNvPr>
          <p:cNvSpPr txBox="1"/>
          <p:nvPr/>
        </p:nvSpPr>
        <p:spPr>
          <a:xfrm rot="16200000">
            <a:off x="104773" y="2091860"/>
            <a:ext cx="8274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1200" dirty="0">
                <a:latin typeface="Poppins" pitchFamily="2" charset="77"/>
                <a:cs typeface="Poppins" pitchFamily="2" charset="77"/>
              </a:rPr>
              <a:t>Afinidad</a:t>
            </a:r>
          </a:p>
        </p:txBody>
      </p:sp>
      <p:pic>
        <p:nvPicPr>
          <p:cNvPr id="2050" name="Picture 2" descr="Íconos de television en SVG, PNG, AI para descargar">
            <a:extLst>
              <a:ext uri="{FF2B5EF4-FFF2-40B4-BE49-F238E27FC236}">
                <a16:creationId xmlns:a16="http://schemas.microsoft.com/office/drawing/2014/main" id="{C7C655E9-3550-A042-B3B2-717DE18B1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/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9000"/>
                    </a14:imgEffect>
                    <a14:imgEffect>
                      <a14:brightnessContrast bright="-5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899" y="1376904"/>
            <a:ext cx="447569" cy="447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Elipse 22">
            <a:extLst>
              <a:ext uri="{FF2B5EF4-FFF2-40B4-BE49-F238E27FC236}">
                <a16:creationId xmlns:a16="http://schemas.microsoft.com/office/drawing/2014/main" id="{7440CC5B-0B00-EF44-81AA-93D524019149}"/>
              </a:ext>
            </a:extLst>
          </p:cNvPr>
          <p:cNvSpPr/>
          <p:nvPr/>
        </p:nvSpPr>
        <p:spPr>
          <a:xfrm>
            <a:off x="6639258" y="2143004"/>
            <a:ext cx="775677" cy="723607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pic>
        <p:nvPicPr>
          <p:cNvPr id="2052" name="Picture 4" descr="Ooh - Free marketing icons">
            <a:extLst>
              <a:ext uri="{FF2B5EF4-FFF2-40B4-BE49-F238E27FC236}">
                <a16:creationId xmlns:a16="http://schemas.microsoft.com/office/drawing/2014/main" id="{6B13E6D0-02B1-7542-8300-1E0E93AFE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723" y="2302402"/>
            <a:ext cx="419893" cy="419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Elipse 23">
            <a:extLst>
              <a:ext uri="{FF2B5EF4-FFF2-40B4-BE49-F238E27FC236}">
                <a16:creationId xmlns:a16="http://schemas.microsoft.com/office/drawing/2014/main" id="{A0C746EB-D6F2-9E4E-A0B9-CB851FA473F2}"/>
              </a:ext>
            </a:extLst>
          </p:cNvPr>
          <p:cNvSpPr/>
          <p:nvPr/>
        </p:nvSpPr>
        <p:spPr>
          <a:xfrm>
            <a:off x="6648778" y="3109799"/>
            <a:ext cx="775677" cy="723607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pic>
        <p:nvPicPr>
          <p:cNvPr id="2054" name="Picture 6" descr="Radio - Iconos gratis de música">
            <a:extLst>
              <a:ext uri="{FF2B5EF4-FFF2-40B4-BE49-F238E27FC236}">
                <a16:creationId xmlns:a16="http://schemas.microsoft.com/office/drawing/2014/main" id="{51ADCEC7-A63D-794A-9E00-EC19EC2E8C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864" y="3226812"/>
            <a:ext cx="447569" cy="447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Elipse 24">
            <a:extLst>
              <a:ext uri="{FF2B5EF4-FFF2-40B4-BE49-F238E27FC236}">
                <a16:creationId xmlns:a16="http://schemas.microsoft.com/office/drawing/2014/main" id="{C251BA0E-12F3-9F44-81BC-180B927B4FAE}"/>
              </a:ext>
            </a:extLst>
          </p:cNvPr>
          <p:cNvSpPr/>
          <p:nvPr/>
        </p:nvSpPr>
        <p:spPr>
          <a:xfrm>
            <a:off x="6676967" y="4248271"/>
            <a:ext cx="775677" cy="723607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pic>
        <p:nvPicPr>
          <p:cNvPr id="2056" name="Picture 8" descr="Icono De Línea Digital PNG ,dibujos Libro, Computadora, Digital PNG y  Vector para Descargar Gratis | Pngtree">
            <a:extLst>
              <a:ext uri="{FF2B5EF4-FFF2-40B4-BE49-F238E27FC236}">
                <a16:creationId xmlns:a16="http://schemas.microsoft.com/office/drawing/2014/main" id="{76D0C2CC-707D-7B44-B447-81FF73CCF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741420" y="4241650"/>
            <a:ext cx="723608" cy="72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740ABB2D-7C4B-1540-969F-ACF6B0FFA986}"/>
              </a:ext>
            </a:extLst>
          </p:cNvPr>
          <p:cNvSpPr txBox="1"/>
          <p:nvPr/>
        </p:nvSpPr>
        <p:spPr>
          <a:xfrm>
            <a:off x="388487" y="4575974"/>
            <a:ext cx="61075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HN" sz="1200" dirty="0">
                <a:latin typeface="Myriad Pro" panose="020B0503030403020204" pitchFamily="34" charset="0"/>
                <a:cs typeface="Poppins" pitchFamily="2" charset="77"/>
              </a:rPr>
              <a:t>La audiencia en Honduras se conecta principalmente con medios digitales y audiovisuales, donde destacan las redes sociales, el video online, la TV abierta y paga, así como VOD.</a:t>
            </a:r>
            <a:br>
              <a:rPr lang="es-HN" sz="1200" dirty="0">
                <a:latin typeface="Myriad Pro" panose="020B0503030403020204" pitchFamily="34" charset="0"/>
                <a:cs typeface="Poppins" pitchFamily="2" charset="77"/>
              </a:rPr>
            </a:br>
            <a:r>
              <a:rPr lang="es-HN" sz="1200" dirty="0">
                <a:latin typeface="Myriad Pro" panose="020B0503030403020204" pitchFamily="34" charset="0"/>
                <a:cs typeface="Poppins" pitchFamily="2" charset="77"/>
              </a:rPr>
              <a:t>La radio y la publicidad exterior siguen jugando un rol importante como medios de refuerzo, mientras que formatos como podcast y streaming musical muestran potencial creciente, especialmente en targets jóvenes-adultos.</a:t>
            </a:r>
          </a:p>
          <a:p>
            <a:pPr>
              <a:defRPr/>
            </a:pPr>
            <a:endParaRPr lang="es-HN" sz="1200" dirty="0">
              <a:solidFill>
                <a:schemeClr val="tx2"/>
              </a:solidFill>
              <a:latin typeface="Myriad Pro" panose="020B0503030403020204" pitchFamily="34" charset="0"/>
              <a:cs typeface="Poppins" pitchFamily="2" charset="77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05948D26-EFC8-FC45-995C-02A662210D64}"/>
              </a:ext>
            </a:extLst>
          </p:cNvPr>
          <p:cNvCxnSpPr/>
          <p:nvPr/>
        </p:nvCxnSpPr>
        <p:spPr>
          <a:xfrm>
            <a:off x="6417993" y="1239665"/>
            <a:ext cx="0" cy="395419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n 2">
            <a:extLst>
              <a:ext uri="{FF2B5EF4-FFF2-40B4-BE49-F238E27FC236}">
                <a16:creationId xmlns:a16="http://schemas.microsoft.com/office/drawing/2014/main" id="{539449FF-906C-8E31-8F09-57488AD3FE0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418" y="6210588"/>
            <a:ext cx="1329256" cy="468000"/>
          </a:xfrm>
          <a:prstGeom prst="rect">
            <a:avLst/>
          </a:prstGeom>
        </p:spPr>
      </p:pic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3B3A4270-E079-7C2C-1C96-E0D0611A7C4F}"/>
              </a:ext>
            </a:extLst>
          </p:cNvPr>
          <p:cNvCxnSpPr>
            <a:cxnSpLocks/>
          </p:cNvCxnSpPr>
          <p:nvPr/>
        </p:nvCxnSpPr>
        <p:spPr>
          <a:xfrm>
            <a:off x="1714504" y="6457952"/>
            <a:ext cx="9684000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uadroTexto 4">
            <a:extLst>
              <a:ext uri="{FF2B5EF4-FFF2-40B4-BE49-F238E27FC236}">
                <a16:creationId xmlns:a16="http://schemas.microsoft.com/office/drawing/2014/main" id="{4067C818-9615-B924-5E3D-DCDF3282C83B}"/>
              </a:ext>
            </a:extLst>
          </p:cNvPr>
          <p:cNvSpPr txBox="1"/>
          <p:nvPr/>
        </p:nvSpPr>
        <p:spPr>
          <a:xfrm>
            <a:off x="513997" y="231337"/>
            <a:ext cx="66736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3000" b="1" dirty="0">
                <a:latin typeface="Myriad Pro" panose="020B0503030403020204" pitchFamily="34" charset="0"/>
                <a:cs typeface="Poppins" pitchFamily="2" charset="77"/>
              </a:rPr>
              <a:t>Medios con los que se conecta a diario</a:t>
            </a:r>
          </a:p>
        </p:txBody>
      </p:sp>
    </p:spTree>
    <p:extLst>
      <p:ext uri="{BB962C8B-B14F-4D97-AF65-F5344CB8AC3E}">
        <p14:creationId xmlns:p14="http://schemas.microsoft.com/office/powerpoint/2010/main" val="2454269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16594DFD-4284-1D46-86E2-1982BBD2C7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1007210"/>
              </p:ext>
            </p:extLst>
          </p:nvPr>
        </p:nvGraphicFramePr>
        <p:xfrm>
          <a:off x="2286612" y="957180"/>
          <a:ext cx="7643195" cy="4928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Elipse 5">
            <a:extLst>
              <a:ext uri="{FF2B5EF4-FFF2-40B4-BE49-F238E27FC236}">
                <a16:creationId xmlns:a16="http://schemas.microsoft.com/office/drawing/2014/main" id="{0F2A287A-27B3-B447-A334-A3D91A71AC4F}"/>
              </a:ext>
            </a:extLst>
          </p:cNvPr>
          <p:cNvSpPr/>
          <p:nvPr/>
        </p:nvSpPr>
        <p:spPr>
          <a:xfrm>
            <a:off x="4998720" y="2372359"/>
            <a:ext cx="2194560" cy="2113280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pPr algn="ctr"/>
            <a:r>
              <a:rPr lang="es-HN" sz="3000" b="1" dirty="0">
                <a:latin typeface="Poppins" pitchFamily="2" charset="77"/>
                <a:cs typeface="Poppins" pitchFamily="2" charset="77"/>
              </a:rPr>
              <a:t>$58K</a:t>
            </a:r>
          </a:p>
        </p:txBody>
      </p:sp>
      <p:sp>
        <p:nvSpPr>
          <p:cNvPr id="8" name="Freeform: Shape 92">
            <a:extLst>
              <a:ext uri="{FF2B5EF4-FFF2-40B4-BE49-F238E27FC236}">
                <a16:creationId xmlns:a16="http://schemas.microsoft.com/office/drawing/2014/main" id="{FC333EAA-E4D5-444F-89B6-9E97EFA4B20F}"/>
              </a:ext>
            </a:extLst>
          </p:cNvPr>
          <p:cNvSpPr/>
          <p:nvPr/>
        </p:nvSpPr>
        <p:spPr>
          <a:xfrm flipH="1">
            <a:off x="8070004" y="3251199"/>
            <a:ext cx="930914" cy="1074904"/>
          </a:xfrm>
          <a:custGeom>
            <a:avLst/>
            <a:gdLst>
              <a:gd name="connsiteX0" fmla="*/ 1586293 w 1586293"/>
              <a:gd name="connsiteY0" fmla="*/ 1373791 h 1831657"/>
              <a:gd name="connsiteX1" fmla="*/ 1586293 w 1586293"/>
              <a:gd name="connsiteY1" fmla="*/ 457962 h 1831657"/>
              <a:gd name="connsiteX2" fmla="*/ 793147 w 1586293"/>
              <a:gd name="connsiteY2" fmla="*/ 0 h 1831657"/>
              <a:gd name="connsiteX3" fmla="*/ 0 w 1586293"/>
              <a:gd name="connsiteY3" fmla="*/ 457962 h 1831657"/>
              <a:gd name="connsiteX4" fmla="*/ 0 w 1586293"/>
              <a:gd name="connsiteY4" fmla="*/ 1373791 h 1831657"/>
              <a:gd name="connsiteX5" fmla="*/ 793147 w 1586293"/>
              <a:gd name="connsiteY5" fmla="*/ 1831658 h 183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6293" h="1831657">
                <a:moveTo>
                  <a:pt x="1586293" y="1373791"/>
                </a:moveTo>
                <a:lnTo>
                  <a:pt x="1586293" y="457962"/>
                </a:lnTo>
                <a:lnTo>
                  <a:pt x="793147" y="0"/>
                </a:lnTo>
                <a:lnTo>
                  <a:pt x="0" y="457962"/>
                </a:lnTo>
                <a:lnTo>
                  <a:pt x="0" y="1373791"/>
                </a:lnTo>
                <a:lnTo>
                  <a:pt x="793147" y="183165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  <a:effectLst>
            <a:innerShdw blurRad="596900">
              <a:prstClr val="black">
                <a:alpha val="79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es-ES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54%</a:t>
            </a:r>
          </a:p>
        </p:txBody>
      </p:sp>
      <p:sp>
        <p:nvSpPr>
          <p:cNvPr id="9" name="Freeform: Shape 94">
            <a:extLst>
              <a:ext uri="{FF2B5EF4-FFF2-40B4-BE49-F238E27FC236}">
                <a16:creationId xmlns:a16="http://schemas.microsoft.com/office/drawing/2014/main" id="{E71A4EC0-83B7-8B44-BE7D-DB4D9A0BAD7F}"/>
              </a:ext>
            </a:extLst>
          </p:cNvPr>
          <p:cNvSpPr/>
          <p:nvPr/>
        </p:nvSpPr>
        <p:spPr>
          <a:xfrm flipH="1">
            <a:off x="7986158" y="3154386"/>
            <a:ext cx="1098606" cy="1268532"/>
          </a:xfrm>
          <a:custGeom>
            <a:avLst/>
            <a:gdLst>
              <a:gd name="connsiteX0" fmla="*/ 936022 w 1872043"/>
              <a:gd name="connsiteY0" fmla="*/ 2161604 h 2161603"/>
              <a:gd name="connsiteX1" fmla="*/ 0 w 1872043"/>
              <a:gd name="connsiteY1" fmla="*/ 1621250 h 2161603"/>
              <a:gd name="connsiteX2" fmla="*/ 0 w 1872043"/>
              <a:gd name="connsiteY2" fmla="*/ 540449 h 2161603"/>
              <a:gd name="connsiteX3" fmla="*/ 936022 w 1872043"/>
              <a:gd name="connsiteY3" fmla="*/ 0 h 2161603"/>
              <a:gd name="connsiteX4" fmla="*/ 1872043 w 1872043"/>
              <a:gd name="connsiteY4" fmla="*/ 540449 h 2161603"/>
              <a:gd name="connsiteX5" fmla="*/ 1872043 w 1872043"/>
              <a:gd name="connsiteY5" fmla="*/ 1621250 h 2161603"/>
              <a:gd name="connsiteX6" fmla="*/ 936022 w 1872043"/>
              <a:gd name="connsiteY6" fmla="*/ 2161604 h 2161603"/>
              <a:gd name="connsiteX7" fmla="*/ 285750 w 1872043"/>
              <a:gd name="connsiteY7" fmla="*/ 1456277 h 2161603"/>
              <a:gd name="connsiteX8" fmla="*/ 936022 w 1872043"/>
              <a:gd name="connsiteY8" fmla="*/ 1831753 h 2161603"/>
              <a:gd name="connsiteX9" fmla="*/ 1586293 w 1872043"/>
              <a:gd name="connsiteY9" fmla="*/ 1456277 h 2161603"/>
              <a:gd name="connsiteX10" fmla="*/ 1586293 w 1872043"/>
              <a:gd name="connsiteY10" fmla="*/ 705422 h 2161603"/>
              <a:gd name="connsiteX11" fmla="*/ 936022 w 1872043"/>
              <a:gd name="connsiteY11" fmla="*/ 329946 h 2161603"/>
              <a:gd name="connsiteX12" fmla="*/ 285750 w 1872043"/>
              <a:gd name="connsiteY12" fmla="*/ 705422 h 2161603"/>
              <a:gd name="connsiteX13" fmla="*/ 285750 w 1872043"/>
              <a:gd name="connsiteY13" fmla="*/ 1456277 h 216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72043" h="2161603">
                <a:moveTo>
                  <a:pt x="936022" y="2161604"/>
                </a:moveTo>
                <a:lnTo>
                  <a:pt x="0" y="1621250"/>
                </a:lnTo>
                <a:lnTo>
                  <a:pt x="0" y="540449"/>
                </a:lnTo>
                <a:lnTo>
                  <a:pt x="936022" y="0"/>
                </a:lnTo>
                <a:lnTo>
                  <a:pt x="1872043" y="540449"/>
                </a:lnTo>
                <a:lnTo>
                  <a:pt x="1872043" y="1621250"/>
                </a:lnTo>
                <a:lnTo>
                  <a:pt x="936022" y="2161604"/>
                </a:lnTo>
                <a:close/>
                <a:moveTo>
                  <a:pt x="285750" y="1456277"/>
                </a:moveTo>
                <a:lnTo>
                  <a:pt x="936022" y="1831753"/>
                </a:lnTo>
                <a:lnTo>
                  <a:pt x="1586293" y="1456277"/>
                </a:lnTo>
                <a:lnTo>
                  <a:pt x="1586293" y="705422"/>
                </a:lnTo>
                <a:lnTo>
                  <a:pt x="936022" y="329946"/>
                </a:lnTo>
                <a:lnTo>
                  <a:pt x="285750" y="705422"/>
                </a:lnTo>
                <a:lnTo>
                  <a:pt x="285750" y="1456277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0" name="Freeform: Shape 92">
            <a:extLst>
              <a:ext uri="{FF2B5EF4-FFF2-40B4-BE49-F238E27FC236}">
                <a16:creationId xmlns:a16="http://schemas.microsoft.com/office/drawing/2014/main" id="{F5EB7CE4-A1AA-CD42-B96C-03910D613E3A}"/>
              </a:ext>
            </a:extLst>
          </p:cNvPr>
          <p:cNvSpPr/>
          <p:nvPr/>
        </p:nvSpPr>
        <p:spPr>
          <a:xfrm rot="20731778" flipH="1">
            <a:off x="4998720" y="405051"/>
            <a:ext cx="930914" cy="1074904"/>
          </a:xfrm>
          <a:custGeom>
            <a:avLst/>
            <a:gdLst>
              <a:gd name="connsiteX0" fmla="*/ 1586293 w 1586293"/>
              <a:gd name="connsiteY0" fmla="*/ 1373791 h 1831657"/>
              <a:gd name="connsiteX1" fmla="*/ 1586293 w 1586293"/>
              <a:gd name="connsiteY1" fmla="*/ 457962 h 1831657"/>
              <a:gd name="connsiteX2" fmla="*/ 793147 w 1586293"/>
              <a:gd name="connsiteY2" fmla="*/ 0 h 1831657"/>
              <a:gd name="connsiteX3" fmla="*/ 0 w 1586293"/>
              <a:gd name="connsiteY3" fmla="*/ 457962 h 1831657"/>
              <a:gd name="connsiteX4" fmla="*/ 0 w 1586293"/>
              <a:gd name="connsiteY4" fmla="*/ 1373791 h 1831657"/>
              <a:gd name="connsiteX5" fmla="*/ 793147 w 1586293"/>
              <a:gd name="connsiteY5" fmla="*/ 1831658 h 183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6293" h="1831657">
                <a:moveTo>
                  <a:pt x="1586293" y="1373791"/>
                </a:moveTo>
                <a:lnTo>
                  <a:pt x="1586293" y="457962"/>
                </a:lnTo>
                <a:lnTo>
                  <a:pt x="793147" y="0"/>
                </a:lnTo>
                <a:lnTo>
                  <a:pt x="0" y="457962"/>
                </a:lnTo>
                <a:lnTo>
                  <a:pt x="0" y="1373791"/>
                </a:lnTo>
                <a:lnTo>
                  <a:pt x="793147" y="183165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  <a:effectLst>
            <a:innerShdw blurRad="596900">
              <a:prstClr val="black">
                <a:alpha val="79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es-ES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10%</a:t>
            </a:r>
          </a:p>
        </p:txBody>
      </p:sp>
      <p:sp>
        <p:nvSpPr>
          <p:cNvPr id="11" name="Freeform: Shape 94">
            <a:extLst>
              <a:ext uri="{FF2B5EF4-FFF2-40B4-BE49-F238E27FC236}">
                <a16:creationId xmlns:a16="http://schemas.microsoft.com/office/drawing/2014/main" id="{0B9868F2-8985-F940-B534-9B073B78B41E}"/>
              </a:ext>
            </a:extLst>
          </p:cNvPr>
          <p:cNvSpPr/>
          <p:nvPr/>
        </p:nvSpPr>
        <p:spPr>
          <a:xfrm rot="20731778" flipH="1">
            <a:off x="4914874" y="308238"/>
            <a:ext cx="1098606" cy="1268532"/>
          </a:xfrm>
          <a:custGeom>
            <a:avLst/>
            <a:gdLst>
              <a:gd name="connsiteX0" fmla="*/ 936022 w 1872043"/>
              <a:gd name="connsiteY0" fmla="*/ 2161604 h 2161603"/>
              <a:gd name="connsiteX1" fmla="*/ 0 w 1872043"/>
              <a:gd name="connsiteY1" fmla="*/ 1621250 h 2161603"/>
              <a:gd name="connsiteX2" fmla="*/ 0 w 1872043"/>
              <a:gd name="connsiteY2" fmla="*/ 540449 h 2161603"/>
              <a:gd name="connsiteX3" fmla="*/ 936022 w 1872043"/>
              <a:gd name="connsiteY3" fmla="*/ 0 h 2161603"/>
              <a:gd name="connsiteX4" fmla="*/ 1872043 w 1872043"/>
              <a:gd name="connsiteY4" fmla="*/ 540449 h 2161603"/>
              <a:gd name="connsiteX5" fmla="*/ 1872043 w 1872043"/>
              <a:gd name="connsiteY5" fmla="*/ 1621250 h 2161603"/>
              <a:gd name="connsiteX6" fmla="*/ 936022 w 1872043"/>
              <a:gd name="connsiteY6" fmla="*/ 2161604 h 2161603"/>
              <a:gd name="connsiteX7" fmla="*/ 285750 w 1872043"/>
              <a:gd name="connsiteY7" fmla="*/ 1456277 h 2161603"/>
              <a:gd name="connsiteX8" fmla="*/ 936022 w 1872043"/>
              <a:gd name="connsiteY8" fmla="*/ 1831753 h 2161603"/>
              <a:gd name="connsiteX9" fmla="*/ 1586293 w 1872043"/>
              <a:gd name="connsiteY9" fmla="*/ 1456277 h 2161603"/>
              <a:gd name="connsiteX10" fmla="*/ 1586293 w 1872043"/>
              <a:gd name="connsiteY10" fmla="*/ 705422 h 2161603"/>
              <a:gd name="connsiteX11" fmla="*/ 936022 w 1872043"/>
              <a:gd name="connsiteY11" fmla="*/ 329946 h 2161603"/>
              <a:gd name="connsiteX12" fmla="*/ 285750 w 1872043"/>
              <a:gd name="connsiteY12" fmla="*/ 705422 h 2161603"/>
              <a:gd name="connsiteX13" fmla="*/ 285750 w 1872043"/>
              <a:gd name="connsiteY13" fmla="*/ 1456277 h 216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72043" h="2161603">
                <a:moveTo>
                  <a:pt x="936022" y="2161604"/>
                </a:moveTo>
                <a:lnTo>
                  <a:pt x="0" y="1621250"/>
                </a:lnTo>
                <a:lnTo>
                  <a:pt x="0" y="540449"/>
                </a:lnTo>
                <a:lnTo>
                  <a:pt x="936022" y="0"/>
                </a:lnTo>
                <a:lnTo>
                  <a:pt x="1872043" y="540449"/>
                </a:lnTo>
                <a:lnTo>
                  <a:pt x="1872043" y="1621250"/>
                </a:lnTo>
                <a:lnTo>
                  <a:pt x="936022" y="2161604"/>
                </a:lnTo>
                <a:close/>
                <a:moveTo>
                  <a:pt x="285750" y="1456277"/>
                </a:moveTo>
                <a:lnTo>
                  <a:pt x="936022" y="1831753"/>
                </a:lnTo>
                <a:lnTo>
                  <a:pt x="1586293" y="1456277"/>
                </a:lnTo>
                <a:lnTo>
                  <a:pt x="1586293" y="705422"/>
                </a:lnTo>
                <a:lnTo>
                  <a:pt x="936022" y="329946"/>
                </a:lnTo>
                <a:lnTo>
                  <a:pt x="285750" y="705422"/>
                </a:lnTo>
                <a:lnTo>
                  <a:pt x="285750" y="1456277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2" name="Freeform: Shape 92">
            <a:extLst>
              <a:ext uri="{FF2B5EF4-FFF2-40B4-BE49-F238E27FC236}">
                <a16:creationId xmlns:a16="http://schemas.microsoft.com/office/drawing/2014/main" id="{5E78A0E6-5B84-BC47-85C8-4471748CE1D2}"/>
              </a:ext>
            </a:extLst>
          </p:cNvPr>
          <p:cNvSpPr/>
          <p:nvPr/>
        </p:nvSpPr>
        <p:spPr>
          <a:xfrm rot="18825475" flipH="1">
            <a:off x="3722372" y="1200395"/>
            <a:ext cx="930914" cy="1074904"/>
          </a:xfrm>
          <a:custGeom>
            <a:avLst/>
            <a:gdLst>
              <a:gd name="connsiteX0" fmla="*/ 1586293 w 1586293"/>
              <a:gd name="connsiteY0" fmla="*/ 1373791 h 1831657"/>
              <a:gd name="connsiteX1" fmla="*/ 1586293 w 1586293"/>
              <a:gd name="connsiteY1" fmla="*/ 457962 h 1831657"/>
              <a:gd name="connsiteX2" fmla="*/ 793147 w 1586293"/>
              <a:gd name="connsiteY2" fmla="*/ 0 h 1831657"/>
              <a:gd name="connsiteX3" fmla="*/ 0 w 1586293"/>
              <a:gd name="connsiteY3" fmla="*/ 457962 h 1831657"/>
              <a:gd name="connsiteX4" fmla="*/ 0 w 1586293"/>
              <a:gd name="connsiteY4" fmla="*/ 1373791 h 1831657"/>
              <a:gd name="connsiteX5" fmla="*/ 793147 w 1586293"/>
              <a:gd name="connsiteY5" fmla="*/ 1831658 h 183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6293" h="1831657">
                <a:moveTo>
                  <a:pt x="1586293" y="1373791"/>
                </a:moveTo>
                <a:lnTo>
                  <a:pt x="1586293" y="457962"/>
                </a:lnTo>
                <a:lnTo>
                  <a:pt x="793147" y="0"/>
                </a:lnTo>
                <a:lnTo>
                  <a:pt x="0" y="457962"/>
                </a:lnTo>
                <a:lnTo>
                  <a:pt x="0" y="1373791"/>
                </a:lnTo>
                <a:lnTo>
                  <a:pt x="793147" y="183165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  <a:effectLst>
            <a:innerShdw blurRad="596900">
              <a:prstClr val="black">
                <a:alpha val="79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es-ES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6%</a:t>
            </a:r>
          </a:p>
        </p:txBody>
      </p:sp>
      <p:sp>
        <p:nvSpPr>
          <p:cNvPr id="13" name="Freeform: Shape 94">
            <a:extLst>
              <a:ext uri="{FF2B5EF4-FFF2-40B4-BE49-F238E27FC236}">
                <a16:creationId xmlns:a16="http://schemas.microsoft.com/office/drawing/2014/main" id="{DDEADC4F-5155-D546-A895-8F91B3881B69}"/>
              </a:ext>
            </a:extLst>
          </p:cNvPr>
          <p:cNvSpPr/>
          <p:nvPr/>
        </p:nvSpPr>
        <p:spPr>
          <a:xfrm rot="18825475" flipH="1">
            <a:off x="3638526" y="1103582"/>
            <a:ext cx="1098606" cy="1268532"/>
          </a:xfrm>
          <a:custGeom>
            <a:avLst/>
            <a:gdLst>
              <a:gd name="connsiteX0" fmla="*/ 936022 w 1872043"/>
              <a:gd name="connsiteY0" fmla="*/ 2161604 h 2161603"/>
              <a:gd name="connsiteX1" fmla="*/ 0 w 1872043"/>
              <a:gd name="connsiteY1" fmla="*/ 1621250 h 2161603"/>
              <a:gd name="connsiteX2" fmla="*/ 0 w 1872043"/>
              <a:gd name="connsiteY2" fmla="*/ 540449 h 2161603"/>
              <a:gd name="connsiteX3" fmla="*/ 936022 w 1872043"/>
              <a:gd name="connsiteY3" fmla="*/ 0 h 2161603"/>
              <a:gd name="connsiteX4" fmla="*/ 1872043 w 1872043"/>
              <a:gd name="connsiteY4" fmla="*/ 540449 h 2161603"/>
              <a:gd name="connsiteX5" fmla="*/ 1872043 w 1872043"/>
              <a:gd name="connsiteY5" fmla="*/ 1621250 h 2161603"/>
              <a:gd name="connsiteX6" fmla="*/ 936022 w 1872043"/>
              <a:gd name="connsiteY6" fmla="*/ 2161604 h 2161603"/>
              <a:gd name="connsiteX7" fmla="*/ 285750 w 1872043"/>
              <a:gd name="connsiteY7" fmla="*/ 1456277 h 2161603"/>
              <a:gd name="connsiteX8" fmla="*/ 936022 w 1872043"/>
              <a:gd name="connsiteY8" fmla="*/ 1831753 h 2161603"/>
              <a:gd name="connsiteX9" fmla="*/ 1586293 w 1872043"/>
              <a:gd name="connsiteY9" fmla="*/ 1456277 h 2161603"/>
              <a:gd name="connsiteX10" fmla="*/ 1586293 w 1872043"/>
              <a:gd name="connsiteY10" fmla="*/ 705422 h 2161603"/>
              <a:gd name="connsiteX11" fmla="*/ 936022 w 1872043"/>
              <a:gd name="connsiteY11" fmla="*/ 329946 h 2161603"/>
              <a:gd name="connsiteX12" fmla="*/ 285750 w 1872043"/>
              <a:gd name="connsiteY12" fmla="*/ 705422 h 2161603"/>
              <a:gd name="connsiteX13" fmla="*/ 285750 w 1872043"/>
              <a:gd name="connsiteY13" fmla="*/ 1456277 h 216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72043" h="2161603">
                <a:moveTo>
                  <a:pt x="936022" y="2161604"/>
                </a:moveTo>
                <a:lnTo>
                  <a:pt x="0" y="1621250"/>
                </a:lnTo>
                <a:lnTo>
                  <a:pt x="0" y="540449"/>
                </a:lnTo>
                <a:lnTo>
                  <a:pt x="936022" y="0"/>
                </a:lnTo>
                <a:lnTo>
                  <a:pt x="1872043" y="540449"/>
                </a:lnTo>
                <a:lnTo>
                  <a:pt x="1872043" y="1621250"/>
                </a:lnTo>
                <a:lnTo>
                  <a:pt x="936022" y="2161604"/>
                </a:lnTo>
                <a:close/>
                <a:moveTo>
                  <a:pt x="285750" y="1456277"/>
                </a:moveTo>
                <a:lnTo>
                  <a:pt x="936022" y="1831753"/>
                </a:lnTo>
                <a:lnTo>
                  <a:pt x="1586293" y="1456277"/>
                </a:lnTo>
                <a:lnTo>
                  <a:pt x="1586293" y="705422"/>
                </a:lnTo>
                <a:lnTo>
                  <a:pt x="936022" y="329946"/>
                </a:lnTo>
                <a:lnTo>
                  <a:pt x="285750" y="705422"/>
                </a:lnTo>
                <a:lnTo>
                  <a:pt x="285750" y="1456277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4" name="Freeform: Shape 92">
            <a:extLst>
              <a:ext uri="{FF2B5EF4-FFF2-40B4-BE49-F238E27FC236}">
                <a16:creationId xmlns:a16="http://schemas.microsoft.com/office/drawing/2014/main" id="{A3C6B895-F7E2-B147-A1F8-595E74DCAA90}"/>
              </a:ext>
            </a:extLst>
          </p:cNvPr>
          <p:cNvSpPr/>
          <p:nvPr/>
        </p:nvSpPr>
        <p:spPr>
          <a:xfrm rot="20289073" flipH="1">
            <a:off x="3288099" y="3747289"/>
            <a:ext cx="930914" cy="1074904"/>
          </a:xfrm>
          <a:custGeom>
            <a:avLst/>
            <a:gdLst>
              <a:gd name="connsiteX0" fmla="*/ 1586293 w 1586293"/>
              <a:gd name="connsiteY0" fmla="*/ 1373791 h 1831657"/>
              <a:gd name="connsiteX1" fmla="*/ 1586293 w 1586293"/>
              <a:gd name="connsiteY1" fmla="*/ 457962 h 1831657"/>
              <a:gd name="connsiteX2" fmla="*/ 793147 w 1586293"/>
              <a:gd name="connsiteY2" fmla="*/ 0 h 1831657"/>
              <a:gd name="connsiteX3" fmla="*/ 0 w 1586293"/>
              <a:gd name="connsiteY3" fmla="*/ 457962 h 1831657"/>
              <a:gd name="connsiteX4" fmla="*/ 0 w 1586293"/>
              <a:gd name="connsiteY4" fmla="*/ 1373791 h 1831657"/>
              <a:gd name="connsiteX5" fmla="*/ 793147 w 1586293"/>
              <a:gd name="connsiteY5" fmla="*/ 1831658 h 183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6293" h="1831657">
                <a:moveTo>
                  <a:pt x="1586293" y="1373791"/>
                </a:moveTo>
                <a:lnTo>
                  <a:pt x="1586293" y="457962"/>
                </a:lnTo>
                <a:lnTo>
                  <a:pt x="793147" y="0"/>
                </a:lnTo>
                <a:lnTo>
                  <a:pt x="0" y="457962"/>
                </a:lnTo>
                <a:lnTo>
                  <a:pt x="0" y="1373791"/>
                </a:lnTo>
                <a:lnTo>
                  <a:pt x="793147" y="183165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  <a:effectLst>
            <a:innerShdw blurRad="596900">
              <a:prstClr val="black">
                <a:alpha val="79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es-ES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30%</a:t>
            </a:r>
          </a:p>
        </p:txBody>
      </p:sp>
      <p:sp>
        <p:nvSpPr>
          <p:cNvPr id="15" name="Freeform: Shape 94">
            <a:extLst>
              <a:ext uri="{FF2B5EF4-FFF2-40B4-BE49-F238E27FC236}">
                <a16:creationId xmlns:a16="http://schemas.microsoft.com/office/drawing/2014/main" id="{7F222530-BBA2-9B46-A724-5BC0E7F89176}"/>
              </a:ext>
            </a:extLst>
          </p:cNvPr>
          <p:cNvSpPr/>
          <p:nvPr/>
        </p:nvSpPr>
        <p:spPr>
          <a:xfrm rot="20289073" flipH="1">
            <a:off x="3204253" y="3650476"/>
            <a:ext cx="1098606" cy="1268532"/>
          </a:xfrm>
          <a:custGeom>
            <a:avLst/>
            <a:gdLst>
              <a:gd name="connsiteX0" fmla="*/ 936022 w 1872043"/>
              <a:gd name="connsiteY0" fmla="*/ 2161604 h 2161603"/>
              <a:gd name="connsiteX1" fmla="*/ 0 w 1872043"/>
              <a:gd name="connsiteY1" fmla="*/ 1621250 h 2161603"/>
              <a:gd name="connsiteX2" fmla="*/ 0 w 1872043"/>
              <a:gd name="connsiteY2" fmla="*/ 540449 h 2161603"/>
              <a:gd name="connsiteX3" fmla="*/ 936022 w 1872043"/>
              <a:gd name="connsiteY3" fmla="*/ 0 h 2161603"/>
              <a:gd name="connsiteX4" fmla="*/ 1872043 w 1872043"/>
              <a:gd name="connsiteY4" fmla="*/ 540449 h 2161603"/>
              <a:gd name="connsiteX5" fmla="*/ 1872043 w 1872043"/>
              <a:gd name="connsiteY5" fmla="*/ 1621250 h 2161603"/>
              <a:gd name="connsiteX6" fmla="*/ 936022 w 1872043"/>
              <a:gd name="connsiteY6" fmla="*/ 2161604 h 2161603"/>
              <a:gd name="connsiteX7" fmla="*/ 285750 w 1872043"/>
              <a:gd name="connsiteY7" fmla="*/ 1456277 h 2161603"/>
              <a:gd name="connsiteX8" fmla="*/ 936022 w 1872043"/>
              <a:gd name="connsiteY8" fmla="*/ 1831753 h 2161603"/>
              <a:gd name="connsiteX9" fmla="*/ 1586293 w 1872043"/>
              <a:gd name="connsiteY9" fmla="*/ 1456277 h 2161603"/>
              <a:gd name="connsiteX10" fmla="*/ 1586293 w 1872043"/>
              <a:gd name="connsiteY10" fmla="*/ 705422 h 2161603"/>
              <a:gd name="connsiteX11" fmla="*/ 936022 w 1872043"/>
              <a:gd name="connsiteY11" fmla="*/ 329946 h 2161603"/>
              <a:gd name="connsiteX12" fmla="*/ 285750 w 1872043"/>
              <a:gd name="connsiteY12" fmla="*/ 705422 h 2161603"/>
              <a:gd name="connsiteX13" fmla="*/ 285750 w 1872043"/>
              <a:gd name="connsiteY13" fmla="*/ 1456277 h 216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72043" h="2161603">
                <a:moveTo>
                  <a:pt x="936022" y="2161604"/>
                </a:moveTo>
                <a:lnTo>
                  <a:pt x="0" y="1621250"/>
                </a:lnTo>
                <a:lnTo>
                  <a:pt x="0" y="540449"/>
                </a:lnTo>
                <a:lnTo>
                  <a:pt x="936022" y="0"/>
                </a:lnTo>
                <a:lnTo>
                  <a:pt x="1872043" y="540449"/>
                </a:lnTo>
                <a:lnTo>
                  <a:pt x="1872043" y="1621250"/>
                </a:lnTo>
                <a:lnTo>
                  <a:pt x="936022" y="2161604"/>
                </a:lnTo>
                <a:close/>
                <a:moveTo>
                  <a:pt x="285750" y="1456277"/>
                </a:moveTo>
                <a:lnTo>
                  <a:pt x="936022" y="1831753"/>
                </a:lnTo>
                <a:lnTo>
                  <a:pt x="1586293" y="1456277"/>
                </a:lnTo>
                <a:lnTo>
                  <a:pt x="1586293" y="705422"/>
                </a:lnTo>
                <a:lnTo>
                  <a:pt x="936022" y="329946"/>
                </a:lnTo>
                <a:lnTo>
                  <a:pt x="285750" y="705422"/>
                </a:lnTo>
                <a:lnTo>
                  <a:pt x="285750" y="1456277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7298CE1-7FB6-F143-BF45-D63CE8846147}"/>
              </a:ext>
            </a:extLst>
          </p:cNvPr>
          <p:cNvSpPr txBox="1"/>
          <p:nvPr/>
        </p:nvSpPr>
        <p:spPr>
          <a:xfrm>
            <a:off x="9000918" y="3573207"/>
            <a:ext cx="57259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2200" b="1" dirty="0">
                <a:solidFill>
                  <a:srgbClr val="C00000"/>
                </a:solidFill>
                <a:latin typeface="Poppins Black" pitchFamily="2" charset="77"/>
                <a:cs typeface="Poppins Black" pitchFamily="2" charset="77"/>
              </a:rPr>
              <a:t>TV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C0024F27-2796-AB40-8B8F-DDC22F97D4A5}"/>
              </a:ext>
            </a:extLst>
          </p:cNvPr>
          <p:cNvSpPr txBox="1"/>
          <p:nvPr/>
        </p:nvSpPr>
        <p:spPr>
          <a:xfrm>
            <a:off x="5973626" y="599066"/>
            <a:ext cx="111601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2200" b="1" dirty="0">
                <a:solidFill>
                  <a:srgbClr val="C00000"/>
                </a:solidFill>
                <a:latin typeface="Poppins Black" pitchFamily="2" charset="77"/>
                <a:cs typeface="Poppins Black" pitchFamily="2" charset="77"/>
              </a:rPr>
              <a:t>RADIO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BB45CE3C-1C73-9E48-B49F-AFB6CE3CDE34}"/>
              </a:ext>
            </a:extLst>
          </p:cNvPr>
          <p:cNvSpPr txBox="1"/>
          <p:nvPr/>
        </p:nvSpPr>
        <p:spPr>
          <a:xfrm>
            <a:off x="2466058" y="1436022"/>
            <a:ext cx="132279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2200" b="1" dirty="0">
                <a:solidFill>
                  <a:srgbClr val="C00000"/>
                </a:solidFill>
                <a:latin typeface="Poppins Black" pitchFamily="2" charset="77"/>
                <a:cs typeface="Poppins Black" pitchFamily="2" charset="77"/>
              </a:rPr>
              <a:t>DIGITAL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CD8CD67B-DBDD-0149-99C5-D4AD9A94DD07}"/>
              </a:ext>
            </a:extLst>
          </p:cNvPr>
          <p:cNvSpPr txBox="1"/>
          <p:nvPr/>
        </p:nvSpPr>
        <p:spPr>
          <a:xfrm>
            <a:off x="2429493" y="4364315"/>
            <a:ext cx="8435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2200" b="1" dirty="0">
                <a:solidFill>
                  <a:srgbClr val="C00000"/>
                </a:solidFill>
                <a:latin typeface="Poppins Black" pitchFamily="2" charset="77"/>
                <a:cs typeface="Poppins Black" pitchFamily="2" charset="77"/>
              </a:rPr>
              <a:t>OOH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9D881EB-4200-BB07-EDDE-7D375A2269A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418" y="6210588"/>
            <a:ext cx="1329256" cy="468000"/>
          </a:xfrm>
          <a:prstGeom prst="rect">
            <a:avLst/>
          </a:prstGeom>
        </p:spPr>
      </p:pic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443E559F-5517-3592-C955-29AE38156397}"/>
              </a:ext>
            </a:extLst>
          </p:cNvPr>
          <p:cNvCxnSpPr>
            <a:cxnSpLocks/>
          </p:cNvCxnSpPr>
          <p:nvPr/>
        </p:nvCxnSpPr>
        <p:spPr>
          <a:xfrm>
            <a:off x="1714504" y="6457952"/>
            <a:ext cx="9684000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F19738F5-4FC2-6E5A-C26A-B16C808E62EC}"/>
              </a:ext>
            </a:extLst>
          </p:cNvPr>
          <p:cNvSpPr txBox="1"/>
          <p:nvPr/>
        </p:nvSpPr>
        <p:spPr>
          <a:xfrm>
            <a:off x="513997" y="231337"/>
            <a:ext cx="19607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3000" b="1" dirty="0">
                <a:latin typeface="Myriad Pro" panose="020B0503030403020204" pitchFamily="34" charset="0"/>
                <a:cs typeface="Poppins" pitchFamily="2" charset="77"/>
              </a:rPr>
              <a:t>Media Mix</a:t>
            </a:r>
          </a:p>
        </p:txBody>
      </p:sp>
    </p:spTree>
    <p:extLst>
      <p:ext uri="{BB962C8B-B14F-4D97-AF65-F5344CB8AC3E}">
        <p14:creationId xmlns:p14="http://schemas.microsoft.com/office/powerpoint/2010/main" val="3897035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A3FD7F63-DC23-D042-A8F3-C407CA7C63CE}"/>
              </a:ext>
            </a:extLst>
          </p:cNvPr>
          <p:cNvSpPr txBox="1"/>
          <p:nvPr/>
        </p:nvSpPr>
        <p:spPr>
          <a:xfrm>
            <a:off x="4991070" y="1705392"/>
            <a:ext cx="6482686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Para garantizar máxima eficiencia en la inversión y optimizar el alcance en audiencias clave, se propone concentrar la pauta en tres canales estratégicos: Canal 11, HCH y TSI, que en conjunto representan aproximadamente el 41% del share de TV abierta en Honduras.</a:t>
            </a:r>
          </a:p>
          <a:p>
            <a:pPr algn="ctr"/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Enfoque en novelas, entretenimiento (revistas) y deportes: Áreas que generan mayor engagement, conversación y afinidad con un target digitalizado y moderno.</a:t>
            </a:r>
          </a:p>
          <a:p>
            <a:pPr algn="ctr"/>
            <a:r>
              <a:rPr lang="es-HN" sz="1600" dirty="0">
                <a:latin typeface="Myriad Pro" panose="020B0503030403020204" pitchFamily="34" charset="0"/>
                <a:cs typeface="Poppins" pitchFamily="2" charset="77"/>
              </a:rPr>
              <a:t>Cobertura masiva (50% share), con alta afinidad en segmentos claves: jóvenes, adultos jóvenes y familias urbanas.</a:t>
            </a:r>
          </a:p>
          <a:p>
            <a:pPr algn="ctr"/>
            <a:endParaRPr lang="es-HN" sz="1600" dirty="0">
              <a:latin typeface="Myriad Pro" panose="020B0503030403020204" pitchFamily="34" charset="0"/>
              <a:cs typeface="Poppins" pitchFamily="2" charset="77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4FF95727-3F78-E74B-B90C-6AA0C06B81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138747"/>
              </p:ext>
            </p:extLst>
          </p:nvPr>
        </p:nvGraphicFramePr>
        <p:xfrm>
          <a:off x="718244" y="1119598"/>
          <a:ext cx="4064000" cy="3723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F6EB1C2C-2595-AC47-9D04-9AEC2FB1E22F}"/>
              </a:ext>
            </a:extLst>
          </p:cNvPr>
          <p:cNvSpPr txBox="1"/>
          <p:nvPr/>
        </p:nvSpPr>
        <p:spPr>
          <a:xfrm>
            <a:off x="6062587" y="4782806"/>
            <a:ext cx="43396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HN" sz="1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  <a:cs typeface="Poppins" pitchFamily="2" charset="77"/>
              </a:rPr>
              <a:t>3 canales</a:t>
            </a:r>
          </a:p>
          <a:p>
            <a:pPr algn="ctr"/>
            <a:r>
              <a:rPr lang="es-HN" sz="1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  <a:cs typeface="Poppins" pitchFamily="2" charset="77"/>
              </a:rPr>
              <a:t>109 exposicones (cortinas, cintillos, menciones, spots)</a:t>
            </a:r>
          </a:p>
          <a:p>
            <a:pPr algn="ctr"/>
            <a:r>
              <a:rPr lang="es-HN" sz="1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  <a:cs typeface="Poppins" pitchFamily="2" charset="77"/>
              </a:rPr>
              <a:t>793 trp’s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AE140F7-0E8E-AE2B-6868-E7029A200F3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418" y="6210588"/>
            <a:ext cx="1329256" cy="468000"/>
          </a:xfrm>
          <a:prstGeom prst="rect">
            <a:avLst/>
          </a:prstGeom>
        </p:spPr>
      </p:pic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E0A34748-20D1-F4EC-E370-8667C8F239B6}"/>
              </a:ext>
            </a:extLst>
          </p:cNvPr>
          <p:cNvCxnSpPr>
            <a:cxnSpLocks/>
          </p:cNvCxnSpPr>
          <p:nvPr/>
        </p:nvCxnSpPr>
        <p:spPr>
          <a:xfrm>
            <a:off x="1714504" y="6457952"/>
            <a:ext cx="9684000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E9B9ED97-3629-5157-C36F-A49DC5D1EF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4763750"/>
              </p:ext>
            </p:extLst>
          </p:nvPr>
        </p:nvGraphicFramePr>
        <p:xfrm>
          <a:off x="1763905" y="2174166"/>
          <a:ext cx="1972677" cy="1614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6D7F486A-5B14-3254-6489-D6DF92F38319}"/>
              </a:ext>
            </a:extLst>
          </p:cNvPr>
          <p:cNvSpPr txBox="1"/>
          <p:nvPr/>
        </p:nvSpPr>
        <p:spPr>
          <a:xfrm>
            <a:off x="513997" y="231337"/>
            <a:ext cx="24593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3000" b="1" dirty="0">
                <a:latin typeface="Myriad Pro" panose="020B0503030403020204" pitchFamily="34" charset="0"/>
                <a:cs typeface="Poppins" pitchFamily="2" charset="77"/>
              </a:rPr>
              <a:t>Estrategia TV</a:t>
            </a:r>
          </a:p>
        </p:txBody>
      </p:sp>
    </p:spTree>
    <p:extLst>
      <p:ext uri="{BB962C8B-B14F-4D97-AF65-F5344CB8AC3E}">
        <p14:creationId xmlns:p14="http://schemas.microsoft.com/office/powerpoint/2010/main" val="2689546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4BB3988B-7E1D-944D-B563-C78E33DD1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672" y="873290"/>
            <a:ext cx="3399997" cy="216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E759EFB0-EA71-2144-9B31-11BF780D86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647" y="873290"/>
            <a:ext cx="3399997" cy="216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A8AB90F4-0564-054C-A3AF-3EBFB61D86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284" y="2957496"/>
            <a:ext cx="878660" cy="72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0057C72C-FF0B-B549-8BE0-F518839D9394}"/>
              </a:ext>
            </a:extLst>
          </p:cNvPr>
          <p:cNvSpPr txBox="1"/>
          <p:nvPr/>
        </p:nvSpPr>
        <p:spPr>
          <a:xfrm>
            <a:off x="4638330" y="3657095"/>
            <a:ext cx="3179093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HN" sz="1200" b="1" dirty="0">
                <a:latin typeface="Poppins" pitchFamily="2" charset="77"/>
                <a:cs typeface="Poppins" pitchFamily="2" charset="77"/>
              </a:rPr>
              <a:t>Fútbol a Fondo</a:t>
            </a:r>
          </a:p>
          <a:p>
            <a:r>
              <a:rPr lang="es-HN" sz="1400" dirty="0">
                <a:latin typeface="Myriad Pro" panose="020B0503030403020204" pitchFamily="34" charset="0"/>
              </a:rPr>
              <a:t>Espacio con fuerte concentración de audiencia masculina y joven-adulta, alineado con usuarios activos digitalmente y con alta afinidad hacia soluciones ágiles.</a:t>
            </a:r>
          </a:p>
          <a:p>
            <a:endParaRPr lang="es-HN" sz="1400" dirty="0">
              <a:effectLst/>
              <a:latin typeface="Myriad Pro" panose="020B0503030403020204" pitchFamily="34" charset="0"/>
            </a:endParaRPr>
          </a:p>
          <a:p>
            <a:r>
              <a:rPr lang="es-HN" sz="1300" dirty="0">
                <a:effectLst/>
                <a:latin typeface="Myriad Pro" panose="020B0503030403020204" pitchFamily="34" charset="0"/>
              </a:rPr>
              <a:t>2 Menciones 15” full pantalla salida o regreso de corte, diarias</a:t>
            </a:r>
            <a:endParaRPr lang="es-HN" sz="1300" dirty="0">
              <a:latin typeface="Myriad Pro" panose="020B0503030403020204" pitchFamily="34" charset="0"/>
            </a:endParaRPr>
          </a:p>
          <a:p>
            <a:endParaRPr lang="es-HN" sz="12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6152" name="Picture 8" descr="El encendido debate del staff de Fútbol a Fondo tras el empate de Motagua  en Liga">
            <a:extLst>
              <a:ext uri="{FF2B5EF4-FFF2-40B4-BE49-F238E27FC236}">
                <a16:creationId xmlns:a16="http://schemas.microsoft.com/office/drawing/2014/main" id="{73BE25D6-6A34-1E4F-90FC-5C799D282C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329" y="987100"/>
            <a:ext cx="3179093" cy="178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2540CB43-0F6E-0241-B0D7-CE60A8AB09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128" y="873290"/>
            <a:ext cx="3399997" cy="216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A023BC0B-A0E3-DB45-A748-694A5F8BAD47}"/>
              </a:ext>
            </a:extLst>
          </p:cNvPr>
          <p:cNvSpPr txBox="1"/>
          <p:nvPr/>
        </p:nvSpPr>
        <p:spPr>
          <a:xfrm>
            <a:off x="8238576" y="3657095"/>
            <a:ext cx="31790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HN" sz="1200" b="1" dirty="0">
                <a:latin typeface="Myriad Pro" panose="020B0503030403020204" pitchFamily="34" charset="0"/>
                <a:cs typeface="Poppins" pitchFamily="2" charset="77"/>
              </a:rPr>
              <a:t>Revista Que Viva la Vida</a:t>
            </a:r>
          </a:p>
          <a:p>
            <a:r>
              <a:rPr lang="es-HN" sz="1200" dirty="0">
                <a:latin typeface="Myriad Pro" panose="020B0503030403020204" pitchFamily="34" charset="0"/>
              </a:rPr>
              <a:t>Programa de revista con alto nivel de audiencia y engagement, ideal para generar </a:t>
            </a:r>
            <a:r>
              <a:rPr lang="es-HN" sz="1200" b="1" dirty="0">
                <a:latin typeface="Myriad Pro" panose="020B0503030403020204" pitchFamily="34" charset="0"/>
              </a:rPr>
              <a:t>frecuencia y cercanía</a:t>
            </a:r>
            <a:r>
              <a:rPr lang="es-HN" sz="1200" dirty="0">
                <a:latin typeface="Myriad Pro" panose="020B0503030403020204" pitchFamily="34" charset="0"/>
              </a:rPr>
              <a:t>, además de contextualizar el mensaje en un entorno cotidiano.</a:t>
            </a:r>
            <a:endParaRPr lang="es-HN" sz="1200" b="1" dirty="0">
              <a:latin typeface="Myriad Pro" panose="020B0503030403020204" pitchFamily="34" charset="0"/>
              <a:cs typeface="Poppins" pitchFamily="2" charset="77"/>
            </a:endParaRPr>
          </a:p>
          <a:p>
            <a:endParaRPr lang="es-HN" sz="1200" b="1" dirty="0">
              <a:latin typeface="Myriad Pro" panose="020B0503030403020204" pitchFamily="34" charset="0"/>
              <a:cs typeface="Poppins" pitchFamily="2" charset="77"/>
            </a:endParaRPr>
          </a:p>
          <a:p>
            <a:r>
              <a:rPr lang="es-HN" sz="1200" dirty="0">
                <a:latin typeface="Poppins" pitchFamily="2" charset="77"/>
                <a:cs typeface="Poppins" pitchFamily="2" charset="77"/>
              </a:rPr>
              <a:t>2 menciones + 3 cintillos semanales</a:t>
            </a:r>
          </a:p>
          <a:p>
            <a:endParaRPr lang="es-HN" sz="12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6154" name="Picture 10">
            <a:extLst>
              <a:ext uri="{FF2B5EF4-FFF2-40B4-BE49-F238E27FC236}">
                <a16:creationId xmlns:a16="http://schemas.microsoft.com/office/drawing/2014/main" id="{990C2656-F064-C547-8E16-EE5A7DA92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457" y="3190370"/>
            <a:ext cx="1312985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CH Entretenimiento – HCH Televisión Digital">
            <a:extLst>
              <a:ext uri="{FF2B5EF4-FFF2-40B4-BE49-F238E27FC236}">
                <a16:creationId xmlns:a16="http://schemas.microsoft.com/office/drawing/2014/main" id="{A38F0B44-BC94-3644-966C-9396170FC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457" y="973802"/>
            <a:ext cx="3112211" cy="176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AB0FDED-461C-0E6B-F3B7-82C8B802DD7B}"/>
              </a:ext>
            </a:extLst>
          </p:cNvPr>
          <p:cNvSpPr txBox="1"/>
          <p:nvPr/>
        </p:nvSpPr>
        <p:spPr>
          <a:xfrm>
            <a:off x="1016038" y="3657095"/>
            <a:ext cx="3179093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HN" sz="1200" b="1" dirty="0">
                <a:latin typeface="Poppins" pitchFamily="2" charset="77"/>
                <a:cs typeface="Poppins" pitchFamily="2" charset="77"/>
              </a:rPr>
              <a:t>Novelas Estelares</a:t>
            </a:r>
          </a:p>
          <a:p>
            <a:r>
              <a:rPr lang="es-HN" sz="1400" dirty="0">
                <a:latin typeface="Myriad Pro" panose="020B0503030403020204" pitchFamily="34" charset="0"/>
              </a:rPr>
              <a:t>Permiten alcanzar audiencias amplias y diversas, con alta afinidad en el hogar, favoreciendo la </a:t>
            </a:r>
            <a:r>
              <a:rPr lang="es-HN" sz="1400" b="1" dirty="0">
                <a:latin typeface="Myriad Pro" panose="020B0503030403020204" pitchFamily="34" charset="0"/>
              </a:rPr>
              <a:t>recordación </a:t>
            </a:r>
            <a:r>
              <a:rPr lang="es-HN" sz="1400" dirty="0">
                <a:latin typeface="Myriad Pro" panose="020B0503030403020204" pitchFamily="34" charset="0"/>
              </a:rPr>
              <a:t> y conexión con el mensaje</a:t>
            </a:r>
          </a:p>
          <a:p>
            <a:endParaRPr lang="es-HN" sz="1400" dirty="0">
              <a:latin typeface="Myriad Pro" panose="020B0503030403020204" pitchFamily="34" charset="0"/>
              <a:cs typeface="Poppins" pitchFamily="2" charset="77"/>
            </a:endParaRPr>
          </a:p>
          <a:p>
            <a:r>
              <a:rPr lang="es-HN" sz="1200" dirty="0">
                <a:latin typeface="Myriad Pro" panose="020B0503030403020204" pitchFamily="34" charset="0"/>
              </a:rPr>
              <a:t>1 cintillo 15” y spot de 30” diario</a:t>
            </a:r>
            <a:endParaRPr lang="es-HN" sz="1200" dirty="0">
              <a:latin typeface="Myriad Pro" panose="020B0503030403020204" pitchFamily="34" charset="0"/>
              <a:cs typeface="Poppins" pitchFamily="2" charset="77"/>
            </a:endParaRPr>
          </a:p>
        </p:txBody>
      </p:sp>
      <p:pic>
        <p:nvPicPr>
          <p:cNvPr id="1026" name="Picture 2" descr="Canal 11 (Honduras) | Logopedia | Fandom">
            <a:extLst>
              <a:ext uri="{FF2B5EF4-FFF2-40B4-BE49-F238E27FC236}">
                <a16:creationId xmlns:a16="http://schemas.microsoft.com/office/drawing/2014/main" id="{8B7E5D60-EE9D-97FC-3B98-00420058A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2" y="3024595"/>
            <a:ext cx="679052" cy="625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Ver Bahar Temporada 1 Episodio 1 - Episodio 1 | HBO Max">
            <a:extLst>
              <a:ext uri="{FF2B5EF4-FFF2-40B4-BE49-F238E27FC236}">
                <a16:creationId xmlns:a16="http://schemas.microsoft.com/office/drawing/2014/main" id="{F1E9476D-DD6F-986D-1CCF-1560660615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072" y="1019453"/>
            <a:ext cx="3137059" cy="1756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E004AAC-A5C8-8588-7858-3A2DB7AEA332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418" y="6210588"/>
            <a:ext cx="1329256" cy="468000"/>
          </a:xfrm>
          <a:prstGeom prst="rect">
            <a:avLst/>
          </a:prstGeom>
        </p:spPr>
      </p:pic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6BD66113-F995-56CD-B47D-6B435EC7CF49}"/>
              </a:ext>
            </a:extLst>
          </p:cNvPr>
          <p:cNvCxnSpPr>
            <a:cxnSpLocks/>
          </p:cNvCxnSpPr>
          <p:nvPr/>
        </p:nvCxnSpPr>
        <p:spPr>
          <a:xfrm>
            <a:off x="1714504" y="6457952"/>
            <a:ext cx="9684000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>
            <a:extLst>
              <a:ext uri="{FF2B5EF4-FFF2-40B4-BE49-F238E27FC236}">
                <a16:creationId xmlns:a16="http://schemas.microsoft.com/office/drawing/2014/main" id="{70951D89-993C-A172-3C6F-E5C7FD371A73}"/>
              </a:ext>
            </a:extLst>
          </p:cNvPr>
          <p:cNvSpPr txBox="1"/>
          <p:nvPr/>
        </p:nvSpPr>
        <p:spPr>
          <a:xfrm>
            <a:off x="513997" y="231337"/>
            <a:ext cx="24593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3000" b="1" dirty="0">
                <a:latin typeface="Myriad Pro" panose="020B0503030403020204" pitchFamily="34" charset="0"/>
                <a:cs typeface="Poppins" pitchFamily="2" charset="77"/>
              </a:rPr>
              <a:t>Estrategia TV</a:t>
            </a:r>
          </a:p>
        </p:txBody>
      </p:sp>
    </p:spTree>
    <p:extLst>
      <p:ext uri="{BB962C8B-B14F-4D97-AF65-F5344CB8AC3E}">
        <p14:creationId xmlns:p14="http://schemas.microsoft.com/office/powerpoint/2010/main" val="1942580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C559272B-2669-D443-A05D-00C60BDE6DBE}"/>
              </a:ext>
            </a:extLst>
          </p:cNvPr>
          <p:cNvSpPr txBox="1"/>
          <p:nvPr/>
        </p:nvSpPr>
        <p:spPr>
          <a:xfrm>
            <a:off x="971203" y="231337"/>
            <a:ext cx="364074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3000" b="1" dirty="0">
                <a:latin typeface="Myriad Pro" panose="020B0503030403020204" pitchFamily="34" charset="0"/>
                <a:cs typeface="Poppins" pitchFamily="2" charset="77"/>
              </a:rPr>
              <a:t>Estrategia en RADIO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CC9CBA8E-A62A-8549-B08A-20FC61E8F35E}"/>
              </a:ext>
            </a:extLst>
          </p:cNvPr>
          <p:cNvSpPr txBox="1"/>
          <p:nvPr/>
        </p:nvSpPr>
        <p:spPr>
          <a:xfrm>
            <a:off x="971203" y="1075848"/>
            <a:ext cx="1037272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HN" dirty="0">
                <a:latin typeface="Myriad Pro" panose="020B0503030403020204" pitchFamily="34" charset="0"/>
                <a:cs typeface="Poppins" pitchFamily="2" charset="77"/>
              </a:rPr>
              <a:t>Para reforzar la campaña, se propone presencia en radio musical de alta afinidad con el target adulto–joven (20 a 40 años, NSE medio y medio-alto, urbanos). Las emisoras seleccionadas son: La Hora del Té  y Radio Exa, ambas de cobertura nacional</a:t>
            </a:r>
          </a:p>
        </p:txBody>
      </p:sp>
      <p:pic>
        <p:nvPicPr>
          <p:cNvPr id="7170" name="Picture 2" descr="La Hora del Té | Tegucigalpa">
            <a:extLst>
              <a:ext uri="{FF2B5EF4-FFF2-40B4-BE49-F238E27FC236}">
                <a16:creationId xmlns:a16="http://schemas.microsoft.com/office/drawing/2014/main" id="{F3E8736A-1430-0A4A-9D7D-995297CE8B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099" y="2014591"/>
            <a:ext cx="1607312" cy="161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B499797A-B83F-5049-B9ED-DE89F3762C59}"/>
              </a:ext>
            </a:extLst>
          </p:cNvPr>
          <p:cNvSpPr txBox="1"/>
          <p:nvPr/>
        </p:nvSpPr>
        <p:spPr>
          <a:xfrm>
            <a:off x="2543179" y="3795488"/>
            <a:ext cx="34718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HN" sz="1400" dirty="0">
                <a:latin typeface="Myriad Pro" panose="020B0503030403020204" pitchFamily="34" charset="0"/>
                <a:cs typeface="Poppins" pitchFamily="2" charset="77"/>
              </a:rPr>
              <a:t>Segmento de la tarde con alta compañía en oficinas, comercios y hogares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A1C3BB1-00D1-4840-86CB-BB3DB1130FAA}"/>
              </a:ext>
            </a:extLst>
          </p:cNvPr>
          <p:cNvSpPr txBox="1"/>
          <p:nvPr/>
        </p:nvSpPr>
        <p:spPr>
          <a:xfrm>
            <a:off x="2906146" y="3410620"/>
            <a:ext cx="2428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1600" b="1" dirty="0">
                <a:latin typeface="Myriad Pro" panose="020B0503030403020204" pitchFamily="34" charset="0"/>
                <a:cs typeface="Poppins" pitchFamily="2" charset="77"/>
              </a:rPr>
              <a:t>Programa La Hora del Te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0D164B6-4C76-A244-A141-998DA002EFC8}"/>
              </a:ext>
            </a:extLst>
          </p:cNvPr>
          <p:cNvSpPr txBox="1"/>
          <p:nvPr/>
        </p:nvSpPr>
        <p:spPr>
          <a:xfrm>
            <a:off x="6089218" y="3749174"/>
            <a:ext cx="347186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HN" sz="1400" dirty="0">
                <a:latin typeface="Myriad Pro" panose="020B0503030403020204" pitchFamily="34" charset="0"/>
                <a:cs typeface="Poppins" pitchFamily="2" charset="77"/>
              </a:rPr>
              <a:t>Emisora con fuerte conexión en jóvenes adultos urbanos, enfocada en música de moda y estilo de vida dinámico, ideal para vincular la banca móvil con innovación y practicidad.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824750F1-8F52-7241-A76A-5804AC2965AB}"/>
              </a:ext>
            </a:extLst>
          </p:cNvPr>
          <p:cNvSpPr txBox="1"/>
          <p:nvPr/>
        </p:nvSpPr>
        <p:spPr>
          <a:xfrm>
            <a:off x="6595065" y="3364306"/>
            <a:ext cx="2473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1600" b="1" dirty="0">
                <a:latin typeface="Myriad Pro" panose="020B0503030403020204" pitchFamily="34" charset="0"/>
                <a:cs typeface="Poppins" pitchFamily="2" charset="77"/>
              </a:rPr>
              <a:t>Programa El Desmorning</a:t>
            </a:r>
          </a:p>
        </p:txBody>
      </p:sp>
      <p:pic>
        <p:nvPicPr>
          <p:cNvPr id="7178" name="Picture 10" descr="Exa FM Logo PNG Transparent &amp; SVG Vector - Freebie Supply">
            <a:extLst>
              <a:ext uri="{FF2B5EF4-FFF2-40B4-BE49-F238E27FC236}">
                <a16:creationId xmlns:a16="http://schemas.microsoft.com/office/drawing/2014/main" id="{8CF08E22-64BB-F249-BB9B-681D85235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680" y="1823954"/>
            <a:ext cx="1867774" cy="186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CuadroTexto 31">
            <a:extLst>
              <a:ext uri="{FF2B5EF4-FFF2-40B4-BE49-F238E27FC236}">
                <a16:creationId xmlns:a16="http://schemas.microsoft.com/office/drawing/2014/main" id="{853FD8B7-0326-484A-939A-C63BB5B86C6F}"/>
              </a:ext>
            </a:extLst>
          </p:cNvPr>
          <p:cNvSpPr txBox="1"/>
          <p:nvPr/>
        </p:nvSpPr>
        <p:spPr>
          <a:xfrm>
            <a:off x="1063059" y="5153056"/>
            <a:ext cx="10372725" cy="4924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HN" sz="1300" dirty="0">
                <a:latin typeface="Myriad Pro" panose="020B0503030403020204" pitchFamily="34" charset="0"/>
                <a:cs typeface="Poppins" pitchFamily="2" charset="77"/>
              </a:rPr>
              <a:t>Menciones orgánicas  (La Hora del Té y Exa) en donde los locutores cuenten anécdotas reales o simuladas de su día a día donde la banca móvil les resolvió algo.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4BE0D68E-4D0C-AF45-91FA-97F0DBA50F2C}"/>
              </a:ext>
            </a:extLst>
          </p:cNvPr>
          <p:cNvSpPr txBox="1"/>
          <p:nvPr/>
        </p:nvSpPr>
        <p:spPr>
          <a:xfrm>
            <a:off x="3793921" y="5699594"/>
            <a:ext cx="444224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H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  <a:cs typeface="Poppins" pitchFamily="2" charset="77"/>
              </a:rPr>
              <a:t>2 emisoras nacionales</a:t>
            </a:r>
          </a:p>
          <a:p>
            <a:pPr algn="ctr"/>
            <a:r>
              <a:rPr lang="es-H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  <a:cs typeface="Poppins" pitchFamily="2" charset="77"/>
              </a:rPr>
              <a:t>212 exposicones (cortinas, cintillos, menciones, spots</a:t>
            </a:r>
          </a:p>
          <a:p>
            <a:pPr algn="ctr"/>
            <a:endParaRPr lang="es-HN" sz="1400" b="1" dirty="0">
              <a:solidFill>
                <a:schemeClr val="tx1">
                  <a:lumMod val="65000"/>
                  <a:lumOff val="35000"/>
                </a:schemeClr>
              </a:solidFill>
              <a:latin typeface="Myriad Pro" panose="020B0503030403020204" pitchFamily="34" charset="0"/>
              <a:cs typeface="Poppins" pitchFamily="2" charset="77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9256FC5-3C41-0C4F-71AA-F630CC73BDE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418" y="6210588"/>
            <a:ext cx="1329256" cy="468000"/>
          </a:xfrm>
          <a:prstGeom prst="rect">
            <a:avLst/>
          </a:prstGeom>
        </p:spPr>
      </p:pic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BD2C7492-7AD0-2F04-B941-CA929CCFC13F}"/>
              </a:ext>
            </a:extLst>
          </p:cNvPr>
          <p:cNvCxnSpPr>
            <a:cxnSpLocks/>
          </p:cNvCxnSpPr>
          <p:nvPr/>
        </p:nvCxnSpPr>
        <p:spPr>
          <a:xfrm>
            <a:off x="1714504" y="6457952"/>
            <a:ext cx="9684000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9414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uadroTexto 15">
            <a:extLst>
              <a:ext uri="{FF2B5EF4-FFF2-40B4-BE49-F238E27FC236}">
                <a16:creationId xmlns:a16="http://schemas.microsoft.com/office/drawing/2014/main" id="{DCC1886B-19C8-1640-8B21-D3D4A0D88094}"/>
              </a:ext>
            </a:extLst>
          </p:cNvPr>
          <p:cNvSpPr txBox="1"/>
          <p:nvPr/>
        </p:nvSpPr>
        <p:spPr>
          <a:xfrm>
            <a:off x="1077346" y="970903"/>
            <a:ext cx="107241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HN" dirty="0">
                <a:latin typeface="Myriad Pro" panose="020B0503030403020204" pitchFamily="34" charset="0"/>
              </a:rPr>
              <a:t>El uso de pantallas digitales permite amplificar la presencia de marca en espacios de alta circulación, impactando al consumidor en su día a día.</a:t>
            </a:r>
            <a:endParaRPr lang="es-HN" dirty="0">
              <a:latin typeface="Myriad Pro" panose="020B0503030403020204" pitchFamily="34" charset="0"/>
              <a:cs typeface="Poppins" pitchFamily="2" charset="77"/>
            </a:endParaRPr>
          </a:p>
          <a:p>
            <a:pPr algn="ctr"/>
            <a:r>
              <a:rPr lang="es-HN" dirty="0">
                <a:latin typeface="Myriad Pro" panose="020B0503030403020204" pitchFamily="34" charset="0"/>
              </a:rPr>
              <a:t>Pantallas digitales en ubicaciones estratégicas.</a:t>
            </a:r>
          </a:p>
          <a:p>
            <a:pPr algn="ctr"/>
            <a:r>
              <a:rPr lang="es-HN" dirty="0">
                <a:latin typeface="Myriad Pro" panose="020B0503030403020204" pitchFamily="34" charset="0"/>
              </a:rPr>
              <a:t> Inclusión de pantallas 3D, que generan un efecto disruptivo y mayor atención</a:t>
            </a:r>
            <a:endParaRPr lang="es-HN" dirty="0">
              <a:latin typeface="Myriad Pro" panose="020B0503030403020204" pitchFamily="34" charset="0"/>
              <a:cs typeface="Poppins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C47D086-508F-4042-A41A-28C2E29030C9}"/>
              </a:ext>
            </a:extLst>
          </p:cNvPr>
          <p:cNvSpPr txBox="1"/>
          <p:nvPr/>
        </p:nvSpPr>
        <p:spPr>
          <a:xfrm>
            <a:off x="3320701" y="2137151"/>
            <a:ext cx="6255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dirty="0">
                <a:latin typeface="Myriad Pro" panose="020B0503030403020204" pitchFamily="34" charset="0"/>
                <a:cs typeface="Poppins" pitchFamily="2" charset="77"/>
              </a:rPr>
              <a:t>Selección de 4 ubicaciones (2 de ellas con innovaciones en </a:t>
            </a:r>
            <a:r>
              <a:rPr lang="es-HN" b="1" dirty="0">
                <a:latin typeface="Myriad Pro" panose="020B0503030403020204" pitchFamily="34" charset="0"/>
                <a:cs typeface="Poppins" pitchFamily="2" charset="77"/>
              </a:rPr>
              <a:t>3D) </a:t>
            </a:r>
          </a:p>
        </p:txBody>
      </p:sp>
      <p:pic>
        <p:nvPicPr>
          <p:cNvPr id="20" name="Video3D_Pantalla.mp4.mp4" descr="Video3D_Pantalla.mp4.mp4">
            <a:hlinkClick r:id="" action="ppaction://media"/>
            <a:extLst>
              <a:ext uri="{FF2B5EF4-FFF2-40B4-BE49-F238E27FC236}">
                <a16:creationId xmlns:a16="http://schemas.microsoft.com/office/drawing/2014/main" id="{D4C46687-A3C3-AC43-8761-B7177ED4957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1202" y="2722459"/>
            <a:ext cx="4698999" cy="2643188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B3AE31BA-017B-0D46-A52E-DCAA95C51603}"/>
              </a:ext>
            </a:extLst>
          </p:cNvPr>
          <p:cNvSpPr txBox="1"/>
          <p:nvPr/>
        </p:nvSpPr>
        <p:spPr>
          <a:xfrm>
            <a:off x="971203" y="2472401"/>
            <a:ext cx="19303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1200" dirty="0">
                <a:latin typeface="Poppins" pitchFamily="2" charset="77"/>
                <a:cs typeface="Poppins" pitchFamily="2" charset="77"/>
              </a:rPr>
              <a:t>Ejemplo innovación 3D</a:t>
            </a:r>
          </a:p>
        </p:txBody>
      </p:sp>
      <p:pic>
        <p:nvPicPr>
          <p:cNvPr id="7" name="Video3D_Totem.mp4.mp4" descr="Video3D_Totem.mp4.mp4">
            <a:hlinkClick r:id="" action="ppaction://media"/>
            <a:extLst>
              <a:ext uri="{FF2B5EF4-FFF2-40B4-BE49-F238E27FC236}">
                <a16:creationId xmlns:a16="http://schemas.microsoft.com/office/drawing/2014/main" id="{3456212B-7729-3E4E-BD94-1CB934F7CCF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43638" y="2714157"/>
            <a:ext cx="4894771" cy="2753309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F1FC8289-BD39-5D4C-BD36-3B0C0C1B2D0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420" y="6198824"/>
            <a:ext cx="1355018" cy="477070"/>
          </a:xfrm>
          <a:prstGeom prst="rect">
            <a:avLst/>
          </a:prstGeom>
        </p:spPr>
      </p:pic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BC291B41-13FA-9AB7-4EAE-A31A5FFB90E2}"/>
              </a:ext>
            </a:extLst>
          </p:cNvPr>
          <p:cNvCxnSpPr>
            <a:cxnSpLocks/>
          </p:cNvCxnSpPr>
          <p:nvPr/>
        </p:nvCxnSpPr>
        <p:spPr>
          <a:xfrm>
            <a:off x="1714504" y="6457952"/>
            <a:ext cx="9684000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>
            <a:extLst>
              <a:ext uri="{FF2B5EF4-FFF2-40B4-BE49-F238E27FC236}">
                <a16:creationId xmlns:a16="http://schemas.microsoft.com/office/drawing/2014/main" id="{AD426827-F59B-DB87-9D3F-876629BBDF9E}"/>
              </a:ext>
            </a:extLst>
          </p:cNvPr>
          <p:cNvSpPr txBox="1"/>
          <p:nvPr/>
        </p:nvSpPr>
        <p:spPr>
          <a:xfrm>
            <a:off x="513997" y="231337"/>
            <a:ext cx="374173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3000" b="1" dirty="0">
                <a:latin typeface="Myriad Pro" panose="020B0503030403020204" pitchFamily="34" charset="0"/>
                <a:cs typeface="Poppins" pitchFamily="2" charset="77"/>
              </a:rPr>
              <a:t>Estrategia Exteriores</a:t>
            </a:r>
          </a:p>
        </p:txBody>
      </p:sp>
    </p:spTree>
    <p:extLst>
      <p:ext uri="{BB962C8B-B14F-4D97-AF65-F5344CB8AC3E}">
        <p14:creationId xmlns:p14="http://schemas.microsoft.com/office/powerpoint/2010/main" val="182900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6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90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C559272B-2669-D443-A05D-00C60BDE6DBE}"/>
              </a:ext>
            </a:extLst>
          </p:cNvPr>
          <p:cNvSpPr txBox="1"/>
          <p:nvPr/>
        </p:nvSpPr>
        <p:spPr>
          <a:xfrm>
            <a:off x="513992" y="231337"/>
            <a:ext cx="79191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3000" b="1" dirty="0">
                <a:latin typeface="Myriad Pro" panose="020B0503030403020204" pitchFamily="34" charset="0"/>
                <a:cs typeface="Poppins" pitchFamily="2" charset="77"/>
              </a:rPr>
              <a:t>Estrategia </a:t>
            </a:r>
            <a:r>
              <a:rPr lang="es-HN" sz="3200" b="1" dirty="0">
                <a:latin typeface="Myriad Pro" panose="020B0503030403020204" pitchFamily="34" charset="0"/>
                <a:cs typeface="Poppins" pitchFamily="2" charset="77"/>
              </a:rPr>
              <a:t>Medios online de publishers ATL</a:t>
            </a:r>
            <a:endParaRPr lang="es-HN" sz="3000" b="1" dirty="0">
              <a:latin typeface="Myriad Pro" panose="020B0503030403020204" pitchFamily="34" charset="0"/>
              <a:cs typeface="Poppins" pitchFamily="2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DCC1886B-19C8-1640-8B21-D3D4A0D88094}"/>
              </a:ext>
            </a:extLst>
          </p:cNvPr>
          <p:cNvSpPr txBox="1"/>
          <p:nvPr/>
        </p:nvSpPr>
        <p:spPr>
          <a:xfrm>
            <a:off x="1077346" y="970903"/>
            <a:ext cx="107241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HN" dirty="0">
                <a:latin typeface="Myriad Pro" panose="020B0503030403020204" pitchFamily="34" charset="0"/>
                <a:cs typeface="Poppins" pitchFamily="2" charset="77"/>
              </a:rPr>
              <a:t>Concentrar parte de la estrategia en medios digitales de alta credibilidad y alcance local, que complementen la pauta digital que BAC ya gestiona in-house (redes sociales, buscadores y programmatic).</a:t>
            </a:r>
          </a:p>
          <a:p>
            <a:pPr algn="ctr"/>
            <a:endParaRPr lang="es-HN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ADCFA59-1E7C-0242-9036-103875ED6491}"/>
              </a:ext>
            </a:extLst>
          </p:cNvPr>
          <p:cNvSpPr txBox="1"/>
          <p:nvPr/>
        </p:nvSpPr>
        <p:spPr>
          <a:xfrm>
            <a:off x="710808" y="4686769"/>
            <a:ext cx="1107281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HN" dirty="0">
                <a:latin typeface="Myriad Pro" panose="020B0503030403020204" pitchFamily="34" charset="0"/>
                <a:cs typeface="Poppins" pitchFamily="2" charset="77"/>
              </a:rPr>
              <a:t>El Heraldo, La Prensa, Televicentro digital.</a:t>
            </a:r>
          </a:p>
          <a:p>
            <a:pPr algn="ctr"/>
            <a:r>
              <a:rPr lang="es-HN" dirty="0">
                <a:latin typeface="Myriad Pro" panose="020B0503030403020204" pitchFamily="34" charset="0"/>
                <a:cs typeface="Poppins" pitchFamily="2" charset="77"/>
              </a:rPr>
              <a:t>Formatos: banners, videos pre-roll, notas patrocinadas</a:t>
            </a:r>
          </a:p>
          <a:p>
            <a:pPr algn="ctr"/>
            <a:r>
              <a:rPr lang="es-HN" dirty="0">
                <a:latin typeface="Myriad Pro" panose="020B0503030403020204" pitchFamily="34" charset="0"/>
                <a:cs typeface="Poppins" pitchFamily="2" charset="77"/>
              </a:rPr>
              <a:t>Refuerzo digital con credibilidad y cobertura nacional.</a:t>
            </a:r>
          </a:p>
        </p:txBody>
      </p:sp>
      <p:pic>
        <p:nvPicPr>
          <p:cNvPr id="9218" name="Picture 2" descr="Diario La Prensa Honduras - Apps en Google Play">
            <a:extLst>
              <a:ext uri="{FF2B5EF4-FFF2-40B4-BE49-F238E27FC236}">
                <a16:creationId xmlns:a16="http://schemas.microsoft.com/office/drawing/2014/main" id="{E3B51793-7A20-4C4D-B683-CB102D0D79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557" y="2441170"/>
            <a:ext cx="1135857" cy="113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Diario El Heraldo Honduras – Apps on Google Play">
            <a:extLst>
              <a:ext uri="{FF2B5EF4-FFF2-40B4-BE49-F238E27FC236}">
                <a16:creationId xmlns:a16="http://schemas.microsoft.com/office/drawing/2014/main" id="{05830BF0-A9A7-6540-A425-F096FD327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941" y="2441170"/>
            <a:ext cx="2271713" cy="113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>
            <a:extLst>
              <a:ext uri="{FF2B5EF4-FFF2-40B4-BE49-F238E27FC236}">
                <a16:creationId xmlns:a16="http://schemas.microsoft.com/office/drawing/2014/main" id="{2A07D581-3B6B-D344-9BAD-B96E26490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459" y="2468879"/>
            <a:ext cx="1843577" cy="1108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EE57C6A2-D9AE-2053-2EB5-B6C0B2657DC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418" y="6210588"/>
            <a:ext cx="1329256" cy="468000"/>
          </a:xfrm>
          <a:prstGeom prst="rect">
            <a:avLst/>
          </a:prstGeom>
        </p:spPr>
      </p:pic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311BA78E-5035-3AFD-3C9C-D4C4FD88D92D}"/>
              </a:ext>
            </a:extLst>
          </p:cNvPr>
          <p:cNvCxnSpPr>
            <a:cxnSpLocks/>
          </p:cNvCxnSpPr>
          <p:nvPr/>
        </p:nvCxnSpPr>
        <p:spPr>
          <a:xfrm>
            <a:off x="1714504" y="6457952"/>
            <a:ext cx="9684000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7519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etras en madera">
  <a:themeElements>
    <a:clrScheme name="Letras en madera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Letras en madera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etras en madera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{EC45E042-40B8-E54A-9474-502BB3B49E7D}tf10001070</Template>
  <TotalTime>2120</TotalTime>
  <Words>848</Words>
  <Application>Microsoft Macintosh PowerPoint</Application>
  <PresentationFormat>Panorámica</PresentationFormat>
  <Paragraphs>102</Paragraphs>
  <Slides>11</Slides>
  <Notes>0</Notes>
  <HiddenSlides>0</HiddenSlides>
  <MMClips>2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22" baseType="lpstr">
      <vt:lpstr>Arial</vt:lpstr>
      <vt:lpstr>Calibri</vt:lpstr>
      <vt:lpstr>Century Gothic</vt:lpstr>
      <vt:lpstr>Myriad Pro</vt:lpstr>
      <vt:lpstr>Poppins</vt:lpstr>
      <vt:lpstr>Poppins Black</vt:lpstr>
      <vt:lpstr>Rockwell</vt:lpstr>
      <vt:lpstr>Rockwell Condensed</vt:lpstr>
      <vt:lpstr>Rockwell Extra Bold</vt:lpstr>
      <vt:lpstr>Wingdings</vt:lpstr>
      <vt:lpstr>Letras en madera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14</cp:revision>
  <dcterms:created xsi:type="dcterms:W3CDTF">2025-08-25T22:44:13Z</dcterms:created>
  <dcterms:modified xsi:type="dcterms:W3CDTF">2026-04-01T21:50:33Z</dcterms:modified>
</cp:coreProperties>
</file>