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5" r:id="rId19"/>
    <p:sldId id="276" r:id="rId20"/>
    <p:sldId id="278" r:id="rId21"/>
    <p:sldId id="277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/>
    <p:restoredTop sz="93514"/>
  </p:normalViewPr>
  <p:slideViewPr>
    <p:cSldViewPr snapToGrid="0" snapToObjects="1">
      <p:cViewPr>
        <p:scale>
          <a:sx n="60" d="100"/>
          <a:sy n="60" d="100"/>
        </p:scale>
        <p:origin x="92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6" name="Nivel de texto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el título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5" name="Nivel de texto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8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" name="Google Shape;36;p6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4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Google Shape;43;p7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9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58" name="Google Shape;44;p7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Google Shape;45;p7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" name="Google Shape;57;p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6" name="Google Shape;63;p1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5;p13"/>
          <p:cNvSpPr/>
          <p:nvPr/>
        </p:nvSpPr>
        <p:spPr>
          <a:xfrm flipH="1">
            <a:off x="6096000" y="2327030"/>
            <a:ext cx="1" cy="2203940"/>
          </a:xfrm>
          <a:prstGeom prst="line">
            <a:avLst/>
          </a:prstGeom>
          <a:ln>
            <a:solidFill>
              <a:srgbClr val="FFFFFF"/>
            </a:solidFill>
            <a:prstDash val="sysDot"/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Google Shape;86;p13" descr="Google Shape;86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32" y="2691034"/>
            <a:ext cx="4798815" cy="1475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961" y="2836737"/>
            <a:ext cx="3747303" cy="1184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226;p27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221;p27"/>
          <p:cNvSpPr/>
          <p:nvPr/>
        </p:nvSpPr>
        <p:spPr>
          <a:xfrm>
            <a:off x="6701560" y="1223600"/>
            <a:ext cx="2067120" cy="407924"/>
          </a:xfrm>
          <a:prstGeom prst="rect">
            <a:avLst/>
          </a:prstGeom>
          <a:solidFill>
            <a:srgbClr val="E5002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" name="Google Shape;222;p27"/>
          <p:cNvSpPr/>
          <p:nvPr/>
        </p:nvSpPr>
        <p:spPr>
          <a:xfrm>
            <a:off x="1802071" y="1223600"/>
            <a:ext cx="2067120" cy="407924"/>
          </a:xfrm>
          <a:prstGeom prst="rect">
            <a:avLst/>
          </a:prstGeom>
          <a:solidFill>
            <a:srgbClr val="E5002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Google Shape;223;p27"/>
          <p:cNvSpPr txBox="1"/>
          <p:nvPr/>
        </p:nvSpPr>
        <p:spPr>
          <a:xfrm>
            <a:off x="1768576" y="1249000"/>
            <a:ext cx="2134112" cy="38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r>
              <a:t>Opción 1a</a:t>
            </a:r>
          </a:p>
        </p:txBody>
      </p:sp>
      <p:sp>
        <p:nvSpPr>
          <p:cNvPr id="142" name="Google Shape;229;p27"/>
          <p:cNvSpPr txBox="1"/>
          <p:nvPr/>
        </p:nvSpPr>
        <p:spPr>
          <a:xfrm>
            <a:off x="6668064" y="1249000"/>
            <a:ext cx="2134113" cy="387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r>
              <a:t>Opción 1b</a:t>
            </a:r>
          </a:p>
        </p:txBody>
      </p:sp>
      <p:sp>
        <p:nvSpPr>
          <p:cNvPr id="143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01. Arte para Invitación Física: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7A5FF-7F3D-044E-B720-3F733882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81" y="1015796"/>
            <a:ext cx="11434438" cy="57600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204;p25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Google Shape;112;p16"/>
          <p:cNvSpPr txBox="1"/>
          <p:nvPr/>
        </p:nvSpPr>
        <p:spPr>
          <a:xfrm>
            <a:off x="253849" y="311120"/>
            <a:ext cx="5781015" cy="43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t>02. Arte para Invitación Física: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CBFE2-9E33-F54F-848E-F8786EFA0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812" y="1150374"/>
            <a:ext cx="8652104" cy="51083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91;p14"/>
          <p:cNvSpPr txBox="1"/>
          <p:nvPr/>
        </p:nvSpPr>
        <p:spPr>
          <a:xfrm>
            <a:off x="831750" y="2598003"/>
            <a:ext cx="509197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lvl1pPr>
          </a:lstStyle>
          <a:p>
            <a:r>
              <a:rPr lang="en-US" sz="12000" dirty="0" err="1">
                <a:latin typeface="Myriad Pro" panose="020B0503030403020204" pitchFamily="34" charset="0"/>
              </a:rPr>
              <a:t>Evento</a:t>
            </a:r>
            <a:endParaRPr sz="12000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4;p20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Tunel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de Entrada:</a:t>
            </a:r>
          </a:p>
        </p:txBody>
      </p:sp>
      <p:sp>
        <p:nvSpPr>
          <p:cNvPr id="154" name="Rectángulo"/>
          <p:cNvSpPr/>
          <p:nvPr/>
        </p:nvSpPr>
        <p:spPr>
          <a:xfrm>
            <a:off x="9613900" y="2814171"/>
            <a:ext cx="1693069" cy="4116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Rectángulo"/>
          <p:cNvSpPr/>
          <p:nvPr/>
        </p:nvSpPr>
        <p:spPr>
          <a:xfrm>
            <a:off x="9613900" y="5125571"/>
            <a:ext cx="1693069" cy="2509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FDFF5-2027-9F4D-B175-C6B53B1C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12" y="934278"/>
            <a:ext cx="10623176" cy="59237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64;p21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Google Shape;112;p16"/>
          <p:cNvSpPr txBox="1"/>
          <p:nvPr/>
        </p:nvSpPr>
        <p:spPr>
          <a:xfrm>
            <a:off x="622149" y="311120"/>
            <a:ext cx="6179626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Montaje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Pantalla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Principal.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C2368-C662-7B4C-95BF-8B65118AD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0022"/>
            <a:ext cx="12192000" cy="53402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84;p23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Stand de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Entrevistas</a:t>
            </a: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70" name="Rectángulo"/>
          <p:cNvSpPr/>
          <p:nvPr/>
        </p:nvSpPr>
        <p:spPr>
          <a:xfrm>
            <a:off x="9398942" y="5253483"/>
            <a:ext cx="341958" cy="1821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3042F-9373-BE47-AAA0-A5C2F24F85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216" y="968188"/>
            <a:ext cx="9667568" cy="58898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93;p24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BTL para 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fotos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 3 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dimensiones</a:t>
            </a: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C882-4454-E646-928E-5FF8C9BA3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06" y="995082"/>
            <a:ext cx="9882188" cy="58629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213;p26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Google Shape;112;p16"/>
          <p:cNvSpPr txBox="1"/>
          <p:nvPr/>
        </p:nvSpPr>
        <p:spPr>
          <a:xfrm>
            <a:off x="253849" y="311120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Centro de Mesa: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7324CF-E871-FB4A-8A35-FBADF45542E8}"/>
              </a:ext>
            </a:extLst>
          </p:cNvPr>
          <p:cNvGrpSpPr/>
          <p:nvPr/>
        </p:nvGrpSpPr>
        <p:grpSpPr>
          <a:xfrm>
            <a:off x="722534" y="772742"/>
            <a:ext cx="10746932" cy="6085257"/>
            <a:chOff x="722534" y="772742"/>
            <a:chExt cx="10746932" cy="60852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74B214-B747-B841-B160-657095E27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534" y="772742"/>
              <a:ext cx="10746932" cy="60852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E8190F-AABA-D04D-9DF8-4516F028D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0874" y="1053548"/>
              <a:ext cx="3061253" cy="3379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91;p14"/>
          <p:cNvSpPr txBox="1"/>
          <p:nvPr/>
        </p:nvSpPr>
        <p:spPr>
          <a:xfrm>
            <a:off x="831750" y="2044005"/>
            <a:ext cx="10528500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2000" dirty="0">
                <a:latin typeface="Myriad Pro" panose="020B0503030403020204" pitchFamily="34" charset="0"/>
              </a:rPr>
              <a:t>Stands</a:t>
            </a:r>
          </a:p>
          <a:p>
            <a:pPr>
              <a:lnSpc>
                <a:spcPct val="80000"/>
              </a:lnSpc>
            </a:pPr>
            <a:r>
              <a:rPr lang="en-US" sz="8000" b="0" dirty="0" err="1">
                <a:latin typeface="Myriad Pro" panose="020B0503030403020204" pitchFamily="34" charset="0"/>
              </a:rPr>
              <a:t>dimensiones</a:t>
            </a:r>
            <a:endParaRPr sz="8000" b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926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F5840-6D83-6043-A5FA-2130448C1E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33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1B59-9556-D243-93FE-203D37B2A898}"/>
              </a:ext>
            </a:extLst>
          </p:cNvPr>
          <p:cNvSpPr/>
          <p:nvPr/>
        </p:nvSpPr>
        <p:spPr>
          <a:xfrm>
            <a:off x="619539" y="1272208"/>
            <a:ext cx="10952922" cy="5188226"/>
          </a:xfrm>
          <a:prstGeom prst="rect">
            <a:avLst/>
          </a:prstGeom>
          <a:solidFill>
            <a:srgbClr val="C0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0" name="Google Shape;91;p14"/>
          <p:cNvSpPr txBox="1"/>
          <p:nvPr/>
        </p:nvSpPr>
        <p:spPr>
          <a:xfrm>
            <a:off x="831750" y="3252306"/>
            <a:ext cx="105285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sz="2400">
                <a:solidFill>
                  <a:srgbClr val="EDEDE8"/>
                </a:solidFill>
              </a:defRPr>
            </a:pP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Triple Valor</a:t>
            </a:r>
            <a:endParaRPr sz="1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>
              <a:lnSpc>
                <a:spcPct val="90000"/>
              </a:lnSpc>
              <a:defRPr sz="4800" b="1">
                <a:solidFill>
                  <a:srgbClr val="EDEDE8"/>
                </a:solidFill>
              </a:defRPr>
            </a:pP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20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años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de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acciones</a:t>
            </a:r>
            <a:b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que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transforman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vidas</a:t>
            </a:r>
            <a:endParaRPr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21" name="Google Shape;95;p14"/>
          <p:cNvSpPr txBox="1"/>
          <p:nvPr/>
        </p:nvSpPr>
        <p:spPr>
          <a:xfrm>
            <a:off x="5610798" y="5135914"/>
            <a:ext cx="1134051" cy="35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>
                <a:solidFill>
                  <a:schemeClr val="bg1"/>
                </a:solidFill>
                <a:latin typeface="Myriad Pro" panose="020B0503030403020204" pitchFamily="34" charset="0"/>
              </a:rPr>
              <a:t>Abril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67CF5-2BD3-8344-AF36-2EB65F890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928" y="0"/>
            <a:ext cx="3266661" cy="2701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CD21D-DFC3-AF49-B6FE-18B0B3802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339" y="0"/>
            <a:ext cx="3021496" cy="2701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F1EBA-BCA1-144E-9DCE-9D1848715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9"/>
          <a:stretch/>
        </p:blipFill>
        <p:spPr>
          <a:xfrm>
            <a:off x="831750" y="0"/>
            <a:ext cx="3021496" cy="27016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B445D1-02C7-A841-AC31-5C754941DEE5}"/>
              </a:ext>
            </a:extLst>
          </p:cNvPr>
          <p:cNvGrpSpPr/>
          <p:nvPr/>
        </p:nvGrpSpPr>
        <p:grpSpPr>
          <a:xfrm>
            <a:off x="1" y="-199625"/>
            <a:ext cx="12308955" cy="7257247"/>
            <a:chOff x="1" y="-199625"/>
            <a:chExt cx="12308955" cy="72572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886B2E-2FF1-8843-9405-5AC137A22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116" y="-199623"/>
              <a:ext cx="10809767" cy="72572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255BF2-BAF3-3244-8E0D-131F16F99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-199624"/>
              <a:ext cx="999460" cy="72572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3EF93D-7430-704C-9B57-B7C3DFFEA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09496" y="-199625"/>
              <a:ext cx="999460" cy="7257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1752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86AFC-BA52-3B47-BA06-C96E4B9B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921" y="0"/>
            <a:ext cx="9718158" cy="69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0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5;p29" descr="Google Shape;245;p29">
            <a:extLst>
              <a:ext uri="{FF2B5EF4-FFF2-40B4-BE49-F238E27FC236}">
                <a16:creationId xmlns:a16="http://schemas.microsoft.com/office/drawing/2014/main" id="{A6E05934-2E92-6C41-AD88-3DD4337C6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083" y="5593619"/>
            <a:ext cx="3747303" cy="859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E9823D69-5A50-B34D-92FF-7D75E160A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361" y="4634334"/>
            <a:ext cx="3034746" cy="95928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C9FB0F-01B4-224F-9BED-71467B2438FC}"/>
              </a:ext>
            </a:extLst>
          </p:cNvPr>
          <p:cNvSpPr txBox="1"/>
          <p:nvPr/>
        </p:nvSpPr>
        <p:spPr>
          <a:xfrm>
            <a:off x="3428602" y="1607365"/>
            <a:ext cx="5334794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HN" sz="13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anose="020B0503030403020204" pitchFamily="34" charset="0"/>
                <a:sym typeface="Arial"/>
              </a:rPr>
              <a:t>Gracias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02934-E29B-204F-8241-9AF52DB4F8D5}"/>
              </a:ext>
            </a:extLst>
          </p:cNvPr>
          <p:cNvSpPr/>
          <p:nvPr/>
        </p:nvSpPr>
        <p:spPr>
          <a:xfrm>
            <a:off x="757562" y="0"/>
            <a:ext cx="10791708" cy="1325957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HN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3" name="Google Shape;111;p16"/>
          <p:cNvSpPr/>
          <p:nvPr/>
        </p:nvSpPr>
        <p:spPr>
          <a:xfrm>
            <a:off x="-3512940" y="11387972"/>
            <a:ext cx="4270502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Google Shape;103;p15"/>
          <p:cNvSpPr txBox="1"/>
          <p:nvPr/>
        </p:nvSpPr>
        <p:spPr>
          <a:xfrm>
            <a:off x="5305083" y="589165"/>
            <a:ext cx="1581834" cy="362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5625"/>
              </a:lnSpc>
              <a:defRPr sz="2200" b="1">
                <a:solidFill>
                  <a:srgbClr val="4C4C4A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  <a:latin typeface="Myriad Pro" panose="020B0503030403020204" pitchFamily="34" charset="0"/>
              </a:rPr>
              <a:t>Racional</a:t>
            </a:r>
            <a:r>
              <a:rPr dirty="0">
                <a:solidFill>
                  <a:schemeClr val="bg1"/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125" name="Google Shape;104;p15"/>
          <p:cNvSpPr txBox="1"/>
          <p:nvPr/>
        </p:nvSpPr>
        <p:spPr>
          <a:xfrm>
            <a:off x="1396999" y="1520018"/>
            <a:ext cx="9124201" cy="429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b="1" dirty="0" err="1">
                <a:latin typeface="Myriad Pro" panose="020B0503030403020204" pitchFamily="34" charset="0"/>
              </a:rPr>
              <a:t>Cumplir</a:t>
            </a:r>
            <a:r>
              <a:rPr sz="2000" b="1" dirty="0">
                <a:latin typeface="Myriad Pro" panose="020B0503030403020204" pitchFamily="34" charset="0"/>
              </a:rPr>
              <a:t> 20 </a:t>
            </a:r>
            <a:r>
              <a:rPr sz="2000" b="1" dirty="0" err="1">
                <a:latin typeface="Myriad Pro" panose="020B0503030403020204" pitchFamily="34" charset="0"/>
              </a:rPr>
              <a:t>años</a:t>
            </a:r>
            <a:r>
              <a:rPr sz="2000" b="1" dirty="0">
                <a:latin typeface="Myriad Pro" panose="020B0503030403020204" pitchFamily="34" charset="0"/>
              </a:rPr>
              <a:t> de Triple Valor es </a:t>
            </a:r>
            <a:r>
              <a:rPr sz="2000" b="1" dirty="0" err="1">
                <a:latin typeface="Myriad Pro" panose="020B0503030403020204" pitchFamily="34" charset="0"/>
              </a:rPr>
              <a:t>mucho</a:t>
            </a:r>
            <a:r>
              <a:rPr sz="2000" b="1" dirty="0">
                <a:latin typeface="Myriad Pro" panose="020B0503030403020204" pitchFamily="34" charset="0"/>
              </a:rPr>
              <a:t> </a:t>
            </a:r>
            <a:r>
              <a:rPr sz="2000" b="1" dirty="0" err="1">
                <a:latin typeface="Myriad Pro" panose="020B0503030403020204" pitchFamily="34" charset="0"/>
              </a:rPr>
              <a:t>más</a:t>
            </a:r>
            <a:r>
              <a:rPr sz="2000" b="1" dirty="0">
                <a:latin typeface="Myriad Pro" panose="020B0503030403020204" pitchFamily="34" charset="0"/>
              </a:rPr>
              <a:t> que </a:t>
            </a:r>
            <a:r>
              <a:rPr sz="2000" b="1" dirty="0" err="1">
                <a:latin typeface="Myriad Pro" panose="020B0503030403020204" pitchFamily="34" charset="0"/>
              </a:rPr>
              <a:t>celebrar</a:t>
            </a:r>
            <a:r>
              <a:rPr sz="2000" b="1" dirty="0">
                <a:latin typeface="Myriad Pro" panose="020B0503030403020204" pitchFamily="34" charset="0"/>
              </a:rPr>
              <a:t> una </a:t>
            </a:r>
            <a:r>
              <a:rPr sz="2000" b="1" dirty="0" err="1">
                <a:latin typeface="Myriad Pro" panose="020B0503030403020204" pitchFamily="34" charset="0"/>
              </a:rPr>
              <a:t>fecha</a:t>
            </a:r>
            <a:r>
              <a:rPr sz="2000" b="1" dirty="0">
                <a:latin typeface="Myriad Pro" panose="020B0503030403020204" pitchFamily="34" charset="0"/>
              </a:rPr>
              <a:t>:</a:t>
            </a:r>
            <a:br>
              <a:rPr sz="2000" dirty="0">
                <a:latin typeface="Myriad Pro" panose="020B0503030403020204" pitchFamily="34" charset="0"/>
              </a:rPr>
            </a:br>
            <a:r>
              <a:rPr sz="2000" dirty="0">
                <a:latin typeface="Myriad Pro" panose="020B0503030403020204" pitchFamily="34" charset="0"/>
              </a:rPr>
              <a:t>es </a:t>
            </a:r>
            <a:r>
              <a:rPr sz="2000" dirty="0" err="1">
                <a:latin typeface="Myriad Pro" panose="020B0503030403020204" pitchFamily="34" charset="0"/>
              </a:rPr>
              <a:t>reconocer</a:t>
            </a:r>
            <a:r>
              <a:rPr sz="2000" dirty="0">
                <a:latin typeface="Myriad Pro" panose="020B0503030403020204" pitchFamily="34" charset="0"/>
              </a:rPr>
              <a:t> una forma de </a:t>
            </a:r>
            <a:r>
              <a:rPr sz="2000" dirty="0" err="1">
                <a:latin typeface="Myriad Pro" panose="020B0503030403020204" pitchFamily="34" charset="0"/>
              </a:rPr>
              <a:t>hacer</a:t>
            </a:r>
            <a:r>
              <a:rPr sz="2000" dirty="0">
                <a:latin typeface="Myriad Pro" panose="020B0503030403020204" pitchFamily="34" charset="0"/>
              </a:rPr>
              <a:t> banca que ha </a:t>
            </a:r>
            <a:r>
              <a:rPr sz="2000" dirty="0" err="1">
                <a:latin typeface="Myriad Pro" panose="020B0503030403020204" pitchFamily="34" charset="0"/>
              </a:rPr>
              <a:t>evolucionado</a:t>
            </a:r>
            <a:r>
              <a:rPr sz="2000" dirty="0">
                <a:latin typeface="Myriad Pro" panose="020B0503030403020204" pitchFamily="34" charset="0"/>
              </a:rPr>
              <a:t> para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>
                <a:latin typeface="Myriad Pro" panose="020B0503030403020204" pitchFamily="34" charset="0"/>
              </a:rPr>
              <a:t>generar</a:t>
            </a:r>
            <a:r>
              <a:rPr sz="2000" dirty="0">
                <a:latin typeface="Myriad Pro" panose="020B0503030403020204" pitchFamily="34" charset="0"/>
              </a:rPr>
              <a:t> valor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en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múltiples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dimensiones</a:t>
            </a:r>
            <a:r>
              <a:rPr sz="2000" dirty="0">
                <a:latin typeface="Myriad Pro" panose="020B0503030403020204" pitchFamily="34" charset="0"/>
              </a:rPr>
              <a:t>.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Es </a:t>
            </a:r>
            <a:r>
              <a:rPr sz="2000" dirty="0" err="1">
                <a:latin typeface="Myriad Pro" panose="020B0503030403020204" pitchFamily="34" charset="0"/>
              </a:rPr>
              <a:t>celebrar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cómo</a:t>
            </a:r>
            <a:r>
              <a:rPr sz="2000" dirty="0">
                <a:latin typeface="Myriad Pro" panose="020B0503030403020204" pitchFamily="34" charset="0"/>
              </a:rPr>
              <a:t>, a lo largo del </a:t>
            </a:r>
            <a:r>
              <a:rPr sz="2000" dirty="0" err="1">
                <a:latin typeface="Myriad Pro" panose="020B0503030403020204" pitchFamily="34" charset="0"/>
              </a:rPr>
              <a:t>tiempo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hemos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integrado</a:t>
            </a:r>
            <a:r>
              <a:rPr sz="2000" dirty="0">
                <a:latin typeface="Myriad Pro" panose="020B0503030403020204" pitchFamily="34" charset="0"/>
              </a:rPr>
              <a:t> lo </a:t>
            </a:r>
            <a:r>
              <a:rPr sz="2000" dirty="0" err="1">
                <a:latin typeface="Myriad Pro" panose="020B0503030403020204" pitchFamily="34" charset="0"/>
              </a:rPr>
              <a:t>económico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lo </a:t>
            </a:r>
            <a:r>
              <a:rPr sz="2000" dirty="0" err="1">
                <a:latin typeface="Myriad Pro" panose="020B0503030403020204" pitchFamily="34" charset="0"/>
              </a:rPr>
              <a:t>ambiental</a:t>
            </a:r>
            <a:r>
              <a:rPr sz="2000" dirty="0">
                <a:latin typeface="Myriad Pro" panose="020B0503030403020204" pitchFamily="34" charset="0"/>
              </a:rPr>
              <a:t> y lo social </a:t>
            </a:r>
            <a:r>
              <a:rPr sz="2000" dirty="0" err="1">
                <a:latin typeface="Myriad Pro" panose="020B0503030403020204" pitchFamily="34" charset="0"/>
              </a:rPr>
              <a:t>en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cada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decisión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impulsando</a:t>
            </a:r>
            <a:r>
              <a:rPr sz="2000" dirty="0">
                <a:latin typeface="Myriad Pro" panose="020B0503030403020204" pitchFamily="34" charset="0"/>
              </a:rPr>
              <a:t> 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el </a:t>
            </a:r>
            <a:r>
              <a:rPr sz="2000" dirty="0" err="1">
                <a:latin typeface="Myriad Pro" panose="020B0503030403020204" pitchFamily="34" charset="0"/>
              </a:rPr>
              <a:t>desarrollo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sostenible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sz="2000" dirty="0">
                <a:latin typeface="Myriad Pro" panose="020B0503030403020204" pitchFamily="34" charset="0"/>
              </a:rPr>
              <a:t>de las </a:t>
            </a:r>
            <a:r>
              <a:rPr sz="2000" dirty="0" err="1">
                <a:latin typeface="Myriad Pro" panose="020B0503030403020204" pitchFamily="34" charset="0"/>
              </a:rPr>
              <a:t>comunidades</a:t>
            </a:r>
            <a:r>
              <a:rPr sz="2000" dirty="0">
                <a:latin typeface="Myriad Pro" panose="020B0503030403020204" pitchFamily="34" charset="0"/>
              </a:rPr>
              <a:t> que </a:t>
            </a:r>
            <a:r>
              <a:rPr sz="2000" dirty="0" err="1">
                <a:latin typeface="Myriad Pro" panose="020B0503030403020204" pitchFamily="34" charset="0"/>
              </a:rPr>
              <a:t>servimos</a:t>
            </a:r>
            <a:r>
              <a:rPr sz="2000" dirty="0">
                <a:latin typeface="Myriad Pro" panose="020B0503030403020204" pitchFamily="34" charset="0"/>
              </a:rPr>
              <a:t>.</a:t>
            </a: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Por </a:t>
            </a:r>
            <a:r>
              <a:rPr sz="2000" dirty="0" err="1">
                <a:latin typeface="Myriad Pro" panose="020B0503030403020204" pitchFamily="34" charset="0"/>
              </a:rPr>
              <a:t>eso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este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aniversario</a:t>
            </a:r>
            <a:r>
              <a:rPr sz="2000" dirty="0">
                <a:latin typeface="Myriad Pro" panose="020B0503030403020204" pitchFamily="34" charset="0"/>
              </a:rPr>
              <a:t> no es solo una </a:t>
            </a:r>
            <a:r>
              <a:rPr sz="2000" dirty="0" err="1">
                <a:latin typeface="Myriad Pro" panose="020B0503030403020204" pitchFamily="34" charset="0"/>
              </a:rPr>
              <a:t>conmemoración</a:t>
            </a:r>
            <a:r>
              <a:rPr sz="2000" dirty="0">
                <a:latin typeface="Myriad Pro" panose="020B0503030403020204" pitchFamily="34" charset="0"/>
              </a:rPr>
              <a:t>,</a:t>
            </a:r>
            <a:br>
              <a:rPr sz="2000" dirty="0">
                <a:latin typeface="Myriad Pro" panose="020B0503030403020204" pitchFamily="34" charset="0"/>
              </a:rPr>
            </a:br>
            <a:r>
              <a:rPr sz="2000" dirty="0">
                <a:latin typeface="Myriad Pro" panose="020B0503030403020204" pitchFamily="34" charset="0"/>
              </a:rPr>
              <a:t>es una </a:t>
            </a:r>
            <a:r>
              <a:rPr sz="2000" dirty="0" err="1">
                <a:latin typeface="Myriad Pro" panose="020B0503030403020204" pitchFamily="34" charset="0"/>
              </a:rPr>
              <a:t>expresión</a:t>
            </a:r>
            <a:r>
              <a:rPr sz="2000" dirty="0">
                <a:latin typeface="Myriad Pro" panose="020B0503030403020204" pitchFamily="34" charset="0"/>
              </a:rPr>
              <a:t> de </a:t>
            </a:r>
            <a:r>
              <a:rPr sz="2000" dirty="0" err="1">
                <a:latin typeface="Myriad Pro" panose="020B0503030403020204" pitchFamily="34" charset="0"/>
              </a:rPr>
              <a:t>cómo</a:t>
            </a:r>
            <a:r>
              <a:rPr sz="2000" dirty="0">
                <a:latin typeface="Myriad Pro" panose="020B0503030403020204" pitchFamily="34" charset="0"/>
              </a:rPr>
              <a:t>, </a:t>
            </a:r>
            <a:r>
              <a:rPr sz="2000" dirty="0" err="1">
                <a:latin typeface="Myriad Pro" panose="020B0503030403020204" pitchFamily="34" charset="0"/>
              </a:rPr>
              <a:t>desde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nuestra</a:t>
            </a:r>
            <a:r>
              <a:rPr sz="2000" dirty="0">
                <a:latin typeface="Myriad Pro" panose="020B0503030403020204" pitchFamily="34" charset="0"/>
              </a:rPr>
              <a:t> forma de </a:t>
            </a:r>
            <a:r>
              <a:rPr sz="2000" dirty="0" err="1">
                <a:latin typeface="Myriad Pro" panose="020B0503030403020204" pitchFamily="34" charset="0"/>
              </a:rPr>
              <a:t>actuar</a:t>
            </a:r>
            <a:r>
              <a:rPr sz="2000" dirty="0">
                <a:latin typeface="Myriad Pro" panose="020B0503030403020204" pitchFamily="34" charset="0"/>
              </a:rPr>
              <a:t>, 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>
                <a:latin typeface="Myriad Pro" panose="020B0503030403020204" pitchFamily="34" charset="0"/>
              </a:rPr>
              <a:t>seguimos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reimaginando</a:t>
            </a:r>
            <a:r>
              <a:rPr sz="2000" dirty="0">
                <a:latin typeface="Myriad Pro" panose="020B0503030403020204" pitchFamily="34" charset="0"/>
              </a:rPr>
              <a:t> la banca para </a:t>
            </a:r>
            <a:r>
              <a:rPr sz="2000" dirty="0" err="1">
                <a:latin typeface="Myriad Pro" panose="020B0503030403020204" pitchFamily="34" charset="0"/>
              </a:rPr>
              <a:t>generar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prosperidad</a:t>
            </a:r>
            <a:r>
              <a:rPr sz="2000" dirty="0">
                <a:latin typeface="Myriad Pro" panose="020B0503030403020204" pitchFamily="34" charset="0"/>
              </a:rPr>
              <a:t>.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000" dirty="0">
              <a:latin typeface="Myriad Pro" panose="020B0503030403020204" pitchFamily="34" charset="0"/>
            </a:endParaRPr>
          </a:p>
          <a:p>
            <a:pPr algn="ctr" defTabSz="457200"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latin typeface="Myriad Pro" panose="020B0503030403020204" pitchFamily="34" charset="0"/>
              </a:rPr>
              <a:t>20 </a:t>
            </a:r>
            <a:r>
              <a:rPr sz="2000" dirty="0" err="1">
                <a:latin typeface="Myriad Pro" panose="020B0503030403020204" pitchFamily="34" charset="0"/>
              </a:rPr>
              <a:t>años</a:t>
            </a:r>
            <a:r>
              <a:rPr sz="2000" dirty="0">
                <a:latin typeface="Myriad Pro" panose="020B0503030403020204" pitchFamily="34" charset="0"/>
              </a:rPr>
              <a:t> de Triple Valor que </a:t>
            </a:r>
            <a:r>
              <a:rPr sz="2000" dirty="0" err="1">
                <a:latin typeface="Myriad Pro" panose="020B0503030403020204" pitchFamily="34" charset="0"/>
              </a:rPr>
              <a:t>continúan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transformando</a:t>
            </a:r>
            <a:r>
              <a:rPr sz="2000" dirty="0">
                <a:latin typeface="Myriad Pro" panose="020B0503030403020204" pitchFamily="34" charset="0"/>
              </a:rPr>
              <a:t> la </a:t>
            </a:r>
            <a:r>
              <a:rPr sz="2000" dirty="0" err="1">
                <a:latin typeface="Myriad Pro" panose="020B0503030403020204" pitchFamily="34" charset="0"/>
              </a:rPr>
              <a:t>manera</a:t>
            </a:r>
            <a:endParaRPr lang="en-US" sz="2000" dirty="0">
              <a:latin typeface="Myriad Pro" panose="020B0503030403020204" pitchFamily="34" charset="0"/>
            </a:endParaRPr>
          </a:p>
          <a:p>
            <a:pPr algn="ctr" defTabSz="457200">
              <a:defRPr sz="19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 err="1">
                <a:latin typeface="Myriad Pro" panose="020B0503030403020204" pitchFamily="34" charset="0"/>
              </a:rPr>
              <a:t>en</a:t>
            </a:r>
            <a:r>
              <a:rPr sz="2000" dirty="0">
                <a:latin typeface="Myriad Pro" panose="020B0503030403020204" pitchFamily="34" charset="0"/>
              </a:rPr>
              <a:t> que </a:t>
            </a:r>
            <a:r>
              <a:rPr sz="2000" dirty="0" err="1">
                <a:latin typeface="Myriad Pro" panose="020B0503030403020204" pitchFamily="34" charset="0"/>
              </a:rPr>
              <a:t>crecemos</a:t>
            </a:r>
            <a:r>
              <a:rPr sz="2000" dirty="0">
                <a:latin typeface="Myriad Pro" panose="020B0503030403020204" pitchFamily="34" charset="0"/>
              </a:rPr>
              <a:t>,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avanzamos</a:t>
            </a:r>
            <a:r>
              <a:rPr sz="2000" dirty="0">
                <a:latin typeface="Myriad Pro" panose="020B0503030403020204" pitchFamily="34" charset="0"/>
              </a:rPr>
              <a:t> y </a:t>
            </a:r>
            <a:r>
              <a:rPr sz="2000" dirty="0" err="1">
                <a:latin typeface="Myriad Pro" panose="020B0503030403020204" pitchFamily="34" charset="0"/>
              </a:rPr>
              <a:t>construimos</a:t>
            </a:r>
            <a:r>
              <a:rPr sz="2000" dirty="0">
                <a:latin typeface="Myriad Pro" panose="020B0503030403020204" pitchFamily="34" charset="0"/>
              </a:rPr>
              <a:t> </a:t>
            </a:r>
            <a:r>
              <a:rPr sz="2000" dirty="0" err="1">
                <a:latin typeface="Myriad Pro" panose="020B0503030403020204" pitchFamily="34" charset="0"/>
              </a:rPr>
              <a:t>futuro</a:t>
            </a:r>
            <a:r>
              <a:rPr sz="20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26" name="Línea"/>
          <p:cNvSpPr/>
          <p:nvPr/>
        </p:nvSpPr>
        <p:spPr>
          <a:xfrm>
            <a:off x="1397000" y="1325957"/>
            <a:ext cx="9124200" cy="1"/>
          </a:xfrm>
          <a:prstGeom prst="line">
            <a:avLst/>
          </a:prstGeom>
          <a:ln w="25400">
            <a:solidFill>
              <a:srgbClr val="BCBEBE"/>
            </a:solidFill>
            <a:prstDash val="sysDot"/>
            <a:miter lim="400000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B76AF-1DF2-E343-ABD0-72A6052EF7A6}"/>
              </a:ext>
            </a:extLst>
          </p:cNvPr>
          <p:cNvSpPr txBox="1"/>
          <p:nvPr/>
        </p:nvSpPr>
        <p:spPr>
          <a:xfrm>
            <a:off x="1001184" y="1724304"/>
            <a:ext cx="4461158" cy="2949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HN" sz="8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anose="020B0503030403020204" pitchFamily="34" charset="0"/>
                <a:sym typeface="Arial"/>
              </a:rPr>
              <a:t>Invitación</a:t>
            </a:r>
          </a:p>
          <a:p>
            <a:pPr marL="0" marR="0" indent="0" algn="l" defTabSz="914400" rtl="0" fontAlgn="auto" latinLnBrk="0" hangingPunct="0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HN" sz="12000" b="1" dirty="0">
                <a:solidFill>
                  <a:schemeClr val="bg1"/>
                </a:solidFill>
                <a:latin typeface="Myriad Pro" panose="020B0503030403020204" pitchFamily="34" charset="0"/>
              </a:rPr>
              <a:t>digital</a:t>
            </a:r>
            <a:endParaRPr kumimoji="0" lang="en-HN" sz="12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anose="020B0503030403020204" pitchFamily="34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ángulo"/>
          <p:cNvSpPr/>
          <p:nvPr/>
        </p:nvSpPr>
        <p:spPr>
          <a:xfrm>
            <a:off x="0" y="0"/>
            <a:ext cx="12192000" cy="6962847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87773304-2908-0547-BA07-2FF976CED3DC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1 </a:t>
            </a:r>
          </a:p>
          <a:p>
            <a:pPr algn="l"/>
            <a:endParaRPr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85E8A-5AE9-9548-B45A-5E0FFD94EA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122" y="-35091"/>
            <a:ext cx="4611755" cy="69979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ángulo"/>
          <p:cNvSpPr/>
          <p:nvPr/>
        </p:nvSpPr>
        <p:spPr>
          <a:xfrm>
            <a:off x="-28461" y="29496"/>
            <a:ext cx="12192000" cy="6858000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91A280F5-6398-7A43-9EE7-1FC5D5109B74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2 </a:t>
            </a:r>
          </a:p>
          <a:p>
            <a:pPr algn="l"/>
            <a:endParaRPr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324E8-A85D-0E40-A469-20F1D5D47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9700" y="-26773"/>
            <a:ext cx="4532600" cy="68552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ángulo"/>
          <p:cNvSpPr/>
          <p:nvPr/>
        </p:nvSpPr>
        <p:spPr>
          <a:xfrm>
            <a:off x="-152400" y="-1"/>
            <a:ext cx="12344400" cy="6858001"/>
          </a:xfrm>
          <a:prstGeom prst="rect">
            <a:avLst/>
          </a:prstGeom>
          <a:solidFill>
            <a:srgbClr val="9D9D9D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4F43943F-519D-5D42-8A85-08967C049CE9}"/>
              </a:ext>
            </a:extLst>
          </p:cNvPr>
          <p:cNvSpPr txBox="1"/>
          <p:nvPr/>
        </p:nvSpPr>
        <p:spPr>
          <a:xfrm>
            <a:off x="371362" y="286061"/>
            <a:ext cx="2571864" cy="96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900" b="1">
                <a:solidFill>
                  <a:srgbClr val="FFFFFF"/>
                </a:solidFill>
              </a:defRPr>
            </a:lvl1pPr>
          </a:lstStyle>
          <a:p>
            <a:pPr algn="l"/>
            <a:r>
              <a:rPr b="0" dirty="0" err="1"/>
              <a:t>Invitación</a:t>
            </a:r>
            <a:r>
              <a:rPr b="0" dirty="0"/>
              <a:t> Digital</a:t>
            </a:r>
            <a:endParaRPr lang="en-US" b="0" dirty="0"/>
          </a:p>
          <a:p>
            <a:pPr algn="l"/>
            <a:r>
              <a:rPr lang="en-US" b="0" dirty="0" err="1"/>
              <a:t>propuesta</a:t>
            </a:r>
            <a:r>
              <a:rPr lang="en-US" b="0" dirty="0"/>
              <a:t> 3 </a:t>
            </a:r>
          </a:p>
          <a:p>
            <a:pPr algn="l"/>
            <a:endParaRPr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A2A83-2F0C-1F42-9B30-203B04D520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834" y="0"/>
            <a:ext cx="4850331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11;p16"/>
          <p:cNvSpPr/>
          <p:nvPr/>
        </p:nvSpPr>
        <p:spPr>
          <a:xfrm>
            <a:off x="-3512940" y="11387972"/>
            <a:ext cx="4270501" cy="1"/>
          </a:xfrm>
          <a:prstGeom prst="line">
            <a:avLst/>
          </a:prstGeom>
          <a:ln w="28575">
            <a:solidFill>
              <a:srgbClr val="E5002A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Google Shape;112;p16"/>
          <p:cNvSpPr txBox="1"/>
          <p:nvPr/>
        </p:nvSpPr>
        <p:spPr>
          <a:xfrm>
            <a:off x="314985" y="92605"/>
            <a:ext cx="5781015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D22D34"/>
                </a:solidFill>
              </a:defRPr>
            </a:lvl1pPr>
          </a:lstStyle>
          <a:p>
            <a:r>
              <a:rPr dirty="0" err="1">
                <a:solidFill>
                  <a:schemeClr val="bg1"/>
                </a:solidFill>
              </a:rPr>
              <a:t>Propuestas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Invitación</a:t>
            </a:r>
            <a:r>
              <a:rPr dirty="0">
                <a:solidFill>
                  <a:schemeClr val="bg1"/>
                </a:solidFill>
              </a:rPr>
              <a:t> Digital: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F6E0F-89CC-664A-89A4-085767C33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85" y="780313"/>
            <a:ext cx="3537026" cy="5367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F2147-D659-1740-8E5B-235B48082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226" y="780313"/>
            <a:ext cx="3548661" cy="5367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1BD74-42AB-C54A-B189-7F3576CF2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103" y="780313"/>
            <a:ext cx="3795911" cy="53671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91;p14"/>
          <p:cNvSpPr txBox="1"/>
          <p:nvPr/>
        </p:nvSpPr>
        <p:spPr>
          <a:xfrm>
            <a:off x="831750" y="2060221"/>
            <a:ext cx="10528500" cy="273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 sz="10000" b="1">
                <a:solidFill>
                  <a:srgbClr val="EDEDE8"/>
                </a:solidFill>
              </a:defRPr>
            </a:pPr>
            <a:r>
              <a:t>Invitación</a:t>
            </a:r>
            <a:br/>
            <a:r>
              <a:t>Física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195</Words>
  <Application>Microsoft Macintosh PowerPoint</Application>
  <PresentationFormat>Widescreen</PresentationFormat>
  <Paragraphs>39</Paragraphs>
  <Slides>22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</cp:revision>
  <dcterms:modified xsi:type="dcterms:W3CDTF">2026-04-17T14:20:17Z</dcterms:modified>
</cp:coreProperties>
</file>