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65"/>
    <p:restoredTop sz="94643"/>
  </p:normalViewPr>
  <p:slideViewPr>
    <p:cSldViewPr snapToGrid="0" snapToObjects="1">
      <p:cViewPr varScale="1">
        <p:scale>
          <a:sx n="87" d="100"/>
          <a:sy n="87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6" name="Nivel de texto 1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o del título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5" name="Nivel de texto 1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8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" name="Google Shape;36;p6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Google Shape;43;p7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58" name="Google Shape;44;p7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Google Shape;45;p7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7" name="Google Shape;57;p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6" name="Google Shape;63;p1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5;p13"/>
          <p:cNvSpPr/>
          <p:nvPr/>
        </p:nvSpPr>
        <p:spPr>
          <a:xfrm flipH="1">
            <a:off x="6096000" y="2327030"/>
            <a:ext cx="1" cy="2203940"/>
          </a:xfrm>
          <a:prstGeom prst="line">
            <a:avLst/>
          </a:prstGeom>
          <a:ln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Google Shape;86;p13" descr="Google Shape;86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32" y="2691034"/>
            <a:ext cx="4798815" cy="1475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n" descr="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961" y="2836737"/>
            <a:ext cx="3747303" cy="1184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226;p27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221;p27"/>
          <p:cNvSpPr/>
          <p:nvPr/>
        </p:nvSpPr>
        <p:spPr>
          <a:xfrm>
            <a:off x="6701560" y="1223600"/>
            <a:ext cx="2067120" cy="407924"/>
          </a:xfrm>
          <a:prstGeom prst="rect">
            <a:avLst/>
          </a:prstGeom>
          <a:solidFill>
            <a:srgbClr val="E5002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" name="Google Shape;222;p27"/>
          <p:cNvSpPr/>
          <p:nvPr/>
        </p:nvSpPr>
        <p:spPr>
          <a:xfrm>
            <a:off x="1802071" y="1223600"/>
            <a:ext cx="2067120" cy="407924"/>
          </a:xfrm>
          <a:prstGeom prst="rect">
            <a:avLst/>
          </a:prstGeom>
          <a:solidFill>
            <a:srgbClr val="E5002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Google Shape;223;p27"/>
          <p:cNvSpPr txBox="1"/>
          <p:nvPr/>
        </p:nvSpPr>
        <p:spPr>
          <a:xfrm>
            <a:off x="1768576" y="1249000"/>
            <a:ext cx="2134112" cy="38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r>
              <a:t>Opción 1a</a:t>
            </a:r>
          </a:p>
        </p:txBody>
      </p:sp>
      <p:sp>
        <p:nvSpPr>
          <p:cNvPr id="142" name="Google Shape;229;p27"/>
          <p:cNvSpPr txBox="1"/>
          <p:nvPr/>
        </p:nvSpPr>
        <p:spPr>
          <a:xfrm>
            <a:off x="6668064" y="1249000"/>
            <a:ext cx="2134113" cy="38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r>
              <a:t>Opción 1b</a:t>
            </a:r>
          </a:p>
        </p:txBody>
      </p:sp>
      <p:sp>
        <p:nvSpPr>
          <p:cNvPr id="143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01. Arte para Invitación Física: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7A5FF-7F3D-044E-B720-3F733882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81" y="1015796"/>
            <a:ext cx="11434438" cy="57600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204;p25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02. Arte para Invitación Física: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CBFE2-9E33-F54F-848E-F8786EFA0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8812" y="1150374"/>
            <a:ext cx="8652104" cy="51083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91;p14"/>
          <p:cNvSpPr txBox="1"/>
          <p:nvPr/>
        </p:nvSpPr>
        <p:spPr>
          <a:xfrm>
            <a:off x="831750" y="2719523"/>
            <a:ext cx="10528500" cy="1418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lvl1pPr>
          </a:lstStyle>
          <a:p>
            <a:r>
              <a:t>Evento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774481470.pngGoogle Shape;151;p20" descr="1774481470.pngGoogle Shape;151;p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425" y="882109"/>
            <a:ext cx="10960887" cy="59694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Google Shape;154;p20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Tunel de Entrada:</a:t>
            </a:r>
          </a:p>
        </p:txBody>
      </p:sp>
      <p:sp>
        <p:nvSpPr>
          <p:cNvPr id="154" name="Rectángulo"/>
          <p:cNvSpPr/>
          <p:nvPr/>
        </p:nvSpPr>
        <p:spPr>
          <a:xfrm>
            <a:off x="9613900" y="2814171"/>
            <a:ext cx="1693069" cy="4116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Rectángulo"/>
          <p:cNvSpPr/>
          <p:nvPr/>
        </p:nvSpPr>
        <p:spPr>
          <a:xfrm>
            <a:off x="9613900" y="5125571"/>
            <a:ext cx="1693069" cy="250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61;p21"/>
          <p:cNvSpPr/>
          <p:nvPr/>
        </p:nvSpPr>
        <p:spPr>
          <a:xfrm>
            <a:off x="1396950" y="1447749"/>
            <a:ext cx="9398400" cy="5130302"/>
          </a:xfrm>
          <a:prstGeom prst="rect">
            <a:avLst/>
          </a:prstGeom>
          <a:ln w="12700">
            <a:solidFill>
              <a:srgbClr val="1C3052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8" name="1774481521.pngGoogle Shape;162;p21" descr="1774481521.pngGoogle Shape;162;p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087" y="886963"/>
            <a:ext cx="10973831" cy="599028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Google Shape;164;p21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Google Shape;112;p16"/>
          <p:cNvSpPr txBox="1"/>
          <p:nvPr/>
        </p:nvSpPr>
        <p:spPr>
          <a:xfrm>
            <a:off x="622149" y="311120"/>
            <a:ext cx="6179626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01. Propuesta de Montaje Pantalla Principal.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71;p22"/>
          <p:cNvSpPr/>
          <p:nvPr/>
        </p:nvSpPr>
        <p:spPr>
          <a:xfrm>
            <a:off x="1396950" y="1447749"/>
            <a:ext cx="9398400" cy="5130302"/>
          </a:xfrm>
          <a:prstGeom prst="rect">
            <a:avLst/>
          </a:prstGeom>
          <a:ln w="12700">
            <a:solidFill>
              <a:srgbClr val="1C3052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3" name="1774481536.pngGoogle Shape;172;p22" descr="1774481536.pngGoogle Shape;172;p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094" y="906856"/>
            <a:ext cx="11013781" cy="596775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74;p22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Google Shape;112;p16"/>
          <p:cNvSpPr txBox="1"/>
          <p:nvPr/>
        </p:nvSpPr>
        <p:spPr>
          <a:xfrm>
            <a:off x="622149" y="311120"/>
            <a:ext cx="6179626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02. Propuesta de Montaje Pantalla Principal.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774635505.pngGoogle Shape;182;p23" descr="1774635505.pngGoogle Shape;182;p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367" y="981075"/>
            <a:ext cx="9721267" cy="581015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oogle Shape;184;p23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01. Stand de Entrevistas</a:t>
            </a:r>
          </a:p>
        </p:txBody>
      </p:sp>
      <p:sp>
        <p:nvSpPr>
          <p:cNvPr id="170" name="Rectángulo"/>
          <p:cNvSpPr/>
          <p:nvPr/>
        </p:nvSpPr>
        <p:spPr>
          <a:xfrm>
            <a:off x="9398942" y="5253483"/>
            <a:ext cx="341958" cy="1821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93;p24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/>
              <a:t>01. </a:t>
            </a:r>
            <a:r>
              <a:rPr lang="en-US" dirty="0"/>
              <a:t>BTL para </a:t>
            </a:r>
            <a:r>
              <a:rPr lang="en-US" dirty="0" err="1"/>
              <a:t>fotos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3 </a:t>
            </a:r>
            <a:r>
              <a:rPr lang="en-US" dirty="0" err="1"/>
              <a:t>dimensiones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F9041F-4DAA-444C-94D0-B21C6686F93D}"/>
              </a:ext>
            </a:extLst>
          </p:cNvPr>
          <p:cNvGrpSpPr/>
          <p:nvPr/>
        </p:nvGrpSpPr>
        <p:grpSpPr>
          <a:xfrm>
            <a:off x="1553733" y="1044949"/>
            <a:ext cx="9084534" cy="5501931"/>
            <a:chOff x="1553733" y="1044949"/>
            <a:chExt cx="9084534" cy="55019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251D7D-A651-EE4B-BC32-7923EC948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3733" y="1044949"/>
              <a:ext cx="9084534" cy="55019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4C67BB-B16A-E94A-BBB1-42AD7E1B2C1C}"/>
                </a:ext>
              </a:extLst>
            </p:cNvPr>
            <p:cNvSpPr/>
            <p:nvPr/>
          </p:nvSpPr>
          <p:spPr>
            <a:xfrm>
              <a:off x="8863781" y="1445342"/>
              <a:ext cx="1460090" cy="109138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HN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213;p26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Centro de Mesa: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D57D5-1C4E-2048-8C67-5AD3248B6C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849" y="973174"/>
            <a:ext cx="9318302" cy="55737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5;p29" descr="Google Shape;245;p29">
            <a:extLst>
              <a:ext uri="{FF2B5EF4-FFF2-40B4-BE49-F238E27FC236}">
                <a16:creationId xmlns:a16="http://schemas.microsoft.com/office/drawing/2014/main" id="{A6E05934-2E92-6C41-AD88-3DD4337C69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83" y="5593619"/>
            <a:ext cx="3747303" cy="859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E9823D69-5A50-B34D-92FF-7D75E160A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361" y="4634334"/>
            <a:ext cx="3034746" cy="9592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C9FB0F-01B4-224F-9BED-71467B2438FC}"/>
              </a:ext>
            </a:extLst>
          </p:cNvPr>
          <p:cNvSpPr txBox="1"/>
          <p:nvPr/>
        </p:nvSpPr>
        <p:spPr>
          <a:xfrm>
            <a:off x="3428602" y="1607365"/>
            <a:ext cx="5334794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HN" sz="13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anose="020B0503030403020204" pitchFamily="34" charset="0"/>
                <a:sym typeface="Arial"/>
              </a:rPr>
              <a:t>Gracias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1B59-9556-D243-93FE-203D37B2A898}"/>
              </a:ext>
            </a:extLst>
          </p:cNvPr>
          <p:cNvSpPr/>
          <p:nvPr/>
        </p:nvSpPr>
        <p:spPr>
          <a:xfrm>
            <a:off x="619539" y="1272208"/>
            <a:ext cx="10952922" cy="5188226"/>
          </a:xfrm>
          <a:prstGeom prst="rect">
            <a:avLst/>
          </a:prstGeom>
          <a:solidFill>
            <a:srgbClr val="C0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N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0" name="Google Shape;91;p14"/>
          <p:cNvSpPr txBox="1"/>
          <p:nvPr/>
        </p:nvSpPr>
        <p:spPr>
          <a:xfrm>
            <a:off x="831750" y="3252306"/>
            <a:ext cx="105285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400">
                <a:solidFill>
                  <a:srgbClr val="EDEDE8"/>
                </a:solidFill>
              </a:defRPr>
            </a:pPr>
            <a:r>
              <a:rPr dirty="0">
                <a:solidFill>
                  <a:schemeClr val="bg1"/>
                </a:solidFill>
              </a:rPr>
              <a:t>Triple Valor </a:t>
            </a:r>
            <a:r>
              <a:rPr dirty="0" err="1">
                <a:solidFill>
                  <a:schemeClr val="bg1"/>
                </a:solidFill>
              </a:rPr>
              <a:t>Positivo</a:t>
            </a:r>
            <a:endParaRPr sz="1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 sz="4800" b="1">
                <a:solidFill>
                  <a:srgbClr val="EDEDE8"/>
                </a:solidFill>
              </a:defRPr>
            </a:pPr>
            <a:r>
              <a:rPr dirty="0">
                <a:solidFill>
                  <a:schemeClr val="bg1"/>
                </a:solidFill>
              </a:rPr>
              <a:t>20 </a:t>
            </a:r>
            <a:r>
              <a:rPr dirty="0" err="1">
                <a:solidFill>
                  <a:schemeClr val="bg1"/>
                </a:solidFill>
              </a:rPr>
              <a:t>años</a:t>
            </a:r>
            <a:r>
              <a:rPr dirty="0">
                <a:solidFill>
                  <a:schemeClr val="bg1"/>
                </a:solidFill>
              </a:rPr>
              <a:t> de </a:t>
            </a:r>
            <a:r>
              <a:rPr dirty="0" err="1">
                <a:solidFill>
                  <a:schemeClr val="bg1"/>
                </a:solidFill>
              </a:rPr>
              <a:t>acciones</a:t>
            </a:r>
            <a:br>
              <a:rPr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que </a:t>
            </a:r>
            <a:r>
              <a:rPr dirty="0" err="1">
                <a:solidFill>
                  <a:schemeClr val="bg1"/>
                </a:solidFill>
              </a:rPr>
              <a:t>transforman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vidas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1" name="Google Shape;95;p14"/>
          <p:cNvSpPr txBox="1"/>
          <p:nvPr/>
        </p:nvSpPr>
        <p:spPr>
          <a:xfrm>
            <a:off x="5610798" y="5135914"/>
            <a:ext cx="1134051" cy="35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>
                <a:solidFill>
                  <a:schemeClr val="bg1"/>
                </a:solidFill>
              </a:rPr>
              <a:t>Abril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67CF5-2BD3-8344-AF36-2EB65F890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4928" y="0"/>
            <a:ext cx="3266661" cy="2701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CD21D-DFC3-AF49-B6FE-18B0B3802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339" y="0"/>
            <a:ext cx="3021496" cy="2701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F1EBA-BCA1-144E-9DCE-9D1848715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9"/>
          <a:stretch/>
        </p:blipFill>
        <p:spPr>
          <a:xfrm>
            <a:off x="831750" y="0"/>
            <a:ext cx="3021496" cy="27016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02934-E29B-204F-8241-9AF52DB4F8D5}"/>
              </a:ext>
            </a:extLst>
          </p:cNvPr>
          <p:cNvSpPr/>
          <p:nvPr/>
        </p:nvSpPr>
        <p:spPr>
          <a:xfrm>
            <a:off x="757562" y="0"/>
            <a:ext cx="10791708" cy="1325957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N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3" name="Google Shape;111;p16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Google Shape;103;p15"/>
          <p:cNvSpPr txBox="1"/>
          <p:nvPr/>
        </p:nvSpPr>
        <p:spPr>
          <a:xfrm>
            <a:off x="5305083" y="589165"/>
            <a:ext cx="1581834" cy="35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5625"/>
              </a:lnSpc>
              <a:defRPr sz="2200" b="1">
                <a:solidFill>
                  <a:srgbClr val="4C4C4A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Racional</a:t>
            </a:r>
            <a:r>
              <a:rPr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5" name="Google Shape;104;p15"/>
          <p:cNvSpPr txBox="1"/>
          <p:nvPr/>
        </p:nvSpPr>
        <p:spPr>
          <a:xfrm>
            <a:off x="1396999" y="1520018"/>
            <a:ext cx="9124201" cy="429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b="1" dirty="0" err="1"/>
              <a:t>Cumplir</a:t>
            </a:r>
            <a:r>
              <a:rPr sz="2000" b="1" dirty="0"/>
              <a:t> 20 </a:t>
            </a:r>
            <a:r>
              <a:rPr sz="2000" b="1" dirty="0" err="1"/>
              <a:t>años</a:t>
            </a:r>
            <a:r>
              <a:rPr sz="2000" b="1" dirty="0"/>
              <a:t> de Triple Valor es </a:t>
            </a:r>
            <a:r>
              <a:rPr sz="2000" b="1" dirty="0" err="1"/>
              <a:t>mucho</a:t>
            </a:r>
            <a:r>
              <a:rPr sz="2000" b="1" dirty="0"/>
              <a:t> </a:t>
            </a:r>
            <a:r>
              <a:rPr sz="2000" b="1" dirty="0" err="1"/>
              <a:t>más</a:t>
            </a:r>
            <a:r>
              <a:rPr sz="2000" b="1" dirty="0"/>
              <a:t> que </a:t>
            </a:r>
            <a:r>
              <a:rPr sz="2000" b="1" dirty="0" err="1"/>
              <a:t>celebrar</a:t>
            </a:r>
            <a:r>
              <a:rPr sz="2000" b="1" dirty="0"/>
              <a:t> una </a:t>
            </a:r>
            <a:r>
              <a:rPr sz="2000" b="1" dirty="0" err="1"/>
              <a:t>fecha</a:t>
            </a:r>
            <a:r>
              <a:rPr sz="2000" b="1" dirty="0"/>
              <a:t>:</a:t>
            </a:r>
            <a:br>
              <a:rPr sz="2000" dirty="0"/>
            </a:br>
            <a:r>
              <a:rPr sz="2000" dirty="0"/>
              <a:t>es </a:t>
            </a:r>
            <a:r>
              <a:rPr sz="2000" dirty="0" err="1"/>
              <a:t>reconocer</a:t>
            </a:r>
            <a:r>
              <a:rPr sz="2000" dirty="0"/>
              <a:t> una forma de </a:t>
            </a:r>
            <a:r>
              <a:rPr sz="2000" dirty="0" err="1"/>
              <a:t>hacer</a:t>
            </a:r>
            <a:r>
              <a:rPr sz="2000" dirty="0"/>
              <a:t> banca que ha </a:t>
            </a:r>
            <a:r>
              <a:rPr sz="2000" dirty="0" err="1"/>
              <a:t>evolucionado</a:t>
            </a:r>
            <a:r>
              <a:rPr sz="2000" dirty="0"/>
              <a:t> para</a:t>
            </a:r>
            <a:r>
              <a:rPr lang="en-US" sz="2000" dirty="0"/>
              <a:t> </a:t>
            </a: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generar</a:t>
            </a:r>
            <a:r>
              <a:rPr sz="2000" dirty="0"/>
              <a:t> valor</a:t>
            </a:r>
            <a:r>
              <a:rPr lang="en-US" sz="2000" dirty="0"/>
              <a:t>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múltiples</a:t>
            </a:r>
            <a:r>
              <a:rPr sz="2000" dirty="0"/>
              <a:t> </a:t>
            </a:r>
            <a:r>
              <a:rPr sz="2000" dirty="0" err="1"/>
              <a:t>dimensiones</a:t>
            </a:r>
            <a:r>
              <a:rPr sz="2000" dirty="0"/>
              <a:t>.</a:t>
            </a:r>
            <a:endParaRPr lang="en-US" sz="2000" dirty="0"/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000" dirty="0"/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Es </a:t>
            </a:r>
            <a:r>
              <a:rPr sz="2000" dirty="0" err="1"/>
              <a:t>celebrar</a:t>
            </a:r>
            <a:r>
              <a:rPr sz="2000" dirty="0"/>
              <a:t> </a:t>
            </a:r>
            <a:r>
              <a:rPr sz="2000" dirty="0" err="1"/>
              <a:t>cómo</a:t>
            </a:r>
            <a:r>
              <a:rPr sz="2000" dirty="0"/>
              <a:t>, a lo largo del </a:t>
            </a:r>
            <a:r>
              <a:rPr sz="2000" dirty="0" err="1"/>
              <a:t>tiempo</a:t>
            </a:r>
            <a:r>
              <a:rPr sz="2000" dirty="0"/>
              <a:t>, </a:t>
            </a:r>
            <a:r>
              <a:rPr sz="2000" dirty="0" err="1"/>
              <a:t>hemos</a:t>
            </a:r>
            <a:r>
              <a:rPr sz="2000" dirty="0"/>
              <a:t> </a:t>
            </a:r>
            <a:r>
              <a:rPr sz="2000" dirty="0" err="1"/>
              <a:t>integrado</a:t>
            </a:r>
            <a:r>
              <a:rPr sz="2000" dirty="0"/>
              <a:t> lo </a:t>
            </a:r>
            <a:r>
              <a:rPr sz="2000" dirty="0" err="1"/>
              <a:t>económico</a:t>
            </a:r>
            <a:r>
              <a:rPr sz="2000" dirty="0"/>
              <a:t>, </a:t>
            </a:r>
            <a:endParaRPr lang="en-US" sz="2000" dirty="0"/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lo </a:t>
            </a:r>
            <a:r>
              <a:rPr sz="2000" dirty="0" err="1"/>
              <a:t>ambiental</a:t>
            </a:r>
            <a:r>
              <a:rPr sz="2000" dirty="0"/>
              <a:t> y lo social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cada</a:t>
            </a:r>
            <a:r>
              <a:rPr sz="2000" dirty="0"/>
              <a:t> </a:t>
            </a:r>
            <a:r>
              <a:rPr sz="2000" dirty="0" err="1"/>
              <a:t>decisión</a:t>
            </a:r>
            <a:r>
              <a:rPr sz="2000" dirty="0"/>
              <a:t>, </a:t>
            </a:r>
            <a:r>
              <a:rPr sz="2000" dirty="0" err="1"/>
              <a:t>impulsando</a:t>
            </a:r>
            <a:r>
              <a:rPr sz="2000" dirty="0"/>
              <a:t> </a:t>
            </a:r>
            <a:endParaRPr lang="en-US" sz="2000" dirty="0"/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el </a:t>
            </a:r>
            <a:r>
              <a:rPr sz="2000" dirty="0" err="1"/>
              <a:t>desarrollo</a:t>
            </a:r>
            <a:r>
              <a:rPr sz="2000" dirty="0"/>
              <a:t> </a:t>
            </a:r>
            <a:r>
              <a:rPr sz="2000" dirty="0" err="1"/>
              <a:t>sostenible</a:t>
            </a:r>
            <a:r>
              <a:rPr lang="en-US" sz="2000" dirty="0"/>
              <a:t> </a:t>
            </a:r>
            <a:r>
              <a:rPr sz="2000" dirty="0"/>
              <a:t>de las </a:t>
            </a:r>
            <a:r>
              <a:rPr sz="2000" dirty="0" err="1"/>
              <a:t>comunidades</a:t>
            </a:r>
            <a:r>
              <a:rPr sz="2000" dirty="0"/>
              <a:t> que </a:t>
            </a:r>
            <a:r>
              <a:rPr sz="2000" dirty="0" err="1"/>
              <a:t>servimos</a:t>
            </a:r>
            <a:r>
              <a:rPr sz="2000" dirty="0"/>
              <a:t>.</a:t>
            </a: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000" dirty="0"/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Por </a:t>
            </a:r>
            <a:r>
              <a:rPr sz="2000" dirty="0" err="1"/>
              <a:t>eso</a:t>
            </a:r>
            <a:r>
              <a:rPr sz="2000" dirty="0"/>
              <a:t>, </a:t>
            </a:r>
            <a:r>
              <a:rPr sz="2000" dirty="0" err="1"/>
              <a:t>este</a:t>
            </a:r>
            <a:r>
              <a:rPr sz="2000" dirty="0"/>
              <a:t> </a:t>
            </a:r>
            <a:r>
              <a:rPr sz="2000" dirty="0" err="1"/>
              <a:t>aniversario</a:t>
            </a:r>
            <a:r>
              <a:rPr sz="2000" dirty="0"/>
              <a:t> no es solo una </a:t>
            </a:r>
            <a:r>
              <a:rPr sz="2000" dirty="0" err="1"/>
              <a:t>conmemoración</a:t>
            </a:r>
            <a:r>
              <a:rPr sz="2000" dirty="0"/>
              <a:t>,</a:t>
            </a:r>
            <a:br>
              <a:rPr sz="2000" dirty="0"/>
            </a:br>
            <a:r>
              <a:rPr sz="2000" dirty="0"/>
              <a:t>es una </a:t>
            </a:r>
            <a:r>
              <a:rPr sz="2000" dirty="0" err="1"/>
              <a:t>expresión</a:t>
            </a:r>
            <a:r>
              <a:rPr sz="2000" dirty="0"/>
              <a:t> de </a:t>
            </a:r>
            <a:r>
              <a:rPr sz="2000" dirty="0" err="1"/>
              <a:t>cómo</a:t>
            </a:r>
            <a:r>
              <a:rPr sz="2000" dirty="0"/>
              <a:t>, </a:t>
            </a:r>
            <a:r>
              <a:rPr sz="2000" dirty="0" err="1"/>
              <a:t>desde</a:t>
            </a:r>
            <a:r>
              <a:rPr sz="2000" dirty="0"/>
              <a:t> </a:t>
            </a:r>
            <a:r>
              <a:rPr sz="2000" dirty="0" err="1"/>
              <a:t>nuestra</a:t>
            </a:r>
            <a:r>
              <a:rPr sz="2000" dirty="0"/>
              <a:t> forma de </a:t>
            </a:r>
            <a:r>
              <a:rPr sz="2000" dirty="0" err="1"/>
              <a:t>actuar</a:t>
            </a:r>
            <a:r>
              <a:rPr sz="2000" dirty="0"/>
              <a:t>, </a:t>
            </a:r>
            <a:endParaRPr lang="en-US" sz="2000" dirty="0"/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seguimos</a:t>
            </a:r>
            <a:r>
              <a:rPr sz="2000" dirty="0"/>
              <a:t> </a:t>
            </a:r>
            <a:r>
              <a:rPr sz="2000" dirty="0" err="1"/>
              <a:t>reimaginando</a:t>
            </a:r>
            <a:r>
              <a:rPr sz="2000" dirty="0"/>
              <a:t> la banca para </a:t>
            </a:r>
            <a:r>
              <a:rPr sz="2000" dirty="0" err="1"/>
              <a:t>generar</a:t>
            </a:r>
            <a:r>
              <a:rPr sz="2000" dirty="0"/>
              <a:t> </a:t>
            </a:r>
            <a:r>
              <a:rPr sz="2000" dirty="0" err="1"/>
              <a:t>prosperidad</a:t>
            </a:r>
            <a:r>
              <a:rPr sz="2000" dirty="0"/>
              <a:t>.</a:t>
            </a:r>
            <a:endParaRPr lang="en-US" sz="2000" dirty="0"/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000" dirty="0"/>
          </a:p>
          <a:p>
            <a:pPr algn="ctr" defTabSz="457200">
              <a:defRPr sz="19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20 </a:t>
            </a:r>
            <a:r>
              <a:rPr sz="2000" dirty="0" err="1"/>
              <a:t>años</a:t>
            </a:r>
            <a:r>
              <a:rPr sz="2000" dirty="0"/>
              <a:t> de Triple Valor que </a:t>
            </a:r>
            <a:r>
              <a:rPr sz="2000" dirty="0" err="1"/>
              <a:t>continúan</a:t>
            </a:r>
            <a:r>
              <a:rPr sz="2000" dirty="0"/>
              <a:t> </a:t>
            </a:r>
            <a:r>
              <a:rPr sz="2000" dirty="0" err="1"/>
              <a:t>transformando</a:t>
            </a:r>
            <a:r>
              <a:rPr sz="2000" dirty="0"/>
              <a:t> la </a:t>
            </a:r>
            <a:r>
              <a:rPr sz="2000" dirty="0" err="1"/>
              <a:t>manera</a:t>
            </a:r>
            <a:endParaRPr lang="en-US" sz="2000" dirty="0"/>
          </a:p>
          <a:p>
            <a:pPr algn="ctr" defTabSz="457200">
              <a:defRPr sz="19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en</a:t>
            </a:r>
            <a:r>
              <a:rPr sz="2000" dirty="0"/>
              <a:t> que </a:t>
            </a:r>
            <a:r>
              <a:rPr sz="2000" dirty="0" err="1"/>
              <a:t>crecemos</a:t>
            </a:r>
            <a:r>
              <a:rPr sz="2000" dirty="0"/>
              <a:t>,</a:t>
            </a:r>
            <a:r>
              <a:rPr lang="en-US" sz="2000" dirty="0"/>
              <a:t> </a:t>
            </a:r>
            <a:r>
              <a:rPr sz="2000" dirty="0" err="1"/>
              <a:t>avanzamos</a:t>
            </a:r>
            <a:r>
              <a:rPr sz="2000" dirty="0"/>
              <a:t> y </a:t>
            </a:r>
            <a:r>
              <a:rPr sz="2000" dirty="0" err="1"/>
              <a:t>construimos</a:t>
            </a:r>
            <a:r>
              <a:rPr sz="2000" dirty="0"/>
              <a:t> </a:t>
            </a:r>
            <a:r>
              <a:rPr sz="2000" dirty="0" err="1"/>
              <a:t>futuro</a:t>
            </a:r>
            <a:r>
              <a:rPr sz="2000" dirty="0"/>
              <a:t>.</a:t>
            </a:r>
          </a:p>
        </p:txBody>
      </p:sp>
      <p:sp>
        <p:nvSpPr>
          <p:cNvPr id="126" name="Línea"/>
          <p:cNvSpPr/>
          <p:nvPr/>
        </p:nvSpPr>
        <p:spPr>
          <a:xfrm>
            <a:off x="1397000" y="1325957"/>
            <a:ext cx="9124200" cy="1"/>
          </a:xfrm>
          <a:prstGeom prst="line">
            <a:avLst/>
          </a:prstGeom>
          <a:ln w="25400">
            <a:solidFill>
              <a:srgbClr val="BCBEBE"/>
            </a:solidFill>
            <a:prstDash val="sysDot"/>
            <a:miter lim="400000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91;p14"/>
          <p:cNvSpPr txBox="1"/>
          <p:nvPr/>
        </p:nvSpPr>
        <p:spPr>
          <a:xfrm>
            <a:off x="742850" y="2060221"/>
            <a:ext cx="6428831" cy="273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pPr>
            <a:r>
              <a:t>Invitación</a:t>
            </a:r>
            <a:br/>
            <a:r>
              <a:t>Digital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ángulo"/>
          <p:cNvSpPr/>
          <p:nvPr/>
        </p:nvSpPr>
        <p:spPr>
          <a:xfrm>
            <a:off x="0" y="0"/>
            <a:ext cx="12192000" cy="6962847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87773304-2908-0547-BA07-2FF976CED3DC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2 </a:t>
            </a:r>
          </a:p>
          <a:p>
            <a:pPr algn="l"/>
            <a:endParaRPr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ED817-8373-6546-8B99-060FD1CD44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457" y="126217"/>
            <a:ext cx="5077086" cy="67104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ángulo"/>
          <p:cNvSpPr/>
          <p:nvPr/>
        </p:nvSpPr>
        <p:spPr>
          <a:xfrm>
            <a:off x="-28461" y="29496"/>
            <a:ext cx="12192000" cy="6858000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91A280F5-6398-7A43-9EE7-1FC5D5109B74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2 </a:t>
            </a:r>
          </a:p>
          <a:p>
            <a:pPr algn="l"/>
            <a:endParaRPr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7DCD9-F3E0-8F4C-9B80-0D794B1E9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0435" y="172052"/>
            <a:ext cx="4971130" cy="65138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ángulo"/>
          <p:cNvSpPr/>
          <p:nvPr/>
        </p:nvSpPr>
        <p:spPr>
          <a:xfrm>
            <a:off x="-152400" y="-1"/>
            <a:ext cx="12344400" cy="6858001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4F43943F-519D-5D42-8A85-08967C049CE9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3 </a:t>
            </a:r>
          </a:p>
          <a:p>
            <a:pPr algn="l"/>
            <a:endParaRPr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33466-6264-4A4D-A792-E3FD66A94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251" y="139648"/>
            <a:ext cx="4601497" cy="65787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9AB280-276C-C145-84B6-421E67847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122"/>
            <a:ext cx="12192000" cy="6104958"/>
          </a:xfrm>
          <a:prstGeom prst="rect">
            <a:avLst/>
          </a:prstGeom>
        </p:spPr>
      </p:pic>
      <p:sp>
        <p:nvSpPr>
          <p:cNvPr id="131" name="Google Shape;111;p16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Google Shape;112;p16"/>
          <p:cNvSpPr txBox="1"/>
          <p:nvPr/>
        </p:nvSpPr>
        <p:spPr>
          <a:xfrm>
            <a:off x="314985" y="92605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 err="1"/>
              <a:t>Propuestas</a:t>
            </a:r>
            <a:r>
              <a:rPr dirty="0"/>
              <a:t> </a:t>
            </a:r>
            <a:r>
              <a:rPr dirty="0" err="1"/>
              <a:t>Invitación</a:t>
            </a:r>
            <a:r>
              <a:rPr dirty="0"/>
              <a:t> Digital: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91;p14"/>
          <p:cNvSpPr txBox="1"/>
          <p:nvPr/>
        </p:nvSpPr>
        <p:spPr>
          <a:xfrm>
            <a:off x="831750" y="2060221"/>
            <a:ext cx="10528500" cy="273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pPr>
            <a:r>
              <a:t>Invitación</a:t>
            </a:r>
            <a:br/>
            <a:r>
              <a:t>Física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211</Words>
  <Application>Microsoft Macintosh PowerPoint</Application>
  <PresentationFormat>Widescreen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</cp:revision>
  <dcterms:modified xsi:type="dcterms:W3CDTF">2026-04-14T15:07:10Z</dcterms:modified>
</cp:coreProperties>
</file>