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5" r:id="rId18"/>
    <p:sldId id="274" r:id="rId19"/>
    <p:sldId id="272" r:id="rId20"/>
    <p:sldId id="311" r:id="rId21"/>
    <p:sldId id="276" r:id="rId22"/>
    <p:sldId id="277" r:id="rId23"/>
    <p:sldId id="316" r:id="rId24"/>
    <p:sldId id="278" r:id="rId25"/>
    <p:sldId id="279" r:id="rId26"/>
    <p:sldId id="280" r:id="rId27"/>
    <p:sldId id="281" r:id="rId28"/>
    <p:sldId id="321" r:id="rId29"/>
    <p:sldId id="282" r:id="rId30"/>
    <p:sldId id="283" r:id="rId31"/>
    <p:sldId id="284" r:id="rId32"/>
    <p:sldId id="285" r:id="rId33"/>
    <p:sldId id="314" r:id="rId34"/>
    <p:sldId id="317" r:id="rId35"/>
    <p:sldId id="318" r:id="rId36"/>
    <p:sldId id="319" r:id="rId37"/>
    <p:sldId id="287" r:id="rId38"/>
    <p:sldId id="288" r:id="rId39"/>
    <p:sldId id="328" r:id="rId40"/>
    <p:sldId id="290" r:id="rId41"/>
    <p:sldId id="291" r:id="rId42"/>
    <p:sldId id="293" r:id="rId43"/>
    <p:sldId id="294" r:id="rId44"/>
    <p:sldId id="295" r:id="rId45"/>
    <p:sldId id="296" r:id="rId46"/>
    <p:sldId id="329" r:id="rId47"/>
    <p:sldId id="330" r:id="rId48"/>
    <p:sldId id="320" r:id="rId49"/>
    <p:sldId id="331" r:id="rId50"/>
    <p:sldId id="297" r:id="rId51"/>
    <p:sldId id="323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26" r:id="rId64"/>
    <p:sldId id="322" r:id="rId65"/>
    <p:sldId id="324" r:id="rId66"/>
    <p:sldId id="325" r:id="rId67"/>
    <p:sldId id="327" r:id="rId68"/>
    <p:sldId id="309" r:id="rId6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1A2D"/>
    <a:srgbClr val="606060"/>
    <a:srgbClr val="E40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62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10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3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81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48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1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79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80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301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3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647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94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3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5750" y="3943350"/>
            <a:ext cx="9134475" cy="26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666750" y="4270251"/>
            <a:ext cx="8467725" cy="554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4368"/>
              </a:lnSpc>
            </a:pPr>
            <a:r>
              <a:rPr lang="en-US" sz="40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 de comunicación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6750" y="4961781"/>
            <a:ext cx="8848725" cy="92444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7279"/>
              </a:lnSpc>
              <a:spcBef>
                <a:spcPts val="1057"/>
              </a:spcBef>
            </a:pPr>
            <a:r>
              <a:rPr lang="en-US" sz="6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66750" y="5952753"/>
            <a:ext cx="8467725" cy="2790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2198"/>
              </a:lnSpc>
              <a:spcBef>
                <a:spcPts val="514"/>
              </a:spcBef>
            </a:pPr>
            <a:r>
              <a:rPr lang="en-US" sz="1924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Enero 2026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E4002B"/>
            </a:solidFill>
            <a:prstDash val="solid"/>
            <a:miter lim="800000"/>
          </a:ln>
        </p:spPr>
      </p:sp>
      <p:sp>
        <p:nvSpPr>
          <p:cNvPr id="3" name="Shape 1"/>
          <p:cNvSpPr/>
          <p:nvPr/>
        </p:nvSpPr>
        <p:spPr>
          <a:xfrm>
            <a:off x="476250" y="476250"/>
            <a:ext cx="11239500" cy="5905500"/>
          </a:xfrm>
          <a:prstGeom prst="rect">
            <a:avLst/>
          </a:prstGeom>
          <a:noFill/>
          <a:ln w="12700">
            <a:solidFill>
              <a:srgbClr val="E4002B"/>
            </a:solidFill>
            <a:prstDash val="solid"/>
            <a:miter lim="800000"/>
          </a:ln>
        </p:spPr>
      </p:sp>
      <p:pic>
        <p:nvPicPr>
          <p:cNvPr id="4" name="Image 0" descr="5votos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368" t="-44576" r="-93368" b="-44576"/>
          <a:stretch/>
        </p:blipFill>
        <p:spPr>
          <a:xfrm>
            <a:off x="476250" y="476250"/>
            <a:ext cx="11239500" cy="59055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05100" y="3130302"/>
            <a:ext cx="6781800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Conceptos Creativos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8688" y="2846189"/>
            <a:ext cx="10334625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CONCEPTO 1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38188" y="3285455"/>
            <a:ext cx="10715625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7031" b="1" dirty="0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50 años celebrando la vida</a:t>
            </a:r>
            <a:endParaRPr lang="en-US" b="1" dirty="0">
              <a:latin typeface="Myriad Pro Light" panose="020B0503030403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0">
            <a:extLst>
              <a:ext uri="{FF2B5EF4-FFF2-40B4-BE49-F238E27FC236}">
                <a16:creationId xmlns:a16="http://schemas.microsoft.com/office/drawing/2014/main" id="{FB28C55E-D2B7-F045-9749-6851FF80A6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13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DFDAE-D029-F744-9A66-FBB7B7F7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1" cy="6858000"/>
          </a:xfrm>
          <a:prstGeom prst="rect">
            <a:avLst/>
          </a:prstGeom>
        </p:spPr>
      </p:pic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5DBE367D-1172-D74E-AEEC-02AF84E2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53000" y="1793677"/>
            <a:ext cx="6942677" cy="400860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Este concepto combina el orgullo del legado con el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protagonismo del cliente. Habla de una relación simbiótica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donde todos los  logros de las personas y empresas, sus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ideas y sueños alcanzados, también son parte de nuestra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historia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y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nos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llena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alegría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</a:p>
          <a:p>
            <a:pPr algn="l">
              <a:lnSpc>
                <a:spcPts val="2056"/>
              </a:lnSpc>
            </a:pPr>
            <a:endParaRPr lang="en-US" sz="2000" dirty="0">
              <a:solidFill>
                <a:srgbClr val="100B0B">
                  <a:alpha val="65000"/>
                </a:srgbClr>
              </a:solidFill>
              <a:latin typeface="Myriad Pro" panose="020B0503030403020204" pitchFamily="34" charset="0"/>
              <a:ea typeface="Noto Sans Regular" pitchFamily="34" charset="-122"/>
            </a:endParaRPr>
          </a:p>
          <a:p>
            <a:pPr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este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concepto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vivimos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una fiesta, y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llevamos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celebración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a la mayor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cantidad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clientes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posible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haciéndolos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parte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alegría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, el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ambiente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positivo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y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emoción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por el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futuro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porque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hemos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escrito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y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seguiremos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escribiendo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juntos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una gran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historia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…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endParaRPr lang="en-US" sz="2000" dirty="0">
              <a:solidFill>
                <a:srgbClr val="100B0B">
                  <a:alpha val="65000"/>
                </a:srgbClr>
              </a:solidFill>
              <a:latin typeface="Myriad Pro" panose="020B0503030403020204" pitchFamily="34" charset="0"/>
              <a:ea typeface="Noto Sans Regular" pitchFamily="34" charset="-122"/>
              <a:cs typeface="Noto Sans Regular" pitchFamily="34" charset="-120"/>
            </a:endParaRPr>
          </a:p>
          <a:p>
            <a:pPr algn="ctr">
              <a:lnSpc>
                <a:spcPts val="2056"/>
              </a:lnSpc>
            </a:pP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¡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celebrando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la 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!</a:t>
            </a:r>
            <a:endParaRPr lang="en-US" sz="2000" b="1" dirty="0">
              <a:latin typeface="Myriad Pro" panose="020B0503030403020204" pitchFamily="34" charset="0"/>
            </a:endParaRPr>
          </a:p>
          <a:p>
            <a:pPr algn="l">
              <a:lnSpc>
                <a:spcPts val="2056"/>
              </a:lnSpc>
            </a:pP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E0FDCC-AECA-1240-894B-5150A3AE0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1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14</a:t>
            </a:fld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608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53000" y="1793677"/>
            <a:ext cx="6879573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CADA LOGRO DE NUESTROS CLIENTES = NUESTRO LOGRO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53000" y="2242542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CADA SUEÑO ALCANZADO = NUESTRA RAZÓN DE SER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53000" y="2691408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JUNTOS ESCRIBIMOS LA HISTORIA DE HONDURAS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53000" y="3140273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Celebración compartida. Orgullo compartido.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Siempre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un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mejor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futuro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compartido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lebrando" descr="Celebrando">
            <a:hlinkClick r:id="" action="ppaction://media"/>
            <a:extLst>
              <a:ext uri="{FF2B5EF4-FFF2-40B4-BE49-F238E27FC236}">
                <a16:creationId xmlns:a16="http://schemas.microsoft.com/office/drawing/2014/main" id="{36C2D685-43AC-3B41-A76A-C097961B8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1E4785-864A-0045-AF46-B59DF3E7D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3F3F6-9A14-0942-810E-DB4023B78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ED9BE-AF29-8E42-9DCF-B52DF19BE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88B2E-FFD0-9742-A233-E4EDFB345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742" y="0"/>
            <a:ext cx="50365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7213" y="2525688"/>
            <a:ext cx="11077575" cy="18898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50 aniversario de BAC es la oportunidad de demostrar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qué significa ser el banco líder en innovación durante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cinco décadas, y reafirmar su posición como una de las</a:t>
            </a:r>
            <a:b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top Lovemarks de Honduras.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3942AD-EA1B-D041-98B5-E82F800AACC3}"/>
              </a:ext>
            </a:extLst>
          </p:cNvPr>
          <p:cNvGrpSpPr/>
          <p:nvPr/>
        </p:nvGrpSpPr>
        <p:grpSpPr>
          <a:xfrm>
            <a:off x="821213" y="702599"/>
            <a:ext cx="2946400" cy="5753100"/>
            <a:chOff x="238538" y="663388"/>
            <a:chExt cx="2946400" cy="57531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C91659D-E15E-2B4D-A51C-3313C0EF6E7A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F359E-5280-7B4B-985B-217F4B1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011AEB-8C79-2842-AA6A-E46E98E04258}"/>
              </a:ext>
            </a:extLst>
          </p:cNvPr>
          <p:cNvSpPr/>
          <p:nvPr/>
        </p:nvSpPr>
        <p:spPr>
          <a:xfrm>
            <a:off x="1153355" y="1515937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82CA1F43-B19F-0946-B56B-8512EB92BE5E}"/>
              </a:ext>
            </a:extLst>
          </p:cNvPr>
          <p:cNvSpPr/>
          <p:nvPr/>
        </p:nvSpPr>
        <p:spPr>
          <a:xfrm>
            <a:off x="476250" y="305246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Sinergía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C74C6A-F4F3-0C43-A485-1E33C358F59B}"/>
              </a:ext>
            </a:extLst>
          </p:cNvPr>
          <p:cNvGrpSpPr/>
          <p:nvPr/>
        </p:nvGrpSpPr>
        <p:grpSpPr>
          <a:xfrm>
            <a:off x="1229634" y="1656943"/>
            <a:ext cx="3867698" cy="3867698"/>
            <a:chOff x="518951" y="2148650"/>
            <a:chExt cx="3769200" cy="3769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CA8888-9166-1D4A-8CBB-BEEBBF70FAE9}"/>
                </a:ext>
              </a:extLst>
            </p:cNvPr>
            <p:cNvGrpSpPr/>
            <p:nvPr/>
          </p:nvGrpSpPr>
          <p:grpSpPr>
            <a:xfrm>
              <a:off x="518951" y="2148650"/>
              <a:ext cx="3769200" cy="3769200"/>
              <a:chOff x="518951" y="2148650"/>
              <a:chExt cx="3769200" cy="37692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04B2C31-699B-134C-BD56-49FB46B71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8951" y="2148650"/>
                <a:ext cx="3769200" cy="376920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4ADFD7D-3258-5045-B2E6-7EF90BCF103D}"/>
                  </a:ext>
                </a:extLst>
              </p:cNvPr>
              <p:cNvSpPr/>
              <p:nvPr/>
            </p:nvSpPr>
            <p:spPr>
              <a:xfrm>
                <a:off x="518951" y="5205046"/>
                <a:ext cx="3769200" cy="509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HN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E3743EE-B964-954E-BAF7-11A096C5B6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8951" y="5363307"/>
                <a:ext cx="3769200" cy="554543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7356DF-CF0C-7946-9BD6-7975818D3518}"/>
                </a:ext>
              </a:extLst>
            </p:cNvPr>
            <p:cNvSpPr/>
            <p:nvPr/>
          </p:nvSpPr>
          <p:spPr>
            <a:xfrm>
              <a:off x="518951" y="2148650"/>
              <a:ext cx="3769200" cy="37692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3EDA9-CE76-C14C-94AA-6670882DE0B3}"/>
              </a:ext>
            </a:extLst>
          </p:cNvPr>
          <p:cNvGrpSpPr/>
          <p:nvPr/>
        </p:nvGrpSpPr>
        <p:grpSpPr>
          <a:xfrm>
            <a:off x="6954197" y="616425"/>
            <a:ext cx="2946400" cy="5753100"/>
            <a:chOff x="238538" y="663388"/>
            <a:chExt cx="2946400" cy="57531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36E807F-0548-2F49-8977-38C30D7F594B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6B3C86-6DCC-A347-9785-A7FEEF1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34176E3-C678-9845-830C-7A51D668771F}"/>
              </a:ext>
            </a:extLst>
          </p:cNvPr>
          <p:cNvSpPr/>
          <p:nvPr/>
        </p:nvSpPr>
        <p:spPr>
          <a:xfrm>
            <a:off x="7286339" y="1496263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0B0D8-446B-0B43-AE3D-CCD99B2AE1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714" y="1617732"/>
            <a:ext cx="3867698" cy="38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88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Valla-50-Unipolar-animad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98" b="-15698"/>
          <a:stretch/>
        </p:blipFill>
        <p:spPr>
          <a:xfrm>
            <a:off x="95250" y="1219200"/>
            <a:ext cx="5953125" cy="5543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Valla-50-Unipolar-animada cop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219200"/>
            <a:ext cx="5953125" cy="55435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Minivalla-50-aniversario cop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615" b="-44615"/>
          <a:stretch/>
        </p:blipFill>
        <p:spPr>
          <a:xfrm>
            <a:off x="95250" y="1219200"/>
            <a:ext cx="5953125" cy="5543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Minivalla-50-aniversari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64" b="-23764"/>
          <a:stretch/>
        </p:blipFill>
        <p:spPr>
          <a:xfrm>
            <a:off x="6143625" y="1219200"/>
            <a:ext cx="5953125" cy="55435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Minivalla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Agencias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2665D-9D6C-7747-8B59-B9558597CF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475" y="23008"/>
            <a:ext cx="7069801" cy="6846496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97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3975" y="2846189"/>
            <a:ext cx="95440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CONCEPTO 2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1133475" y="3285455"/>
            <a:ext cx="9925050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7031" b="1" dirty="0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50 años inspirados por ti</a:t>
            </a:r>
            <a:endParaRPr lang="en-US" b="1" dirty="0">
              <a:latin typeface="Myriad Pro Light" panose="020B0503030403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3C.-BAC-Interior-vista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25</a:t>
            </a:fld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01217" y="1759742"/>
            <a:ext cx="6909783" cy="374320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Este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concepto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plantea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una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fuerte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conexión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emocional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con las personas y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su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recorrido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distintas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etapas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</a:p>
          <a:p>
            <a:pPr algn="l">
              <a:lnSpc>
                <a:spcPts val="2056"/>
              </a:lnSpc>
            </a:pPr>
            <a:endParaRPr lang="en-US" sz="2000" dirty="0">
              <a:solidFill>
                <a:srgbClr val="100B0B">
                  <a:alpha val="65000"/>
                </a:srgbClr>
              </a:solidFill>
              <a:latin typeface="Myriad Pro" panose="020B0503030403020204" pitchFamily="34" charset="0"/>
              <a:ea typeface="Noto Sans Regular" pitchFamily="34" charset="-122"/>
            </a:endParaRPr>
          </a:p>
          <a:p>
            <a:pPr algn="l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Tus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sueños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tus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metas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tu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confianza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son el motor que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nos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impulsa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evolucionar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, 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innovar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y 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ofrecerte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soluciones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financieras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a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altura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 los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nuevos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tiempos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 </a:t>
            </a:r>
          </a:p>
          <a:p>
            <a:pPr algn="l">
              <a:lnSpc>
                <a:spcPts val="2056"/>
              </a:lnSpc>
            </a:pPr>
            <a:endParaRPr lang="en-US" sz="2000" dirty="0">
              <a:solidFill>
                <a:srgbClr val="100B0B">
                  <a:alpha val="65000"/>
                </a:srgbClr>
              </a:solidFill>
              <a:latin typeface="Myriad Pro" panose="020B0503030403020204" pitchFamily="34" charset="0"/>
              <a:ea typeface="Noto Sans Regular" pitchFamily="34" charset="-122"/>
            </a:endParaRPr>
          </a:p>
          <a:p>
            <a:pPr algn="l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Y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vida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con BAC es una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fórmula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de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actualización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manteniendo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a los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clientes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siempre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a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vanguardia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porque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cada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día lo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vivimos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…</a:t>
            </a:r>
          </a:p>
          <a:p>
            <a:pPr algn="l">
              <a:lnSpc>
                <a:spcPts val="2056"/>
              </a:lnSpc>
            </a:pPr>
            <a:endParaRPr lang="en-US" sz="2000" dirty="0">
              <a:solidFill>
                <a:srgbClr val="100B0B">
                  <a:alpha val="65000"/>
                </a:srgbClr>
              </a:solidFill>
              <a:latin typeface="Myriad Pro" panose="020B0503030403020204" pitchFamily="34" charset="0"/>
              <a:ea typeface="Noto Sans Regular" pitchFamily="34" charset="-122"/>
            </a:endParaRPr>
          </a:p>
          <a:p>
            <a:pPr algn="ctr">
              <a:lnSpc>
                <a:spcPts val="2056"/>
              </a:lnSpc>
            </a:pP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¡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Inspirados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por 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ti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!</a:t>
            </a:r>
            <a:endParaRPr lang="en-US" sz="2000" b="1" dirty="0">
              <a:latin typeface="Myriad Pro" panose="020B0503030403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3C.-BAC-Interior-vista-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26</a:t>
            </a:fld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953000" y="1793677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TU IDEA IMPULSÓ NUESTRA INNOVACIÓN.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53000" y="2242542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TU CONFIANZA CONSTRUYÓ NUESTRA HISTORIA.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53000" y="2691408"/>
            <a:ext cx="65722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TU FUTURO INSPIRA NUESTROS PRÓXIMOS 50.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67250" y="426169"/>
            <a:ext cx="7143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Racional</a:t>
            </a:r>
            <a:endParaRPr lang="en-US" dirty="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2038868-AF93-6A46-A983-552FFC0EE318}"/>
              </a:ext>
            </a:extLst>
          </p:cNvPr>
          <p:cNvSpPr/>
          <p:nvPr/>
        </p:nvSpPr>
        <p:spPr>
          <a:xfrm>
            <a:off x="4953000" y="3140273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6"/>
              </a:lnSpc>
              <a:spcBef>
                <a:spcPts val="1449"/>
              </a:spcBef>
            </a:pP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Conexión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emocional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 Una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vida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escrita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juntos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 El valor de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tener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BAC un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respaldo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6-01-26 at 2.12.17 PM" descr="WhatsApp Video 2026-01-26 at 2.12.17 PM">
            <a:hlinkClick r:id="" action="ppaction://media"/>
            <a:extLst>
              <a:ext uri="{FF2B5EF4-FFF2-40B4-BE49-F238E27FC236}">
                <a16:creationId xmlns:a16="http://schemas.microsoft.com/office/drawing/2014/main" id="{0A93E1DE-F173-EE46-888D-987CE5EFE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28</a:t>
            </a:fld>
            <a:endParaRPr lang="en-US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2038868-AF93-6A46-A983-552FFC0EE318}"/>
              </a:ext>
            </a:extLst>
          </p:cNvPr>
          <p:cNvSpPr/>
          <p:nvPr/>
        </p:nvSpPr>
        <p:spPr>
          <a:xfrm>
            <a:off x="2691938" y="2906762"/>
            <a:ext cx="6572250" cy="5222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56"/>
              </a:lnSpc>
              <a:spcBef>
                <a:spcPts val="1449"/>
              </a:spcBef>
            </a:pP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La 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propuesta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es 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desarrollar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una </a:t>
            </a:r>
            <a:r>
              <a:rPr lang="en-US" sz="2000" b="1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música</a:t>
            </a:r>
            <a:r>
              <a:rPr lang="en-US" sz="2000" b="1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original</a:t>
            </a:r>
          </a:p>
          <a:p>
            <a:pPr algn="ctr">
              <a:lnSpc>
                <a:spcPts val="2056"/>
              </a:lnSpc>
              <a:spcBef>
                <a:spcPts val="1449"/>
              </a:spcBef>
            </a:pP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inspirada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en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la que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incluímos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de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referencia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, no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conlleva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pagar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derechos,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ni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es un “sounds like”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será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una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melodía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completamente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distinta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,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pero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que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si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transmita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el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dinamismo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y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ritmo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pegajoso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 de la </a:t>
            </a:r>
            <a:r>
              <a:rPr lang="en-US" sz="2000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referencia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</a:rPr>
              <a:t>.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51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14325" y="2759050"/>
            <a:ext cx="11563350" cy="4724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No todos los bancos llegan a los 50 años siendo relevantes.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504825" y="3711476"/>
            <a:ext cx="11182350" cy="4724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0"/>
              </a:lnSpc>
              <a:spcBef>
                <a:spcPts val="3704"/>
              </a:spcBef>
            </a:pPr>
            <a:r>
              <a:rPr lang="en-US" sz="34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Menos aún siendo líderes en innovación.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Inspirados_po_ti_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761" t="-1994" r="-75761" b="-1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3942AD-EA1B-D041-98B5-E82F800AACC3}"/>
              </a:ext>
            </a:extLst>
          </p:cNvPr>
          <p:cNvGrpSpPr/>
          <p:nvPr/>
        </p:nvGrpSpPr>
        <p:grpSpPr>
          <a:xfrm>
            <a:off x="821213" y="702599"/>
            <a:ext cx="2946400" cy="5753100"/>
            <a:chOff x="238538" y="663388"/>
            <a:chExt cx="2946400" cy="57531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C91659D-E15E-2B4D-A51C-3313C0EF6E7A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4F359E-5280-7B4B-985B-217F4B1C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C011AEB-8C79-2842-AA6A-E46E98E04258}"/>
              </a:ext>
            </a:extLst>
          </p:cNvPr>
          <p:cNvSpPr/>
          <p:nvPr/>
        </p:nvSpPr>
        <p:spPr>
          <a:xfrm>
            <a:off x="1153355" y="1515937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82CA1F43-B19F-0946-B56B-8512EB92BE5E}"/>
              </a:ext>
            </a:extLst>
          </p:cNvPr>
          <p:cNvSpPr/>
          <p:nvPr/>
        </p:nvSpPr>
        <p:spPr>
          <a:xfrm>
            <a:off x="476250" y="305246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Sinergía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3EDA9-CE76-C14C-94AA-6670882DE0B3}"/>
              </a:ext>
            </a:extLst>
          </p:cNvPr>
          <p:cNvGrpSpPr/>
          <p:nvPr/>
        </p:nvGrpSpPr>
        <p:grpSpPr>
          <a:xfrm>
            <a:off x="6954197" y="616425"/>
            <a:ext cx="2946400" cy="5753100"/>
            <a:chOff x="238538" y="663388"/>
            <a:chExt cx="2946400" cy="575310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36E807F-0548-2F49-8977-38C30D7F594B}"/>
                </a:ext>
              </a:extLst>
            </p:cNvPr>
            <p:cNvSpPr/>
            <p:nvPr/>
          </p:nvSpPr>
          <p:spPr>
            <a:xfrm>
              <a:off x="570679" y="914400"/>
              <a:ext cx="2318295" cy="5274365"/>
            </a:xfrm>
            <a:prstGeom prst="roundRect">
              <a:avLst/>
            </a:prstGeom>
            <a:solidFill>
              <a:srgbClr val="606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6B3C86-6DCC-A347-9785-A7FEEF1C0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38" y="663388"/>
              <a:ext cx="2946400" cy="57531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34176E3-C678-9845-830C-7A51D668771F}"/>
              </a:ext>
            </a:extLst>
          </p:cNvPr>
          <p:cNvSpPr/>
          <p:nvPr/>
        </p:nvSpPr>
        <p:spPr>
          <a:xfrm>
            <a:off x="7286339" y="1496263"/>
            <a:ext cx="4084448" cy="4149711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09DCA6-7C35-8F49-BA79-E74CF71E7A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980" y="1653269"/>
            <a:ext cx="3871372" cy="3871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07CE0-6507-8346-90E5-E5C0B0CFC3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018" y="1643463"/>
            <a:ext cx="3871372" cy="38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42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232EA2-0A4A-8D4E-A911-E655B6A1FB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109" y="0"/>
            <a:ext cx="10343891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3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Valla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8EB07F-3754-A540-AD6D-463D39299E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71" y="-1"/>
            <a:ext cx="8231230" cy="5037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55BF2E-5301-2B47-ABB5-40DD061A14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57104"/>
            <a:ext cx="4903423" cy="300089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3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7" name="Text 2"/>
          <p:cNvSpPr/>
          <p:nvPr/>
        </p:nvSpPr>
        <p:spPr>
          <a:xfrm>
            <a:off x="476250" y="451247"/>
            <a:ext cx="11334750" cy="25672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</a:rPr>
              <a:t>Agencias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065A0-E2E5-8148-A754-DA704EB26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300" y="0"/>
            <a:ext cx="7077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2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14724" y="2704058"/>
            <a:ext cx="5788301" cy="122775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668"/>
              </a:lnSpc>
            </a:pPr>
            <a:r>
              <a:rPr lang="en-US" sz="9563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Roadmap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3514725" y="3840956"/>
            <a:ext cx="51625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y acciones sugeridas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Text 85"/>
          <p:cNvSpPr/>
          <p:nvPr/>
        </p:nvSpPr>
        <p:spPr>
          <a:xfrm>
            <a:off x="476250" y="429964"/>
            <a:ext cx="11334750" cy="4750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741"/>
              </a:lnSpc>
            </a:pPr>
            <a:r>
              <a:rPr lang="en-US" sz="3469" dirty="0">
                <a:solidFill>
                  <a:srgbClr val="A6192E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ROADMAP</a:t>
            </a:r>
            <a:endParaRPr lang="en-US" dirty="0"/>
          </a:p>
        </p:txBody>
      </p:sp>
      <p:sp>
        <p:nvSpPr>
          <p:cNvPr id="91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38</a:t>
            </a:fld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EAB1EF7-4BA2-0740-8231-74F98F1CC9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37" y="912961"/>
            <a:ext cx="10960100" cy="57023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FF740-1C64-A749-8620-5AD14788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BC3A19E3-A331-814A-A5A2-22B9E928FF28}"/>
              </a:ext>
            </a:extLst>
          </p:cNvPr>
          <p:cNvSpPr/>
          <p:nvPr/>
        </p:nvSpPr>
        <p:spPr>
          <a:xfrm>
            <a:off x="1323975" y="2846189"/>
            <a:ext cx="95440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EJECUCIONES PARA</a:t>
            </a:r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A7F003C3-F9CD-A340-BE2E-E41DC5DA43A6}"/>
              </a:ext>
            </a:extLst>
          </p:cNvPr>
          <p:cNvSpPr/>
          <p:nvPr/>
        </p:nvSpPr>
        <p:spPr>
          <a:xfrm>
            <a:off x="1133475" y="3285455"/>
            <a:ext cx="9925050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6000" b="1" dirty="0" err="1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Distintos</a:t>
            </a:r>
            <a:r>
              <a:rPr lang="en-US" sz="6000" b="1" dirty="0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públicos</a:t>
            </a:r>
            <a:r>
              <a:rPr lang="en-US" sz="6000" b="1" dirty="0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 de </a:t>
            </a:r>
            <a:r>
              <a:rPr lang="en-US" sz="6000" b="1" dirty="0" err="1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interés</a:t>
            </a:r>
            <a:endParaRPr lang="en-US" sz="1600" b="1" dirty="0">
              <a:latin typeface="Myriad Pro Light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706955" y="95250"/>
            <a:ext cx="4389795" cy="6667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955" y="95250"/>
            <a:ext cx="4389795" cy="6667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2018" y="2066404"/>
            <a:ext cx="6302871" cy="61384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34"/>
              </a:lnSpc>
            </a:pP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"No se trata de ideas.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857618" y="2718495"/>
            <a:ext cx="5991671" cy="122768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34"/>
              </a:lnSpc>
              <a:spcBef>
                <a:spcPts val="295"/>
              </a:spcBef>
            </a:pP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 trata de hacer que</a:t>
            </a:r>
            <a:b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las </a:t>
            </a:r>
            <a:r>
              <a:rPr lang="en-US" sz="4781" dirty="0">
                <a:solidFill>
                  <a:srgbClr val="C8102E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ideas sucedan</a:t>
            </a:r>
            <a:r>
              <a:rPr lang="en-US" sz="4781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."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02018" y="4030563"/>
            <a:ext cx="6302871" cy="41084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235"/>
              </a:lnSpc>
              <a:spcBef>
                <a:spcPts val="652"/>
              </a:spcBef>
            </a:pPr>
            <a:r>
              <a:rPr lang="en-US" sz="30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 - Scott Belsky 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702018" y="4593059"/>
            <a:ext cx="6302871" cy="20538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18"/>
              </a:lnSpc>
              <a:spcBef>
                <a:spcPts val="1171"/>
              </a:spcBef>
            </a:pPr>
            <a:r>
              <a:rPr lang="en-US" sz="1500" dirty="0">
                <a:solidFill>
                  <a:srgbClr val="100B0B">
                    <a:alpha val="65000"/>
                  </a:srgbClr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AUTOR DEL LIBRO "MAKING IDEAS HAPPEN"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371600"/>
            <a:ext cx="3937000" cy="53911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7931" y="3855169"/>
            <a:ext cx="1671638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412750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6" name="Image 1" descr="62141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500" y="1371600"/>
            <a:ext cx="3937000" cy="5391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9909" y="3855169"/>
            <a:ext cx="1812181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Clientes</a:t>
            </a:r>
            <a:endParaRPr lang="en-US" dirty="0"/>
          </a:p>
        </p:txBody>
      </p:sp>
      <p:sp>
        <p:nvSpPr>
          <p:cNvPr id="8" name="Shape 4"/>
          <p:cNvSpPr/>
          <p:nvPr/>
        </p:nvSpPr>
        <p:spPr>
          <a:xfrm>
            <a:off x="8159750" y="1371600"/>
            <a:ext cx="3937000" cy="539115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9" name="Image 2" descr="TQZ7OqSEG6Q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9750" y="1371600"/>
            <a:ext cx="3937000" cy="53911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751888" y="3374157"/>
            <a:ext cx="2752725" cy="10270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 en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general</a:t>
            </a:r>
            <a:endParaRPr lang="en-US" dirty="0"/>
          </a:p>
        </p:txBody>
      </p:sp>
      <p:sp>
        <p:nvSpPr>
          <p:cNvPr id="11" name="Text 6"/>
          <p:cNvSpPr/>
          <p:nvPr/>
        </p:nvSpPr>
        <p:spPr>
          <a:xfrm>
            <a:off x="8668682" y="4490219"/>
            <a:ext cx="2919135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  <a:spcBef>
                <a:spcPts val="687"/>
              </a:spcBef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Nacional &amp; Internacional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14" name="Text 8"/>
          <p:cNvSpPr/>
          <p:nvPr/>
        </p:nvSpPr>
        <p:spPr>
          <a:xfrm>
            <a:off x="428625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Actividades 50 años BAC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4019550"/>
            <a:ext cx="2738438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4" name="Shape 2"/>
          <p:cNvSpPr/>
          <p:nvPr/>
        </p:nvSpPr>
        <p:spPr>
          <a:xfrm>
            <a:off x="3309938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6" name="Shape 4"/>
          <p:cNvSpPr/>
          <p:nvPr/>
        </p:nvSpPr>
        <p:spPr>
          <a:xfrm>
            <a:off x="476250" y="2790825"/>
            <a:ext cx="11239500" cy="1133475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9" name="Shape 7"/>
          <p:cNvSpPr/>
          <p:nvPr/>
        </p:nvSpPr>
        <p:spPr>
          <a:xfrm>
            <a:off x="5199063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1" name="Shape 9"/>
          <p:cNvSpPr/>
          <p:nvPr/>
        </p:nvSpPr>
        <p:spPr>
          <a:xfrm>
            <a:off x="7088188" y="4019550"/>
            <a:ext cx="1793875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3" name="Shape 11"/>
          <p:cNvSpPr/>
          <p:nvPr/>
        </p:nvSpPr>
        <p:spPr>
          <a:xfrm>
            <a:off x="8977313" y="4019550"/>
            <a:ext cx="2738438" cy="23622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6" name="Shape 14"/>
          <p:cNvSpPr/>
          <p:nvPr/>
        </p:nvSpPr>
        <p:spPr>
          <a:xfrm>
            <a:off x="476250" y="1562100"/>
            <a:ext cx="11239500" cy="113347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921544" y="5090666"/>
            <a:ext cx="18478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Recuerdos internos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3357563" y="4985891"/>
            <a:ext cx="1698575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Fotomatón /</a:t>
            </a:r>
            <a:b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Globo 50 años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2519155" y="3074472"/>
            <a:ext cx="7248939" cy="3086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426"/>
              </a:lnSpc>
            </a:pPr>
            <a:r>
              <a:rPr lang="en-US" sz="240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Video histórico de BAC "Nuestro Origen" 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3543300" y="3487787"/>
            <a:ext cx="510540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1645"/>
              </a:lnSpc>
              <a:spcBef>
                <a:spcPts val="1211"/>
              </a:spcBef>
            </a:pP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Conectando con raíces 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419725" y="5090666"/>
            <a:ext cx="1352550" cy="2089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Saludo</a:t>
            </a:r>
            <a:b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CEO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992937" y="4747339"/>
            <a:ext cx="2130796" cy="67278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Saludo</a:t>
            </a:r>
            <a:b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Presidencia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348315" y="4413512"/>
            <a:ext cx="1969344" cy="13619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-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Mensaje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en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agencias</a:t>
            </a:r>
            <a:endParaRPr lang="en-US" sz="2000" dirty="0">
              <a:solidFill>
                <a:srgbClr val="FFFFFF">
                  <a:alpha val="80000"/>
                </a:srgbClr>
              </a:solidFill>
              <a:latin typeface="Myriad Pro" panose="020B0503030403020204" pitchFamily="34" charset="0"/>
              <a:ea typeface="Noto Sans Regular" pitchFamily="34" charset="-122"/>
              <a:cs typeface="Noto Sans Regular" pitchFamily="34" charset="-120"/>
            </a:endParaRPr>
          </a:p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- Stickers</a:t>
            </a:r>
            <a:b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-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Banderolas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3057525" y="1916832"/>
            <a:ext cx="60769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Lanzamiento Campaña 360</a:t>
            </a:r>
            <a:endParaRPr lang="en-US" dirty="0"/>
          </a:p>
        </p:txBody>
      </p:sp>
      <p:sp>
        <p:nvSpPr>
          <p:cNvPr id="19" name="Text 16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 err="1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</a:t>
            </a: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3750" dirty="0" err="1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</a:t>
            </a: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3750" dirty="0" err="1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8219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35" y="1893692"/>
            <a:ext cx="781050" cy="8001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917156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71" y="2002518"/>
            <a:ext cx="552450" cy="59055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846094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116" y="1927175"/>
            <a:ext cx="600075" cy="771525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9775031" y="158115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666" y="1985773"/>
            <a:ext cx="619125" cy="600075"/>
          </a:xfrm>
          <a:prstGeom prst="rect">
            <a:avLst/>
          </a:prstGeom>
        </p:spPr>
      </p:pic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Gente BAC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42</a:t>
            </a:fld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31006" y="3128739"/>
            <a:ext cx="2543175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Campaña interna</a:t>
            </a:r>
            <a:b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“Somos parte de la</a:t>
            </a:r>
            <a:b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historia”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54819" y="4165290"/>
            <a:ext cx="2543175" cy="20672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Testimonios internos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Murales o exposiciones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fotográficas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Línea de tiempo con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hitos humanos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Fotomatón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conmemorativo en TEG y SPS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517106" y="3128739"/>
            <a:ext cx="222885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por</a:t>
            </a:r>
            <a:b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antigüedad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3580209" y="4165290"/>
            <a:ext cx="2369344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Medallas, placas o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insignias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Libro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conmemorativo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 nombres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Evento especial solo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para colaboradores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369844" y="3128739"/>
            <a:ext cx="238125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Kit 50 Aniversario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6404372" y="3494037"/>
            <a:ext cx="23812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Mensaje del CEO y la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Presidencia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Artículos de recuerdo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Elemento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simbólico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del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legado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9289256" y="3128739"/>
            <a:ext cx="240030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Día del Aniversario</a:t>
            </a:r>
            <a:endParaRPr lang="en-US" sz="2000" dirty="0"/>
          </a:p>
        </p:txBody>
      </p:sp>
      <p:sp>
        <p:nvSpPr>
          <p:cNvPr id="17" name="Text 11"/>
          <p:cNvSpPr/>
          <p:nvPr/>
        </p:nvSpPr>
        <p:spPr>
          <a:xfrm>
            <a:off x="9336881" y="3452068"/>
            <a:ext cx="2400300" cy="108808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Celebración simultánea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en todas las sedes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Central de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transmisión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Activación sorpresa</a:t>
            </a:r>
            <a:endParaRPr lang="en-US" sz="2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4" name="Shape 2"/>
          <p:cNvSpPr/>
          <p:nvPr/>
        </p:nvSpPr>
        <p:spPr>
          <a:xfrm>
            <a:off x="425450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8" name="Shape 6"/>
          <p:cNvSpPr/>
          <p:nvPr/>
        </p:nvSpPr>
        <p:spPr>
          <a:xfrm>
            <a:off x="8032750" y="3829050"/>
            <a:ext cx="3683000" cy="217170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10" name="Shape 8"/>
          <p:cNvSpPr/>
          <p:nvPr/>
        </p:nvSpPr>
        <p:spPr>
          <a:xfrm>
            <a:off x="476250" y="1562100"/>
            <a:ext cx="11239500" cy="10382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con clientes 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43</a:t>
            </a:fld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64881" y="4752528"/>
            <a:ext cx="2513910" cy="3131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Brindis en agencias a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nivel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nacional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635500" y="4704412"/>
            <a:ext cx="2755457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Promociones y acciones de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venta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enfocadas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a los 50 años.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76250" y="2695575"/>
            <a:ext cx="11239500" cy="1038225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3578791" y="3084686"/>
            <a:ext cx="5034417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426"/>
              </a:lnSpc>
            </a:pPr>
            <a:r>
              <a:rPr lang="en-US" sz="2400" dirty="0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Memorabilia/promocionales 50 años 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492156" y="4700140"/>
            <a:ext cx="2764188" cy="41790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Actividades con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comercios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sz="2000" dirty="0" err="1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afiliados</a:t>
            </a:r>
            <a:r>
              <a:rPr lang="en-US" sz="2000" dirty="0">
                <a:solidFill>
                  <a:srgbClr val="FFFFFF">
                    <a:alpha val="80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y socios estratégicos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504950" y="1869207"/>
            <a:ext cx="918210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b="1" dirty="0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Reconocimiento a clientes con antigüedad</a:t>
            </a:r>
            <a:endParaRPr lang="en-US" b="1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88219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05" y="2378608"/>
            <a:ext cx="428625" cy="63817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917156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11" y="2370233"/>
            <a:ext cx="676275" cy="66675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846094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249" y="2253030"/>
            <a:ext cx="685800" cy="923925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9775031" y="1990725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146" y="2412093"/>
            <a:ext cx="552450" cy="590550"/>
          </a:xfrm>
          <a:prstGeom prst="rect">
            <a:avLst/>
          </a:prstGeom>
        </p:spPr>
      </p:pic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Acciones para clientes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44</a:t>
            </a:fld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35769" y="3538314"/>
            <a:ext cx="2533650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Gira del 50 aniversario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76250" y="4108103"/>
            <a:ext cx="2533650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Roadshow en las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principales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ciudades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Experiencia de marca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interactiva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Exposición histórica +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innovación futura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343552" y="3538314"/>
            <a:ext cx="2575958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Edición conmemorativa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3419475" y="4108103"/>
            <a:ext cx="2505075" cy="17408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Rotulación agencias /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Dummie 50 Aniversario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Pin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conmemorativo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para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colaboradores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Brindis con clientes en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fecha del aniversario a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nivel nacional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6284119" y="3538314"/>
            <a:ext cx="2547938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Evento Insignia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6331744" y="3861643"/>
            <a:ext cx="2547938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Gran evento con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clientes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top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Lanzamiento del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“Manifiesto del Futuro”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CEO + líderes históricos   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  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9298781" y="3538314"/>
            <a:ext cx="238125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Reconocimiento a</a:t>
            </a:r>
            <a:b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clientes históricos</a:t>
            </a:r>
            <a:endParaRPr lang="en-US" sz="2000" dirty="0"/>
          </a:p>
        </p:txBody>
      </p:sp>
      <p:sp>
        <p:nvSpPr>
          <p:cNvPr id="17" name="Text 11"/>
          <p:cNvSpPr/>
          <p:nvPr/>
        </p:nvSpPr>
        <p:spPr>
          <a:xfrm>
            <a:off x="9346406" y="4108103"/>
            <a:ext cx="2655094" cy="1196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Categorias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:</a:t>
            </a:r>
            <a:endParaRPr lang="en-US" sz="2400" dirty="0">
              <a:latin typeface="Myriad Pro" panose="020B0503030403020204" pitchFamily="34" charset="0"/>
            </a:endParaRPr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Cliente fundador</a:t>
            </a:r>
            <a:endParaRPr lang="en-US" sz="2400" dirty="0">
              <a:latin typeface="Myriad Pro" panose="020B0503030403020204" pitchFamily="34" charset="0"/>
            </a:endParaRPr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Cliente más leal</a:t>
            </a:r>
            <a:endParaRPr lang="en-US" sz="2400" dirty="0">
              <a:latin typeface="Myriad Pro" panose="020B0503030403020204" pitchFamily="34" charset="0"/>
            </a:endParaRPr>
          </a:p>
          <a:p>
            <a:pPr marL="482600" lvl="1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Cliente innovador      </a:t>
            </a:r>
            <a:endParaRPr lang="en-US" sz="2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Público en general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45</a:t>
            </a:fld>
            <a:endParaRPr lang="en-US"/>
          </a:p>
        </p:txBody>
      </p:sp>
      <p:sp>
        <p:nvSpPr>
          <p:cNvPr id="2" name="Shape 0"/>
          <p:cNvSpPr/>
          <p:nvPr/>
        </p:nvSpPr>
        <p:spPr>
          <a:xfrm>
            <a:off x="476250" y="1562100"/>
            <a:ext cx="11239500" cy="141605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3" name="Text 1"/>
          <p:cNvSpPr/>
          <p:nvPr/>
        </p:nvSpPr>
        <p:spPr>
          <a:xfrm>
            <a:off x="3876675" y="2058119"/>
            <a:ext cx="44386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Campaña de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aniversario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3073400"/>
            <a:ext cx="3639559" cy="2927350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sp>
        <p:nvSpPr>
          <p:cNvPr id="5" name="Text 3"/>
          <p:cNvSpPr/>
          <p:nvPr/>
        </p:nvSpPr>
        <p:spPr>
          <a:xfrm>
            <a:off x="476250" y="3811537"/>
            <a:ext cx="3639559" cy="10270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Gala y concierto</a:t>
            </a:r>
            <a:b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privado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4271458" y="3067669"/>
            <a:ext cx="3639559" cy="2927350"/>
          </a:xfrm>
          <a:prstGeom prst="rect">
            <a:avLst/>
          </a:prstGeom>
          <a:solidFill>
            <a:srgbClr val="A6192E"/>
          </a:solidFill>
          <a:ln>
            <a:miter lim="800000"/>
          </a:ln>
        </p:spPr>
      </p:sp>
      <p:sp>
        <p:nvSpPr>
          <p:cNvPr id="11" name="Shape 4">
            <a:extLst>
              <a:ext uri="{FF2B5EF4-FFF2-40B4-BE49-F238E27FC236}">
                <a16:creationId xmlns:a16="http://schemas.microsoft.com/office/drawing/2014/main" id="{82E5FCF0-D959-EE4F-8953-CAD9CABA0DCC}"/>
              </a:ext>
            </a:extLst>
          </p:cNvPr>
          <p:cNvSpPr/>
          <p:nvPr/>
        </p:nvSpPr>
        <p:spPr>
          <a:xfrm>
            <a:off x="8066666" y="3067669"/>
            <a:ext cx="3639559" cy="2927350"/>
          </a:xfrm>
          <a:prstGeom prst="rect">
            <a:avLst/>
          </a:prstGeom>
          <a:solidFill>
            <a:srgbClr val="901A2D"/>
          </a:solidFill>
          <a:ln>
            <a:miter lim="800000"/>
          </a:ln>
        </p:spPr>
      </p:sp>
      <p:sp>
        <p:nvSpPr>
          <p:cNvPr id="7" name="Text 5"/>
          <p:cNvSpPr/>
          <p:nvPr/>
        </p:nvSpPr>
        <p:spPr>
          <a:xfrm>
            <a:off x="8367469" y="4147777"/>
            <a:ext cx="3037951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Espectáculo</a:t>
            </a: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de drones </a:t>
            </a:r>
            <a:endParaRPr lang="en-US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1C0E6FE6-FE0E-B64C-B102-A5DA23FA7206}"/>
              </a:ext>
            </a:extLst>
          </p:cNvPr>
          <p:cNvSpPr/>
          <p:nvPr/>
        </p:nvSpPr>
        <p:spPr>
          <a:xfrm>
            <a:off x="4378180" y="4147778"/>
            <a:ext cx="3426114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044"/>
              </a:lnSpc>
            </a:pP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Gigantografía</a:t>
            </a: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o </a:t>
            </a: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pantallas</a:t>
            </a: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digitales</a:t>
            </a: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</a:t>
            </a: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3750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edificios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170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888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9BD5E-937E-0041-ABB3-86034C434A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6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1219200"/>
            <a:ext cx="5953125" cy="5543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6250" y="451247"/>
            <a:ext cx="2889802" cy="47640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22"/>
              </a:lnSpc>
            </a:pP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Gigantografía</a:t>
            </a:r>
            <a:r>
              <a:rPr lang="en-US" sz="1875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1875" dirty="0" err="1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91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53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4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562100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5" name="Shape 3"/>
          <p:cNvSpPr/>
          <p:nvPr/>
        </p:nvSpPr>
        <p:spPr>
          <a:xfrm>
            <a:off x="6191250" y="1562100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8" name="Shape 6"/>
          <p:cNvSpPr/>
          <p:nvPr/>
        </p:nvSpPr>
        <p:spPr>
          <a:xfrm>
            <a:off x="476250" y="4067175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sp>
        <p:nvSpPr>
          <p:cNvPr id="11" name="Shape 9"/>
          <p:cNvSpPr/>
          <p:nvPr/>
        </p:nvSpPr>
        <p:spPr>
          <a:xfrm>
            <a:off x="6191250" y="4067175"/>
            <a:ext cx="5524500" cy="2314575"/>
          </a:xfrm>
          <a:prstGeom prst="rect">
            <a:avLst/>
          </a:prstGeom>
          <a:solidFill>
            <a:srgbClr val="FFFFFF"/>
          </a:solidFill>
          <a:ln>
            <a:miter lim="800000"/>
          </a:ln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762000" y="1813843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6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Impacto y despliegue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762000" y="2295376"/>
            <a:ext cx="5304759" cy="10879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Generar alto impacto mediante una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estrategia integral y beneficios que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conviertan los 50 años de BAC en una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experiencia visible, relevante y 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SemiBold" pitchFamily="34" charset="-122"/>
                <a:cs typeface="Noto Sans SemiBold" pitchFamily="34" charset="-120"/>
              </a:rPr>
              <a:t>compartida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77000" y="1813843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6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Posicionamiento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6477000" y="2295376"/>
            <a:ext cx="5495703" cy="108793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Posicionar a BAC como el banco más joven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dentro del top de antigüedad del país, con la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solidez de 50 años y una mentalidad de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SemiBold" pitchFamily="34" charset="-122"/>
                <a:cs typeface="Noto Sans SemiBold" pitchFamily="34" charset="-120"/>
              </a:rPr>
              <a:t>innovación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constante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62000" y="4318918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6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Credibilidad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762000" y="4800451"/>
            <a:ext cx="5143500" cy="815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Reforzar un legado de 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SemiBold" pitchFamily="34" charset="-122"/>
                <a:cs typeface="Noto Sans SemiBold" pitchFamily="34" charset="-120"/>
              </a:rPr>
              <a:t>innovación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y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liderazgo a través de evidencia tangible y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testimonios de clientes y colaboradores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477000" y="4318918"/>
            <a:ext cx="5143500" cy="3492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</a:pPr>
            <a:r>
              <a:rPr lang="en-US" sz="26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Interno/Cultural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6477000" y="4800451"/>
            <a:ext cx="5390484" cy="81595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142"/>
              </a:lnSpc>
              <a:spcBef>
                <a:spcPts val="1021"/>
              </a:spcBef>
            </a:pP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Fortalecer el sentido de pertenencia y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orgullo en los colaboradores, conectando el</a:t>
            </a:r>
            <a:b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legado con la visión de  </a:t>
            </a:r>
            <a:r>
              <a:rPr lang="en-US" sz="20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SemiBold" pitchFamily="34" charset="-122"/>
                <a:cs typeface="Noto Sans SemiBold" pitchFamily="34" charset="-120"/>
              </a:rPr>
              <a:t>futuro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Objetivos de la estrategia de comunicación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7637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97" y="2483383"/>
            <a:ext cx="428625" cy="63817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38162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745" y="2475008"/>
            <a:ext cx="676275" cy="66675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9286875" y="2095500"/>
            <a:ext cx="1428750" cy="1428750"/>
          </a:xfrm>
          <a:prstGeom prst="ellipse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770" y="2508499"/>
            <a:ext cx="657225" cy="6000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Relaciones Públicas</a:t>
            </a:r>
            <a:endParaRPr lang="en-US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706225" y="6517332"/>
            <a:ext cx="29527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50</a:t>
            </a:fld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57213" y="3643089"/>
            <a:ext cx="3267075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Gira de medios institucional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551057" y="4029260"/>
            <a:ext cx="3284860" cy="9792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Entrevistas (pregrabadas) en TV y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revistas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especializadas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Especiales de aniversario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(suplementos, reportajes)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484669" y="3643089"/>
            <a:ext cx="3222663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Artículos de opinión firmados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4630757" y="4394558"/>
            <a:ext cx="3076575" cy="97921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“Lecciones de 50 años en la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industria”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“Cómo construir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empresas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que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trascienden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”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8365843" y="3643089"/>
            <a:ext cx="3270814" cy="2464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E4002B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Foros y eventos empresariales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8523482" y="4394558"/>
            <a:ext cx="3182743" cy="152325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1714"/>
              </a:lnSpc>
              <a:spcBef>
                <a:spcPts val="594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Ponentes en cámaras,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universidades, gremios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Paneles sobre liderazgo,</a:t>
            </a:r>
            <a:b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sostenibilidad e innovación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1714"/>
              </a:lnSpc>
              <a:spcBef>
                <a:spcPts val="840"/>
              </a:spcBef>
              <a:buSzPct val="100000"/>
              <a:buChar char="•"/>
            </a:pP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50 Webinars con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temas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dirty="0" err="1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actuales</a:t>
            </a:r>
            <a:r>
              <a:rPr lang="en-US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para distintos segmentos</a:t>
            </a:r>
            <a:endParaRPr lang="en-US" sz="2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FF740-1C64-A749-8620-5AD14788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059047D4-EF73-0042-B8C1-65F74FDCEE71}"/>
              </a:ext>
            </a:extLst>
          </p:cNvPr>
          <p:cNvSpPr/>
          <p:nvPr/>
        </p:nvSpPr>
        <p:spPr>
          <a:xfrm>
            <a:off x="1323975" y="2846189"/>
            <a:ext cx="9544050" cy="2611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056"/>
              </a:lnSpc>
            </a:pPr>
            <a:r>
              <a:rPr lang="en-US" sz="1800" dirty="0">
                <a:solidFill>
                  <a:srgbClr val="FFFFFF">
                    <a:alpha val="80000"/>
                  </a:srgbClr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PRESEAS PARA</a:t>
            </a:r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473BEF7B-7BDF-0643-AFA2-0CEE0E580A8E}"/>
              </a:ext>
            </a:extLst>
          </p:cNvPr>
          <p:cNvSpPr/>
          <p:nvPr/>
        </p:nvSpPr>
        <p:spPr>
          <a:xfrm>
            <a:off x="1133475" y="3285455"/>
            <a:ext cx="9925050" cy="90279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7109"/>
              </a:lnSpc>
              <a:spcBef>
                <a:spcPts val="1375"/>
              </a:spcBef>
            </a:pPr>
            <a:r>
              <a:rPr lang="en-US" sz="6000" b="1" dirty="0">
                <a:solidFill>
                  <a:srgbClr val="FFFFFF"/>
                </a:solidFill>
                <a:latin typeface="Myriad Pro Light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RECONOCIMIENTOS</a:t>
            </a:r>
            <a:endParaRPr lang="en-US" sz="1600" b="1" dirty="0">
              <a:latin typeface="Myriad Pro Light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04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123950"/>
            <a:ext cx="5080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rofeo-50-Version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899" t="-19678" r="-59899" b="-19678"/>
          <a:stretch/>
        </p:blipFill>
        <p:spPr>
          <a:xfrm>
            <a:off x="0" y="1123950"/>
            <a:ext cx="5080000" cy="57340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080000" y="1123950"/>
            <a:ext cx="7112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rofeo-50-Veresion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580" t="-23166" r="-59580" b="-23166"/>
          <a:stretch/>
        </p:blipFill>
        <p:spPr>
          <a:xfrm>
            <a:off x="5080000" y="1123950"/>
            <a:ext cx="7112000" cy="57340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123950"/>
            <a:ext cx="6096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rofeo-50 Veresion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80" r="-7780"/>
          <a:stretch/>
        </p:blipFill>
        <p:spPr>
          <a:xfrm>
            <a:off x="0" y="1123950"/>
            <a:ext cx="6096000" cy="57340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96000" y="1123950"/>
            <a:ext cx="6096000" cy="57340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rofeo-50-Version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36" r="-12236"/>
          <a:stretch/>
        </p:blipFill>
        <p:spPr>
          <a:xfrm>
            <a:off x="6096000" y="1123950"/>
            <a:ext cx="6096000" cy="57340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1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0" y="0"/>
            <a:ext cx="12192000" cy="36004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0045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2419350" y="4468862"/>
            <a:ext cx="7353300" cy="115550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099"/>
              </a:lnSpc>
            </a:pPr>
            <a:r>
              <a:rPr lang="en-US" sz="8438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Promocionales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2609850" y="5623768"/>
            <a:ext cx="6972300" cy="29378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313"/>
              </a:lnSpc>
            </a:pPr>
            <a:r>
              <a:rPr lang="en-US" sz="2400" dirty="0">
                <a:solidFill>
                  <a:srgbClr val="100B0B">
                    <a:alpha val="65000"/>
                  </a:srgbClr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y memorabilia</a:t>
            </a:r>
            <a:endParaRPr lang="en-US" sz="20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93820" y="47625"/>
            <a:ext cx="497536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Bolsa canvas-Blanc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820" y="47625"/>
            <a:ext cx="4975360" cy="67627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964430" y="47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Bolsa canvas-Roj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30" y="47625"/>
            <a:ext cx="3333750" cy="33337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964430" y="3476625"/>
            <a:ext cx="3333750" cy="3333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Bolsa canvas-RojaCafé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430" y="3476625"/>
            <a:ext cx="3333750" cy="3333750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327547"/>
            <a:ext cx="6202906" cy="620290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Gorr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327547"/>
            <a:ext cx="6202906" cy="620290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345781" y="327547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Lanyard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81" y="327547"/>
            <a:ext cx="3053828" cy="305382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345781" y="3476625"/>
            <a:ext cx="3053828" cy="305382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Camiset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81" y="3476625"/>
            <a:ext cx="3053828" cy="305382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494859" y="327547"/>
            <a:ext cx="2649516" cy="345814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Capot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859" y="327547"/>
            <a:ext cx="2649516" cy="3458140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9494859" y="3880937"/>
            <a:ext cx="2649516" cy="2649516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Botone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4859" y="3880937"/>
            <a:ext cx="2649516" cy="2649516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729800"/>
            <a:ext cx="5065452" cy="5398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tags copas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25" y="729800"/>
            <a:ext cx="5065452" cy="53984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208327" y="729800"/>
            <a:ext cx="2108724" cy="256471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tags copas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327" y="729800"/>
            <a:ext cx="2108724" cy="256471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5208327" y="3389769"/>
            <a:ext cx="2108724" cy="273843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tags base copa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327" y="3389769"/>
            <a:ext cx="2108724" cy="2738431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412301" y="729800"/>
            <a:ext cx="4732074" cy="5398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tags vasos de vodk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2301" y="729800"/>
            <a:ext cx="4732074" cy="539840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9F337-835B-2E4A-863A-0396D6B993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9800"/>
            <a:ext cx="5065453" cy="541725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5953125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5250"/>
            <a:ext cx="5953125" cy="6667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143625" y="95250"/>
            <a:ext cx="5953125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5" name="Image 1" descr="Vaso logo 50Bac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95250"/>
            <a:ext cx="5953125" cy="66675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475427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Boton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475427"/>
            <a:ext cx="2905948" cy="290594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7625" y="3476625"/>
            <a:ext cx="2905948" cy="290594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Llavero-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3476625"/>
            <a:ext cx="2905948" cy="290594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3048823" y="475427"/>
            <a:ext cx="5907147" cy="590714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agend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823" y="475427"/>
            <a:ext cx="5907147" cy="5907147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051220" y="475427"/>
            <a:ext cx="3093155" cy="309315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Pluma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220" y="475427"/>
            <a:ext cx="3093155" cy="3093155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9051220" y="3663832"/>
            <a:ext cx="3093155" cy="2718741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11" name="Image 4" descr="Llavero 50Bac.jpg-no-b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220" y="3663832"/>
            <a:ext cx="3093155" cy="2718741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3" name="Image 0" descr="340557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" y="1704975"/>
            <a:ext cx="2667000" cy="359092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3337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6" name="Image 1" descr="129030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0" y="1704975"/>
            <a:ext cx="2667000" cy="3590925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61912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9" name="Image 2" descr="8263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0" y="1704975"/>
            <a:ext cx="2667000" cy="359092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9048750" y="1704975"/>
            <a:ext cx="2667000" cy="3590925"/>
          </a:xfrm>
          <a:prstGeom prst="rect">
            <a:avLst/>
          </a:prstGeom>
          <a:solidFill>
            <a:srgbClr val="C8102E"/>
          </a:solidFill>
          <a:ln>
            <a:miter lim="800000"/>
          </a:ln>
        </p:spPr>
      </p:sp>
      <p:pic>
        <p:nvPicPr>
          <p:cNvPr id="12" name="Image 3" descr="gHzJxTLJhu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750" y="1704975"/>
            <a:ext cx="2667000" cy="3590925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0" y="0"/>
            <a:ext cx="12192000" cy="1228725"/>
          </a:xfrm>
          <a:prstGeom prst="rect">
            <a:avLst/>
          </a:prstGeom>
          <a:solidFill>
            <a:srgbClr val="E4002B"/>
          </a:solidFill>
          <a:ln>
            <a:miter lim="800000"/>
          </a:ln>
        </p:spPr>
      </p:sp>
      <p:sp>
        <p:nvSpPr>
          <p:cNvPr id="16" name="Text 9"/>
          <p:cNvSpPr/>
          <p:nvPr/>
        </p:nvSpPr>
        <p:spPr>
          <a:xfrm>
            <a:off x="475044" y="191541"/>
            <a:ext cx="11715750" cy="4365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3437"/>
              </a:lnSpc>
            </a:pP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2026 no es un año más. </a:t>
            </a:r>
          </a:p>
          <a:p>
            <a:pPr algn="l">
              <a:lnSpc>
                <a:spcPts val="3437"/>
              </a:lnSpc>
            </a:pP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 un punto de inflexión para la banca y el </a:t>
            </a:r>
            <a:r>
              <a:rPr lang="en-US" sz="3188" dirty="0" err="1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país</a:t>
            </a:r>
            <a:r>
              <a:rPr lang="en-US" sz="3188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. 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428625" y="5462364"/>
            <a:ext cx="2762250" cy="98583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Bancos tradicionales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enfrentan crisis de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relevancia con nuevas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generaciones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3286125" y="5462364"/>
            <a:ext cx="276225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Transformación digital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acelera, pero la confianza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sigue siendo clave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6143625" y="5462364"/>
            <a:ext cx="276225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hondureños buscan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instituciones que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entiendan su realidad</a:t>
            </a:r>
            <a:endParaRPr lang="en-US" dirty="0"/>
          </a:p>
        </p:txBody>
      </p:sp>
      <p:sp>
        <p:nvSpPr>
          <p:cNvPr id="13" name="Text 7"/>
          <p:cNvSpPr/>
          <p:nvPr/>
        </p:nvSpPr>
        <p:spPr>
          <a:xfrm>
            <a:off x="8916813" y="5462364"/>
            <a:ext cx="2930874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es un hito que solo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las más solidas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instituciones alcanzan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vasos largos champagn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1038225"/>
            <a:ext cx="4781550" cy="47815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924425" y="1038225"/>
            <a:ext cx="4781550" cy="47815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FlautaChampagn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425" y="1038225"/>
            <a:ext cx="4781550" cy="478155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801225" y="10382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Yeti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1225" y="1038225"/>
            <a:ext cx="2343150" cy="234315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9801225" y="3476625"/>
            <a:ext cx="2343150" cy="23431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VasoViner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1225" y="3476625"/>
            <a:ext cx="2343150" cy="234315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625" y="584109"/>
            <a:ext cx="440422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galleta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584109"/>
            <a:ext cx="4404220" cy="56897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47095" y="584109"/>
            <a:ext cx="3375770" cy="22187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Chocolat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095" y="584109"/>
            <a:ext cx="3375770" cy="2218763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4547095" y="2898122"/>
            <a:ext cx="3375770" cy="337577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Confit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095" y="2898122"/>
            <a:ext cx="3375770" cy="3375770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8018115" y="584109"/>
            <a:ext cx="4126260" cy="56897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Cupcakes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115" y="584109"/>
            <a:ext cx="4126260" cy="5689783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3554" y="47625"/>
            <a:ext cx="4486892" cy="448689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udifono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54" y="47625"/>
            <a:ext cx="4486892" cy="448689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23554" y="4629767"/>
            <a:ext cx="2211034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1" descr="Paragua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554" y="4629767"/>
            <a:ext cx="2211034" cy="2180608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2729838" y="4629767"/>
            <a:ext cx="2180608" cy="218060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7" name="Image 2" descr="PortaPasaporte-EtiquetaEquipaj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838" y="4629767"/>
            <a:ext cx="2180608" cy="2180608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5005696" y="47625"/>
            <a:ext cx="6762750" cy="6762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9" name="Image 3" descr="Tarjeter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696" y="47625"/>
            <a:ext cx="6762750" cy="676275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0" y="0"/>
            <a:ext cx="12192000" cy="36004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5" name="Image 0" descr="Llavero 50Ba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0045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2419350" y="4468862"/>
            <a:ext cx="7353300" cy="115550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9099"/>
              </a:lnSpc>
            </a:pPr>
            <a:r>
              <a:rPr lang="en-US" sz="8438" dirty="0" err="1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</a:t>
            </a:r>
            <a:r>
              <a:rPr lang="en-US" sz="8438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 </a:t>
            </a:r>
            <a:r>
              <a:rPr lang="en-US" sz="8438" dirty="0" err="1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Promocional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83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8BCF11D-A99F-CC45-851A-ADD9A00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5419B8-75FD-3B4E-8505-44E9124FC3AB}"/>
              </a:ext>
            </a:extLst>
          </p:cNvPr>
          <p:cNvSpPr/>
          <p:nvPr/>
        </p:nvSpPr>
        <p:spPr>
          <a:xfrm>
            <a:off x="0" y="60304"/>
            <a:ext cx="2942705" cy="780540"/>
          </a:xfrm>
          <a:prstGeom prst="rect">
            <a:avLst/>
          </a:prstGeom>
          <a:solidFill>
            <a:srgbClr val="E5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8C78D4-0AF2-5149-B498-F3AE83BE4372}"/>
              </a:ext>
            </a:extLst>
          </p:cNvPr>
          <p:cNvSpPr txBox="1"/>
          <p:nvPr/>
        </p:nvSpPr>
        <p:spPr>
          <a:xfrm>
            <a:off x="222450" y="161160"/>
            <a:ext cx="460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Campaña de medio año: </a:t>
            </a:r>
          </a:p>
          <a:p>
            <a:r>
              <a:rPr lang="es-ES" dirty="0">
                <a:solidFill>
                  <a:schemeClr val="bg1"/>
                </a:solidFill>
              </a:rPr>
              <a:t>50 años contigo</a:t>
            </a:r>
            <a:endParaRPr lang="es-HN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14FC18-985A-374D-B691-08C25F435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995988" y="807490"/>
            <a:ext cx="4108837" cy="6027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E9347-E463-A147-ADC1-4438E55B1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945" y="807491"/>
            <a:ext cx="4093640" cy="60275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F8DE-6BC4-8A41-9F17-6EE7AB74781D}"/>
              </a:ext>
            </a:extLst>
          </p:cNvPr>
          <p:cNvSpPr txBox="1"/>
          <p:nvPr/>
        </p:nvSpPr>
        <p:spPr>
          <a:xfrm>
            <a:off x="3467322" y="5384861"/>
            <a:ext cx="30166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2800" b="1" dirty="0"/>
              <a:t>50 premios tecnológicos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0FAC-59B9-3A4A-AD8F-38A2A8C89BDA}"/>
              </a:ext>
            </a:extLst>
          </p:cNvPr>
          <p:cNvSpPr txBox="1"/>
          <p:nvPr/>
        </p:nvSpPr>
        <p:spPr>
          <a:xfrm>
            <a:off x="8362462" y="5384860"/>
            <a:ext cx="301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2. 5 Cruceros</a:t>
            </a:r>
          </a:p>
        </p:txBody>
      </p:sp>
    </p:spTree>
    <p:extLst>
      <p:ext uri="{BB962C8B-B14F-4D97-AF65-F5344CB8AC3E}">
        <p14:creationId xmlns:p14="http://schemas.microsoft.com/office/powerpoint/2010/main" val="13499343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8BCF11D-A99F-CC45-851A-ADD9A00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5419B8-75FD-3B4E-8505-44E9124FC3AB}"/>
              </a:ext>
            </a:extLst>
          </p:cNvPr>
          <p:cNvSpPr/>
          <p:nvPr/>
        </p:nvSpPr>
        <p:spPr>
          <a:xfrm>
            <a:off x="0" y="60304"/>
            <a:ext cx="2942705" cy="780540"/>
          </a:xfrm>
          <a:prstGeom prst="rect">
            <a:avLst/>
          </a:prstGeom>
          <a:solidFill>
            <a:srgbClr val="E5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8C78D4-0AF2-5149-B498-F3AE83BE4372}"/>
              </a:ext>
            </a:extLst>
          </p:cNvPr>
          <p:cNvSpPr txBox="1"/>
          <p:nvPr/>
        </p:nvSpPr>
        <p:spPr>
          <a:xfrm>
            <a:off x="222450" y="161160"/>
            <a:ext cx="460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Campaña de fin de año: </a:t>
            </a:r>
          </a:p>
          <a:p>
            <a:r>
              <a:rPr lang="es-ES" dirty="0">
                <a:solidFill>
                  <a:schemeClr val="bg1"/>
                </a:solidFill>
              </a:rPr>
              <a:t>50 años contigo</a:t>
            </a:r>
            <a:endParaRPr lang="es-HN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0FAC-59B9-3A4A-AD8F-38A2A8C89BDA}"/>
              </a:ext>
            </a:extLst>
          </p:cNvPr>
          <p:cNvSpPr txBox="1"/>
          <p:nvPr/>
        </p:nvSpPr>
        <p:spPr>
          <a:xfrm>
            <a:off x="8362462" y="5384860"/>
            <a:ext cx="301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2. 5 Cruceros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02205-ECE8-224C-8418-7DF46838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9" y="978996"/>
            <a:ext cx="2930845" cy="373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72506-A40E-284E-A874-ECD4026F7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22" y="1009525"/>
            <a:ext cx="2930845" cy="3733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3985D8-47BD-BB4F-89D4-6FF148550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895" y="-23008"/>
            <a:ext cx="4657682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F8DE-6BC4-8A41-9F17-6EE7AB74781D}"/>
              </a:ext>
            </a:extLst>
          </p:cNvPr>
          <p:cNvSpPr txBox="1"/>
          <p:nvPr/>
        </p:nvSpPr>
        <p:spPr>
          <a:xfrm>
            <a:off x="8652550" y="4861640"/>
            <a:ext cx="30166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5 carros:1 </a:t>
            </a:r>
            <a:r>
              <a:rPr lang="es-ES" sz="2400" b="1" dirty="0" err="1"/>
              <a:t>Yaris</a:t>
            </a:r>
            <a:r>
              <a:rPr lang="es-ES" sz="2400" b="1" dirty="0"/>
              <a:t> Cross, </a:t>
            </a:r>
            <a:r>
              <a:rPr lang="es-ES" sz="2400" b="1" dirty="0" err="1"/>
              <a:t>Corolla</a:t>
            </a:r>
            <a:r>
              <a:rPr lang="es-ES" sz="2400" b="1" dirty="0"/>
              <a:t> </a:t>
            </a:r>
            <a:r>
              <a:rPr lang="es-ES" sz="2400" b="1" dirty="0" err="1"/>
              <a:t>Cross,Rush</a:t>
            </a:r>
            <a:r>
              <a:rPr lang="es-ES" sz="2400" b="1" dirty="0"/>
              <a:t>,  </a:t>
            </a:r>
            <a:r>
              <a:rPr lang="es-ES" sz="2400" b="1" dirty="0" err="1"/>
              <a:t>Rav</a:t>
            </a:r>
            <a:r>
              <a:rPr lang="es-ES" sz="2400" b="1" dirty="0"/>
              <a:t> , Prado</a:t>
            </a:r>
          </a:p>
          <a:p>
            <a:r>
              <a:rPr lang="es-ES" sz="2400" b="1" dirty="0"/>
              <a:t>1 por cada década</a:t>
            </a:r>
          </a:p>
        </p:txBody>
      </p:sp>
    </p:spTree>
    <p:extLst>
      <p:ext uri="{BB962C8B-B14F-4D97-AF65-F5344CB8AC3E}">
        <p14:creationId xmlns:p14="http://schemas.microsoft.com/office/powerpoint/2010/main" val="1562564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E8BCF11D-A99F-CC45-851A-ADD9A006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8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05CA0-D0D5-0644-BF44-9BE6179B3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920" y="852375"/>
            <a:ext cx="3825736" cy="5633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5419B8-75FD-3B4E-8505-44E9124FC3AB}"/>
              </a:ext>
            </a:extLst>
          </p:cNvPr>
          <p:cNvSpPr/>
          <p:nvPr/>
        </p:nvSpPr>
        <p:spPr>
          <a:xfrm>
            <a:off x="0" y="60304"/>
            <a:ext cx="2942705" cy="780540"/>
          </a:xfrm>
          <a:prstGeom prst="rect">
            <a:avLst/>
          </a:prstGeom>
          <a:solidFill>
            <a:srgbClr val="E500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1B8C78D4-0AF2-5149-B498-F3AE83BE4372}"/>
              </a:ext>
            </a:extLst>
          </p:cNvPr>
          <p:cNvSpPr txBox="1"/>
          <p:nvPr/>
        </p:nvSpPr>
        <p:spPr>
          <a:xfrm>
            <a:off x="222450" y="161160"/>
            <a:ext cx="460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Promoción permanente</a:t>
            </a:r>
          </a:p>
          <a:p>
            <a:r>
              <a:rPr lang="es-ES" dirty="0">
                <a:solidFill>
                  <a:schemeClr val="bg1"/>
                </a:solidFill>
              </a:rPr>
              <a:t>50 años contigo</a:t>
            </a:r>
            <a:endParaRPr lang="es-HN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C0FAC-59B9-3A4A-AD8F-38A2A8C89BDA}"/>
              </a:ext>
            </a:extLst>
          </p:cNvPr>
          <p:cNvSpPr txBox="1"/>
          <p:nvPr/>
        </p:nvSpPr>
        <p:spPr>
          <a:xfrm>
            <a:off x="8362462" y="5384860"/>
            <a:ext cx="3016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2. 5 Cruceros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985D8-47BD-BB4F-89D4-6FF148550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55" y="852375"/>
            <a:ext cx="3867585" cy="5694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6A00E-4742-B34B-92F5-BB8C900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852375"/>
            <a:ext cx="3836513" cy="56280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6F8DE-6BC4-8A41-9F17-6EE7AB74781D}"/>
              </a:ext>
            </a:extLst>
          </p:cNvPr>
          <p:cNvSpPr txBox="1"/>
          <p:nvPr/>
        </p:nvSpPr>
        <p:spPr>
          <a:xfrm>
            <a:off x="3439755" y="4852184"/>
            <a:ext cx="95905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5 tipos de premios por 5 mes, 1 premios por 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2000" i="1" dirty="0"/>
              <a:t>100 Bono de L5K / $20K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50 premios tecnológicos $60K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5 cruceros $40</a:t>
            </a:r>
            <a:r>
              <a:rPr lang="es-HN" sz="2000" dirty="0"/>
              <a:t>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2000" i="1" dirty="0"/>
              <a:t>Prima de tu hogar soñado $80K</a:t>
            </a:r>
            <a:endParaRPr lang="es-H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sz="2000" i="1" dirty="0"/>
              <a:t>1 Prado $100K</a:t>
            </a:r>
          </a:p>
        </p:txBody>
      </p:sp>
    </p:spTree>
    <p:extLst>
      <p:ext uri="{BB962C8B-B14F-4D97-AF65-F5344CB8AC3E}">
        <p14:creationId xmlns:p14="http://schemas.microsoft.com/office/powerpoint/2010/main" val="512130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61E33-AB23-804D-8BD7-BDC74C241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8"/>
          <a:stretch/>
        </p:blipFill>
        <p:spPr>
          <a:xfrm>
            <a:off x="507076" y="0"/>
            <a:ext cx="111778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8F6810-E15F-164D-9CB2-75B75EDDB670}"/>
              </a:ext>
            </a:extLst>
          </p:cNvPr>
          <p:cNvSpPr txBox="1"/>
          <p:nvPr/>
        </p:nvSpPr>
        <p:spPr>
          <a:xfrm>
            <a:off x="4389120" y="133003"/>
            <a:ext cx="5389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4400" b="1" dirty="0">
                <a:solidFill>
                  <a:schemeClr val="bg2">
                    <a:lumMod val="50000"/>
                  </a:schemeClr>
                </a:solidFill>
              </a:rPr>
              <a:t>Presupuesto Estimado</a:t>
            </a:r>
          </a:p>
        </p:txBody>
      </p:sp>
    </p:spTree>
    <p:extLst>
      <p:ext uri="{BB962C8B-B14F-4D97-AF65-F5344CB8AC3E}">
        <p14:creationId xmlns:p14="http://schemas.microsoft.com/office/powerpoint/2010/main" val="20876575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pic>
        <p:nvPicPr>
          <p:cNvPr id="3" name="Image 0" descr="a3-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85750" y="3943350"/>
            <a:ext cx="9134475" cy="26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666750" y="4270251"/>
            <a:ext cx="8467725" cy="5546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4368"/>
              </a:lnSpc>
            </a:pPr>
            <a:r>
              <a:rPr lang="en-US" sz="40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Estrategia de Comunicación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66750" y="4961781"/>
            <a:ext cx="8848725" cy="92444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7279"/>
              </a:lnSpc>
              <a:spcBef>
                <a:spcPts val="1057"/>
              </a:spcBef>
            </a:pPr>
            <a:r>
              <a:rPr lang="en-US" sz="6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66750" y="5952753"/>
            <a:ext cx="8467725" cy="27905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b"/>
          <a:lstStyle/>
          <a:p>
            <a:pPr algn="l">
              <a:lnSpc>
                <a:spcPts val="2198"/>
              </a:lnSpc>
              <a:spcBef>
                <a:spcPts val="514"/>
              </a:spcBef>
            </a:pPr>
            <a:r>
              <a:rPr lang="en-US" sz="1924" dirty="0">
                <a:solidFill>
                  <a:srgbClr val="FFFFFF"/>
                </a:solidFill>
                <a:latin typeface="Noto Sans Regular" pitchFamily="34" charset="0"/>
                <a:ea typeface="Noto Sans Regular" pitchFamily="34" charset="-122"/>
                <a:cs typeface="Noto Sans Regular" pitchFamily="34" charset="-120"/>
              </a:rPr>
              <a:t>Enero 2026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0" y="0"/>
            <a:ext cx="12192000" cy="1276350"/>
          </a:xfrm>
          <a:prstGeom prst="rect">
            <a:avLst/>
          </a:prstGeom>
          <a:solidFill>
            <a:srgbClr val="E4002B"/>
          </a:solidFill>
          <a:ln>
            <a:miter lim="800000"/>
          </a:ln>
        </p:spPr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01475" y="6517332"/>
            <a:ext cx="200025" cy="19585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 lIns="0" tIns="0" rIns="0" bIns="0" anchor="ctr"/>
          <a:lstStyle>
            <a:lvl1pPr>
              <a:defRPr sz="1350">
                <a:solidFill>
                  <a:srgbClr val="100B0B"/>
                </a:solidFill>
                <a:latin typeface="Noto Sans Regular"/>
                <a:ea typeface="Noto Sans Regular"/>
                <a:cs typeface="Noto Sans Regular"/>
              </a:defRPr>
            </a:lvl1pPr>
          </a:lstStyle>
          <a:p>
            <a:pPr algn="r"/>
            <a:fld id="{F7021451-1387-4CA6-816F-3879F97B5CBC}" type="slidenum">
              <a:rPr lang="en-US" b="0"/>
              <a:t>7</a:t>
            </a:fld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904875" y="231985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1</a:t>
            </a: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1000125" y="2200275"/>
            <a:ext cx="476250" cy="476250"/>
          </a:xfrm>
          <a:prstGeom prst="ellipse">
            <a:avLst/>
          </a:prstGeom>
          <a:noFill/>
          <a:ln w="50800">
            <a:solidFill>
              <a:srgbClr val="A6192E"/>
            </a:solidFill>
            <a:prstDash val="solid"/>
            <a:miter lim="800000"/>
          </a:ln>
        </p:spPr>
      </p:sp>
      <p:sp>
        <p:nvSpPr>
          <p:cNvPr id="4" name="Text 2"/>
          <p:cNvSpPr/>
          <p:nvPr/>
        </p:nvSpPr>
        <p:spPr>
          <a:xfrm>
            <a:off x="1809750" y="2366739"/>
            <a:ext cx="3810000" cy="73937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aniversarios de bancos son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celebraciones corporativas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aburridas. 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809750" y="3182987"/>
            <a:ext cx="3810000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El 50 de BAC será una celebración</a:t>
            </a:r>
            <a:b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inclusiva con visión de futuro.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29375" y="231985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2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6524625" y="2200275"/>
            <a:ext cx="476250" cy="476250"/>
          </a:xfrm>
          <a:prstGeom prst="ellipse">
            <a:avLst/>
          </a:prstGeom>
          <a:noFill/>
          <a:ln w="50800">
            <a:solidFill>
              <a:srgbClr val="8A1526"/>
            </a:solidFill>
            <a:prstDash val="solid"/>
            <a:miter lim="800000"/>
          </a:ln>
        </p:spPr>
      </p:sp>
      <p:sp>
        <p:nvSpPr>
          <p:cNvPr id="8" name="Text 6"/>
          <p:cNvSpPr/>
          <p:nvPr/>
        </p:nvSpPr>
        <p:spPr>
          <a:xfrm>
            <a:off x="7334250" y="236673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solo hablan de solidez,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confianza, seguridad (pasado)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7334250" y="2936528"/>
            <a:ext cx="3810000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BAC habla de POSIBILIDAD,</a:t>
            </a:r>
            <a:b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INNOVACIÓN, FUTURO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04875" y="409150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3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1000125" y="3971925"/>
            <a:ext cx="476250" cy="476250"/>
          </a:xfrm>
          <a:prstGeom prst="ellipse">
            <a:avLst/>
          </a:prstGeom>
          <a:noFill/>
          <a:ln w="50800">
            <a:solidFill>
              <a:srgbClr val="6F111F"/>
            </a:solidFill>
            <a:prstDash val="solid"/>
            <a:miter lim="800000"/>
          </a:ln>
        </p:spPr>
      </p:sp>
      <p:sp>
        <p:nvSpPr>
          <p:cNvPr id="12" name="Text 10"/>
          <p:cNvSpPr/>
          <p:nvPr/>
        </p:nvSpPr>
        <p:spPr>
          <a:xfrm>
            <a:off x="1809750" y="413838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solo celebran su propia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historia.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1809750" y="4708178"/>
            <a:ext cx="4086154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BAC celebra una </a:t>
            </a: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SemiBold" pitchFamily="34" charset="-122"/>
                <a:cs typeface="Noto Sans SemiBold" pitchFamily="34" charset="-120"/>
              </a:rPr>
              <a:t>historia compartida</a:t>
            </a: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con</a:t>
            </a:r>
            <a:b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Honduras y </a:t>
            </a:r>
            <a:r>
              <a:rPr lang="en-US" dirty="0" err="1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su</a:t>
            </a: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</a:t>
            </a:r>
            <a:r>
              <a:rPr lang="en-US" dirty="0" err="1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gente</a:t>
            </a: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.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429375" y="4091508"/>
            <a:ext cx="666750" cy="28753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65"/>
              </a:lnSpc>
            </a:pPr>
            <a:r>
              <a:rPr lang="en-US" sz="2100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4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6524625" y="3971925"/>
            <a:ext cx="476250" cy="476250"/>
          </a:xfrm>
          <a:prstGeom prst="ellipse">
            <a:avLst/>
          </a:prstGeom>
          <a:noFill/>
          <a:ln w="50800">
            <a:solidFill>
              <a:srgbClr val="530D17"/>
            </a:solidFill>
            <a:prstDash val="solid"/>
            <a:miter lim="800000"/>
          </a:ln>
        </p:spPr>
      </p:sp>
      <p:sp>
        <p:nvSpPr>
          <p:cNvPr id="16" name="Text 14"/>
          <p:cNvSpPr/>
          <p:nvPr/>
        </p:nvSpPr>
        <p:spPr>
          <a:xfrm>
            <a:off x="7334250" y="4138389"/>
            <a:ext cx="3810000" cy="49291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941"/>
              </a:lnSpc>
            </a:pP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Los bancos son instituciones serias</a:t>
            </a:r>
            <a:b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</a:br>
            <a:r>
              <a:rPr lang="en-US" dirty="0">
                <a:solidFill>
                  <a:srgbClr val="333333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que no conectan emocionalmente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7334250" y="4708178"/>
            <a:ext cx="3951018" cy="4351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1714"/>
              </a:lnSpc>
              <a:spcBef>
                <a:spcPts val="594"/>
              </a:spcBef>
            </a:pP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BAC mueve emociones porque entiende</a:t>
            </a:r>
            <a:b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</a:b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las </a:t>
            </a:r>
            <a:r>
              <a:rPr lang="en-US" dirty="0" err="1">
                <a:solidFill>
                  <a:srgbClr val="C8102E"/>
                </a:solidFill>
                <a:latin typeface="Myriad Pro" panose="020B0503030403020204" pitchFamily="34" charset="0"/>
                <a:ea typeface="Noto Sans SemiBold" pitchFamily="34" charset="-122"/>
                <a:cs typeface="Noto Sans SemiBold" pitchFamily="34" charset="-120"/>
              </a:rPr>
              <a:t>aspiraciones</a:t>
            </a:r>
            <a:r>
              <a:rPr lang="en-US" dirty="0">
                <a:solidFill>
                  <a:srgbClr val="C8102E"/>
                </a:solidFill>
                <a:latin typeface="Myriad Pro" panose="020B0503030403020204" pitchFamily="34" charset="0"/>
                <a:ea typeface="Noto Sans Regular" pitchFamily="34" charset="-122"/>
                <a:cs typeface="Noto Sans Regular" pitchFamily="34" charset="-120"/>
              </a:rPr>
              <a:t> de los hondureños.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476250" y="426169"/>
            <a:ext cx="11334750" cy="5135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4044"/>
              </a:lnSpc>
            </a:pPr>
            <a:r>
              <a:rPr lang="en-US" sz="375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Paradigmas que vamos a romper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12001500" cy="6667500"/>
          </a:xfrm>
          <a:prstGeom prst="rect">
            <a:avLst/>
          </a:prstGeom>
          <a:solidFill>
            <a:srgbClr val="111111"/>
          </a:solidFill>
          <a:ln>
            <a:miter lim="800000"/>
          </a:ln>
        </p:spPr>
      </p:sp>
      <p:pic>
        <p:nvPicPr>
          <p:cNvPr id="3" name="Image 0" descr="O0febF9UQr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5250"/>
            <a:ext cx="12001500" cy="6667500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23874" y="853119"/>
            <a:ext cx="8848725" cy="488632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</p:sp>
      <p:sp>
        <p:nvSpPr>
          <p:cNvPr id="5" name="Text 2"/>
          <p:cNvSpPr/>
          <p:nvPr/>
        </p:nvSpPr>
        <p:spPr>
          <a:xfrm>
            <a:off x="762000" y="1193833"/>
            <a:ext cx="8372475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5687"/>
              </a:lnSpc>
            </a:pPr>
            <a:r>
              <a:rPr lang="en-US" sz="570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El contexto hondureño</a:t>
            </a:r>
            <a:endParaRPr lang="en-US" sz="5700" dirty="0"/>
          </a:p>
        </p:txBody>
      </p:sp>
      <p:sp>
        <p:nvSpPr>
          <p:cNvPr id="6" name="Text 3"/>
          <p:cNvSpPr/>
          <p:nvPr/>
        </p:nvSpPr>
        <p:spPr>
          <a:xfrm>
            <a:off x="1428748" y="2034716"/>
            <a:ext cx="8372475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426"/>
              </a:lnSpc>
              <a:spcBef>
                <a:spcPts val="509"/>
              </a:spcBef>
            </a:pPr>
            <a:r>
              <a:rPr lang="en-US" sz="2400" dirty="0">
                <a:solidFill>
                  <a:srgbClr val="F1F2F2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 QUE LA GENTE SIENTE: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381122" y="2238116"/>
            <a:ext cx="8753475" cy="145531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400" dirty="0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Sistema financiero atrasado, burocrático, poco ágil.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Desconexión</a:t>
            </a:r>
            <a:r>
              <a:rPr lang="en-US" sz="2400" dirty="0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 entre instituciones "serias" y las aspiraciones reales.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428748" y="4025414"/>
            <a:ext cx="8372475" cy="30814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426"/>
              </a:lnSpc>
              <a:spcBef>
                <a:spcPts val="1313"/>
              </a:spcBef>
            </a:pPr>
            <a:endParaRPr lang="en-US" sz="2400" dirty="0">
              <a:solidFill>
                <a:srgbClr val="F1F2F2"/>
              </a:solidFill>
              <a:latin typeface="Myriad Pro Semi Bold" pitchFamily="34" charset="0"/>
              <a:ea typeface="Myriad Pro Semi Bold" pitchFamily="34" charset="-122"/>
              <a:cs typeface="Myriad Pro Semi Bold" pitchFamily="34" charset="-120"/>
            </a:endParaRPr>
          </a:p>
          <a:p>
            <a:pPr algn="l">
              <a:lnSpc>
                <a:spcPts val="2426"/>
              </a:lnSpc>
              <a:spcBef>
                <a:spcPts val="1313"/>
              </a:spcBef>
            </a:pPr>
            <a:r>
              <a:rPr lang="en-US" sz="2400" dirty="0">
                <a:solidFill>
                  <a:srgbClr val="F1F2F2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LO QUE BAC REPRESENTA: 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428748" y="4726019"/>
            <a:ext cx="8372475" cy="8817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400" dirty="0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50 años de experiencia + velocidad para innovar</a:t>
            </a:r>
            <a:endParaRPr lang="en-US" sz="2400" dirty="0">
              <a:latin typeface="Myriad Pro" panose="020B0503030403020204" pitchFamily="34" charset="0"/>
            </a:endParaRPr>
          </a:p>
          <a:p>
            <a:pPr marL="241300" indent="-241300" algn="l">
              <a:lnSpc>
                <a:spcPts val="2426"/>
              </a:lnSpc>
              <a:spcBef>
                <a:spcPts val="2048"/>
              </a:spcBef>
              <a:buSzPct val="100000"/>
              <a:buChar char="•"/>
            </a:pPr>
            <a:r>
              <a:rPr lang="en-US" sz="2400" dirty="0">
                <a:solidFill>
                  <a:srgbClr val="FFFFFF"/>
                </a:solidFill>
                <a:latin typeface="Myriad Pro" panose="020B0503030403020204" pitchFamily="34" charset="0"/>
                <a:ea typeface="Myriad Pro Semi Bold" pitchFamily="34" charset="-122"/>
                <a:cs typeface="Myriad Pro Semi Bold" pitchFamily="34" charset="-120"/>
              </a:rPr>
              <a:t>El banco que entiende esta nueva ambición hondureña.</a:t>
            </a:r>
            <a:endParaRPr lang="en-US" sz="2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24125" y="2796927"/>
            <a:ext cx="7143750" cy="72218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5687"/>
              </a:lnSpc>
            </a:pPr>
            <a:r>
              <a:rPr lang="en-US" sz="5625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Sello conmemorativo</a:t>
            </a:r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2714625" y="3555057"/>
            <a:ext cx="6762750" cy="61629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4853"/>
              </a:lnSpc>
              <a:spcBef>
                <a:spcPts val="277"/>
              </a:spcBef>
            </a:pPr>
            <a:r>
              <a:rPr lang="en-US" sz="4500" dirty="0">
                <a:solidFill>
                  <a:srgbClr val="FFFFFF"/>
                </a:solidFill>
                <a:latin typeface="Myriad Pro Semi Bold" pitchFamily="34" charset="0"/>
                <a:ea typeface="Myriad Pro Semi Bold" pitchFamily="34" charset="-122"/>
                <a:cs typeface="Myriad Pro Semi Bold" pitchFamily="34" charset="-120"/>
              </a:rPr>
              <a:t>50 años BAC Honduras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1F2F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{B24BD97E-1596-4444-A57B-7ED021A60276}tf10001069</Template>
  <TotalTime>336</TotalTime>
  <Words>1320</Words>
  <Application>Microsoft Macintosh PowerPoint</Application>
  <PresentationFormat>Widescreen</PresentationFormat>
  <Paragraphs>263</Paragraphs>
  <Slides>68</Slides>
  <Notes>59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Myriad Pro</vt:lpstr>
      <vt:lpstr>Myriad Pro Light</vt:lpstr>
      <vt:lpstr>Myriad Pro Semi Bold</vt:lpstr>
      <vt:lpstr>Noto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 50</dc:title>
  <dc:subject>BAC 50</dc:subject>
  <dc:creator>karlamolina@mass.hn</dc:creator>
  <cp:lastModifiedBy>Microsoft Office User</cp:lastModifiedBy>
  <cp:revision>34</cp:revision>
  <dcterms:created xsi:type="dcterms:W3CDTF">2026-01-26T15:05:06Z</dcterms:created>
  <dcterms:modified xsi:type="dcterms:W3CDTF">2026-01-27T21:15:41Z</dcterms:modified>
</cp:coreProperties>
</file>