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4" r:id="rId20"/>
    <p:sldId id="272" r:id="rId21"/>
    <p:sldId id="311" r:id="rId22"/>
    <p:sldId id="276" r:id="rId23"/>
    <p:sldId id="277" r:id="rId24"/>
    <p:sldId id="316" r:id="rId25"/>
    <p:sldId id="278" r:id="rId26"/>
    <p:sldId id="279" r:id="rId27"/>
    <p:sldId id="280" r:id="rId28"/>
    <p:sldId id="281" r:id="rId29"/>
    <p:sldId id="321" r:id="rId30"/>
    <p:sldId id="282" r:id="rId31"/>
    <p:sldId id="283" r:id="rId32"/>
    <p:sldId id="284" r:id="rId33"/>
    <p:sldId id="285" r:id="rId34"/>
    <p:sldId id="314" r:id="rId35"/>
    <p:sldId id="317" r:id="rId36"/>
    <p:sldId id="318" r:id="rId37"/>
    <p:sldId id="319" r:id="rId38"/>
    <p:sldId id="287" r:id="rId39"/>
    <p:sldId id="288" r:id="rId40"/>
    <p:sldId id="323" r:id="rId41"/>
    <p:sldId id="322" r:id="rId42"/>
    <p:sldId id="324" r:id="rId43"/>
    <p:sldId id="325" r:id="rId44"/>
    <p:sldId id="290" r:id="rId45"/>
    <p:sldId id="320" r:id="rId46"/>
    <p:sldId id="291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060"/>
    <a:srgbClr val="E40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4"/>
    <p:restoredTop sz="94610"/>
  </p:normalViewPr>
  <p:slideViewPr>
    <p:cSldViewPr snapToGrid="0" snapToObjects="1">
      <p:cViewPr varScale="1">
        <p:scale>
          <a:sx n="77" d="100"/>
          <a:sy n="77" d="100"/>
        </p:scale>
        <p:origin x="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63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81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4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411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795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809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301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30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5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a3-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85750" y="3943350"/>
            <a:ext cx="9134475" cy="2628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5" name="Text 2"/>
          <p:cNvSpPr/>
          <p:nvPr/>
        </p:nvSpPr>
        <p:spPr>
          <a:xfrm>
            <a:off x="666750" y="4270251"/>
            <a:ext cx="8467725" cy="55460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4368"/>
              </a:lnSpc>
            </a:pPr>
            <a:r>
              <a:rPr lang="en-US" sz="40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Estrategia de comunicación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666750" y="4961781"/>
            <a:ext cx="8848725" cy="92444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7279"/>
              </a:lnSpc>
              <a:spcBef>
                <a:spcPts val="1057"/>
              </a:spcBef>
            </a:pPr>
            <a:r>
              <a:rPr lang="en-US" sz="6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BAC Honduras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666750" y="5952753"/>
            <a:ext cx="8467725" cy="2790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2198"/>
              </a:lnSpc>
              <a:spcBef>
                <a:spcPts val="514"/>
              </a:spcBef>
            </a:pPr>
            <a:r>
              <a:rPr lang="en-US" sz="1924" dirty="0">
                <a:solidFill>
                  <a:srgbClr val="FFFFFF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Enero 2026</a:t>
            </a:r>
            <a:endParaRPr lang="en-US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2928938" cy="6667500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pic>
        <p:nvPicPr>
          <p:cNvPr id="3" name="Image 0" descr="logo 3.30.55 PM 3.30.55 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94" t="-110480" r="-5894" b="-110480"/>
          <a:stretch/>
        </p:blipFill>
        <p:spPr>
          <a:xfrm>
            <a:off x="95250" y="95250"/>
            <a:ext cx="2928938" cy="66675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3119438" y="95250"/>
            <a:ext cx="2928938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1voto-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76" t="-106049" r="-7076" b="-106049"/>
          <a:stretch/>
        </p:blipFill>
        <p:spPr>
          <a:xfrm>
            <a:off x="3119438" y="95250"/>
            <a:ext cx="2928938" cy="328612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143625" y="95250"/>
            <a:ext cx="2928938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1voto-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994" t="-50000" r="-57994" b="-50000"/>
          <a:stretch/>
        </p:blipFill>
        <p:spPr>
          <a:xfrm>
            <a:off x="6143625" y="95250"/>
            <a:ext cx="2928938" cy="3286125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3119438" y="3476625"/>
            <a:ext cx="2928938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1voto-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239" t="-47856" r="-19239" b="-47856"/>
          <a:stretch/>
        </p:blipFill>
        <p:spPr>
          <a:xfrm>
            <a:off x="3119438" y="3476625"/>
            <a:ext cx="2928938" cy="3286125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6143625" y="3476625"/>
            <a:ext cx="2928938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1" name="Image 4" descr="4votos-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9" t="-79359" r="-529" b="-79359"/>
          <a:stretch/>
        </p:blipFill>
        <p:spPr>
          <a:xfrm>
            <a:off x="6143625" y="3476625"/>
            <a:ext cx="2928938" cy="328612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9167813" y="95250"/>
            <a:ext cx="2928938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3" name="Image 5" descr="1voto-2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75" t="-71797" r="-2775" b="-71797"/>
          <a:stretch/>
        </p:blipFill>
        <p:spPr>
          <a:xfrm>
            <a:off x="9167813" y="95250"/>
            <a:ext cx="2928938" cy="3286125"/>
          </a:xfrm>
          <a:prstGeom prst="rect">
            <a:avLst/>
          </a:prstGeom>
        </p:spPr>
      </p:pic>
      <p:sp>
        <p:nvSpPr>
          <p:cNvPr id="14" name="Shape 6"/>
          <p:cNvSpPr/>
          <p:nvPr/>
        </p:nvSpPr>
        <p:spPr>
          <a:xfrm>
            <a:off x="9167813" y="3476625"/>
            <a:ext cx="2928938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5" name="Image 6" descr="4votos-2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566" t="-61445" r="-28566" b="-61445"/>
          <a:stretch/>
        </p:blipFill>
        <p:spPr>
          <a:xfrm>
            <a:off x="9167813" y="3476625"/>
            <a:ext cx="2928938" cy="3286125"/>
          </a:xfrm>
          <a:prstGeom prst="rect">
            <a:avLst/>
          </a:prstGeom>
        </p:spPr>
      </p:pic>
      <p:pic>
        <p:nvPicPr>
          <p:cNvPr id="16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476250"/>
            <a:ext cx="11239500" cy="5905500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E4002B"/>
            </a:solidFill>
            <a:prstDash val="solid"/>
            <a:miter lim="800000"/>
          </a:ln>
        </p:spPr>
      </p:sp>
      <p:sp>
        <p:nvSpPr>
          <p:cNvPr id="3" name="Shape 1"/>
          <p:cNvSpPr/>
          <p:nvPr/>
        </p:nvSpPr>
        <p:spPr>
          <a:xfrm>
            <a:off x="476250" y="476250"/>
            <a:ext cx="11239500" cy="5905500"/>
          </a:xfrm>
          <a:prstGeom prst="rect">
            <a:avLst/>
          </a:prstGeom>
          <a:noFill/>
          <a:ln w="12700">
            <a:solidFill>
              <a:srgbClr val="E4002B"/>
            </a:solidFill>
            <a:prstDash val="solid"/>
            <a:miter lim="800000"/>
          </a:ln>
        </p:spPr>
      </p:sp>
      <p:pic>
        <p:nvPicPr>
          <p:cNvPr id="4" name="Image 0" descr="5votos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368" t="-44576" r="-93368" b="-44576"/>
          <a:stretch/>
        </p:blipFill>
        <p:spPr>
          <a:xfrm>
            <a:off x="476250" y="476250"/>
            <a:ext cx="11239500" cy="5905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05100" y="3130302"/>
            <a:ext cx="6781800" cy="72218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5687"/>
              </a:lnSpc>
            </a:pPr>
            <a:r>
              <a:rPr lang="en-US" sz="5625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Conceptos Creativos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E4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8688" y="2846189"/>
            <a:ext cx="10334625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</a:pPr>
            <a:r>
              <a:rPr lang="en-US" sz="180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CONCEPTO 2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738188" y="3285455"/>
            <a:ext cx="10715625" cy="90279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7109"/>
              </a:lnSpc>
              <a:spcBef>
                <a:spcPts val="1375"/>
              </a:spcBef>
            </a:pPr>
            <a:r>
              <a:rPr lang="en-US" sz="7031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celebrando la vida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0A2D5C-F4F6-6B48-A5AB-99A7CAFDC5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A80D77-12D5-CF4D-963B-2AF8E77CD274}"/>
                </a:ext>
              </a:extLst>
            </p:cNvPr>
            <p:cNvSpPr txBox="1"/>
            <p:nvPr/>
          </p:nvSpPr>
          <p:spPr>
            <a:xfrm>
              <a:off x="5145741" y="2792082"/>
              <a:ext cx="1900517" cy="369332"/>
            </a:xfrm>
            <a:prstGeom prst="rect">
              <a:avLst/>
            </a:prstGeom>
            <a:solidFill>
              <a:srgbClr val="E4012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HN" dirty="0">
                  <a:solidFill>
                    <a:schemeClr val="bg1"/>
                  </a:solidFill>
                </a:rPr>
                <a:t>CONCEPTO 1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0">
            <a:extLst>
              <a:ext uri="{FF2B5EF4-FFF2-40B4-BE49-F238E27FC236}">
                <a16:creationId xmlns:a16="http://schemas.microsoft.com/office/drawing/2014/main" id="{FB28C55E-D2B7-F045-9749-6851FF80A68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14</a:t>
            </a:fld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4953000" y="1793677"/>
            <a:ext cx="6942677" cy="400860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Este concepto combina el orgullo del legado con el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protagonismo del cliente. Habla de una relación simbiótica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donde todos los  logros de las personas y empresas, sus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ideas y sueños alcanzados, también son parte de nuestra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historia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y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nos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llena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de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alegría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</a:p>
          <a:p>
            <a:pPr algn="l">
              <a:lnSpc>
                <a:spcPts val="2056"/>
              </a:lnSpc>
            </a:pPr>
            <a:endParaRPr lang="en-US" dirty="0">
              <a:solidFill>
                <a:srgbClr val="100B0B">
                  <a:alpha val="65000"/>
                </a:srgbClr>
              </a:solidFill>
              <a:latin typeface="Noto Sans Regular" pitchFamily="34" charset="0"/>
              <a:ea typeface="Noto Sans Regular" pitchFamily="34" charset="-122"/>
            </a:endParaRPr>
          </a:p>
          <a:p>
            <a:pPr>
              <a:lnSpc>
                <a:spcPts val="2056"/>
              </a:lnSpc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este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concepto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vivimos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una fiesta, y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llevamos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la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celebración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a la mayor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cantidad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de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clientes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posible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,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haciéndolos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parte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de la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alegría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, el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ambiente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positivo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y la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emoción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por el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futuro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,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porque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hemos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escrito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y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seguiremos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escribiendo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juntos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una gran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historia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…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endParaRPr lang="en-US" sz="1800" dirty="0">
              <a:solidFill>
                <a:srgbClr val="100B0B">
                  <a:alpha val="65000"/>
                </a:srgbClr>
              </a:solidFill>
              <a:latin typeface="Noto Sans Regular" pitchFamily="34" charset="0"/>
              <a:ea typeface="Noto Sans Regular" pitchFamily="34" charset="-122"/>
              <a:cs typeface="Noto Sans Regular" pitchFamily="34" charset="-120"/>
            </a:endParaRPr>
          </a:p>
          <a:p>
            <a:pPr algn="ctr">
              <a:lnSpc>
                <a:spcPts val="2056"/>
              </a:lnSpc>
            </a:pP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¡</a:t>
            </a:r>
            <a:r>
              <a:rPr lang="en-US" sz="1800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celebrando</a:t>
            </a: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la </a:t>
            </a:r>
            <a:r>
              <a:rPr lang="en-US" sz="1800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vida</a:t>
            </a: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!</a:t>
            </a:r>
            <a:endParaRPr lang="en-US" b="1" dirty="0"/>
          </a:p>
          <a:p>
            <a:pPr algn="l">
              <a:lnSpc>
                <a:spcPts val="2056"/>
              </a:lnSpc>
            </a:pPr>
            <a:endParaRPr lang="en-US" dirty="0"/>
          </a:p>
        </p:txBody>
      </p:sp>
      <p:sp>
        <p:nvSpPr>
          <p:cNvPr id="8" name="Text 4"/>
          <p:cNvSpPr/>
          <p:nvPr/>
        </p:nvSpPr>
        <p:spPr>
          <a:xfrm>
            <a:off x="4667250" y="426169"/>
            <a:ext cx="7143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Racional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ADFDAE-D029-F744-9A66-FBB7B7F792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1001" cy="6858000"/>
          </a:xfrm>
          <a:prstGeom prst="rect">
            <a:avLst/>
          </a:prstGeom>
        </p:spPr>
      </p:pic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5DBE367D-1172-D74E-AEEC-02AF84E2D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E0FDCC-AECA-1240-894B-5150A3AE0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1001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15</a:t>
            </a:fld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4953000" y="1793677"/>
            <a:ext cx="6879573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CADA LOGRO DE NUESTROS CLIENTES = NUESTRO LOGRO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953000" y="2242542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CADA SUEÑO ALCANZADO = NUESTRA RAZÓN DE SER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4953000" y="2691408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JUNTOS ESCRIBIMOS LA HISTORIA DE HONDURAS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4953000" y="3140273"/>
            <a:ext cx="6572250" cy="5222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Celebración compartida. Orgullo compartido.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Siempre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un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mejor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futuro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compartido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4667250" y="426169"/>
            <a:ext cx="7143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Racional</a:t>
            </a:r>
            <a:endParaRPr lang="en-US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608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lebrando" descr="Celebrando">
            <a:hlinkClick r:id="" action="ppaction://media"/>
            <a:extLst>
              <a:ext uri="{FF2B5EF4-FFF2-40B4-BE49-F238E27FC236}">
                <a16:creationId xmlns:a16="http://schemas.microsoft.com/office/drawing/2014/main" id="{36C2D685-43AC-3B41-A76A-C097961B87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E4785-864A-0045-AF46-B59DF3E7D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E3F3F6-9A14-0942-810E-DB4023B78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ED9BE-AF29-8E42-9DCF-B52DF19BE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7213" y="2525688"/>
            <a:ext cx="11077575" cy="188982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720"/>
              </a:lnSpc>
            </a:pP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El 50 aniversario de BAC es la oportunidad de demostrar</a:t>
            </a:r>
            <a:b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qué significa ser el banco líder en innovación durante</a:t>
            </a:r>
            <a:b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cinco décadas, y reafirmar su posición como una de las</a:t>
            </a:r>
            <a:b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top Lovemarks de Honduras.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88B2E-FFD0-9742-A233-E4EDFB345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83942AD-EA1B-D041-98B5-E82F800AACC3}"/>
              </a:ext>
            </a:extLst>
          </p:cNvPr>
          <p:cNvGrpSpPr/>
          <p:nvPr/>
        </p:nvGrpSpPr>
        <p:grpSpPr>
          <a:xfrm>
            <a:off x="821213" y="702599"/>
            <a:ext cx="2946400" cy="5753100"/>
            <a:chOff x="238538" y="663388"/>
            <a:chExt cx="2946400" cy="575310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C91659D-E15E-2B4D-A51C-3313C0EF6E7A}"/>
                </a:ext>
              </a:extLst>
            </p:cNvPr>
            <p:cNvSpPr/>
            <p:nvPr/>
          </p:nvSpPr>
          <p:spPr>
            <a:xfrm>
              <a:off x="570679" y="914400"/>
              <a:ext cx="2318295" cy="5274365"/>
            </a:xfrm>
            <a:prstGeom prst="roundRect">
              <a:avLst/>
            </a:prstGeom>
            <a:solidFill>
              <a:srgbClr val="606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4F359E-5280-7B4B-985B-217F4B1C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38" y="663388"/>
              <a:ext cx="2946400" cy="57531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C011AEB-8C79-2842-AA6A-E46E98E04258}"/>
              </a:ext>
            </a:extLst>
          </p:cNvPr>
          <p:cNvSpPr/>
          <p:nvPr/>
        </p:nvSpPr>
        <p:spPr>
          <a:xfrm>
            <a:off x="1153355" y="1515937"/>
            <a:ext cx="4084448" cy="4149711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82CA1F43-B19F-0946-B56B-8512EB92BE5E}"/>
              </a:ext>
            </a:extLst>
          </p:cNvPr>
          <p:cNvSpPr/>
          <p:nvPr/>
        </p:nvSpPr>
        <p:spPr>
          <a:xfrm>
            <a:off x="476250" y="305246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</a:rPr>
              <a:t>Sinergía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C74C6A-F4F3-0C43-A485-1E33C358F59B}"/>
              </a:ext>
            </a:extLst>
          </p:cNvPr>
          <p:cNvGrpSpPr/>
          <p:nvPr/>
        </p:nvGrpSpPr>
        <p:grpSpPr>
          <a:xfrm>
            <a:off x="1229634" y="1656943"/>
            <a:ext cx="3867698" cy="3867698"/>
            <a:chOff x="518951" y="2148650"/>
            <a:chExt cx="3769200" cy="37692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CA8888-9166-1D4A-8CBB-BEEBBF70FAE9}"/>
                </a:ext>
              </a:extLst>
            </p:cNvPr>
            <p:cNvGrpSpPr/>
            <p:nvPr/>
          </p:nvGrpSpPr>
          <p:grpSpPr>
            <a:xfrm>
              <a:off x="518951" y="2148650"/>
              <a:ext cx="3769200" cy="3769200"/>
              <a:chOff x="518951" y="2148650"/>
              <a:chExt cx="3769200" cy="37692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04B2C31-699B-134C-BD56-49FB46B71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8951" y="2148650"/>
                <a:ext cx="3769200" cy="3769200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ADFD7D-3258-5045-B2E6-7EF90BCF103D}"/>
                  </a:ext>
                </a:extLst>
              </p:cNvPr>
              <p:cNvSpPr/>
              <p:nvPr/>
            </p:nvSpPr>
            <p:spPr>
              <a:xfrm>
                <a:off x="518951" y="5205046"/>
                <a:ext cx="3769200" cy="5099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N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E3743EE-B964-954E-BAF7-11A096C5B6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8951" y="5363307"/>
                <a:ext cx="3769200" cy="554543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7356DF-CF0C-7946-9BD6-7975818D3518}"/>
                </a:ext>
              </a:extLst>
            </p:cNvPr>
            <p:cNvSpPr/>
            <p:nvPr/>
          </p:nvSpPr>
          <p:spPr>
            <a:xfrm>
              <a:off x="518951" y="2148650"/>
              <a:ext cx="3769200" cy="37692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E3EDA9-CE76-C14C-94AA-6670882DE0B3}"/>
              </a:ext>
            </a:extLst>
          </p:cNvPr>
          <p:cNvGrpSpPr/>
          <p:nvPr/>
        </p:nvGrpSpPr>
        <p:grpSpPr>
          <a:xfrm>
            <a:off x="6954197" y="616425"/>
            <a:ext cx="2946400" cy="5753100"/>
            <a:chOff x="238538" y="663388"/>
            <a:chExt cx="2946400" cy="5753100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36E807F-0548-2F49-8977-38C30D7F594B}"/>
                </a:ext>
              </a:extLst>
            </p:cNvPr>
            <p:cNvSpPr/>
            <p:nvPr/>
          </p:nvSpPr>
          <p:spPr>
            <a:xfrm>
              <a:off x="570679" y="914400"/>
              <a:ext cx="2318295" cy="5274365"/>
            </a:xfrm>
            <a:prstGeom prst="roundRect">
              <a:avLst/>
            </a:prstGeom>
            <a:solidFill>
              <a:srgbClr val="606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6B3C86-6DCC-A347-9785-A7FEEF1C0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38" y="663388"/>
              <a:ext cx="2946400" cy="57531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34176E3-C678-9845-830C-7A51D668771F}"/>
              </a:ext>
            </a:extLst>
          </p:cNvPr>
          <p:cNvSpPr/>
          <p:nvPr/>
        </p:nvSpPr>
        <p:spPr>
          <a:xfrm>
            <a:off x="7286339" y="1496263"/>
            <a:ext cx="4084448" cy="4149711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0B0D8-446B-0B43-AE3D-CCD99B2AE1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714" y="1617732"/>
            <a:ext cx="3867698" cy="386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88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Valla-50-Unipolar-animad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98" b="-15698"/>
          <a:stretch/>
        </p:blipFill>
        <p:spPr>
          <a:xfrm>
            <a:off x="95250" y="1219200"/>
            <a:ext cx="5953125" cy="55435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Valla-50-Unipolar-animada cop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5" y="1219200"/>
            <a:ext cx="5953125" cy="55435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Valla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Minivalla-50-aniversario cop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615" b="-44615"/>
          <a:stretch/>
        </p:blipFill>
        <p:spPr>
          <a:xfrm>
            <a:off x="95250" y="1219200"/>
            <a:ext cx="5953125" cy="55435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Minivalla-50-aniversari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764" b="-23764"/>
          <a:stretch/>
        </p:blipFill>
        <p:spPr>
          <a:xfrm>
            <a:off x="6143625" y="1219200"/>
            <a:ext cx="5953125" cy="55435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Minivalla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</a:rPr>
              <a:t>Agencias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52665D-9D6C-7747-8B59-B9558597CF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3475" y="23008"/>
            <a:ext cx="7069801" cy="6846496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00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97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E4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3975" y="2846189"/>
            <a:ext cx="95440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</a:pPr>
            <a:r>
              <a:rPr lang="en-US" sz="180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CONCEPTO 1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1133475" y="3285455"/>
            <a:ext cx="9925050" cy="90279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7109"/>
              </a:lnSpc>
              <a:spcBef>
                <a:spcPts val="1375"/>
              </a:spcBef>
            </a:pPr>
            <a:r>
              <a:rPr lang="en-US" sz="7031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inspirados por ti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453F20-D7F9-E648-A43B-660115A186E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C7138E-C34A-CA4E-83F1-7E6AAD541DDE}"/>
                </a:ext>
              </a:extLst>
            </p:cNvPr>
            <p:cNvSpPr txBox="1"/>
            <p:nvPr/>
          </p:nvSpPr>
          <p:spPr>
            <a:xfrm>
              <a:off x="5145741" y="2792082"/>
              <a:ext cx="1900517" cy="369332"/>
            </a:xfrm>
            <a:prstGeom prst="rect">
              <a:avLst/>
            </a:prstGeom>
            <a:solidFill>
              <a:srgbClr val="E4012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HN" dirty="0">
                  <a:solidFill>
                    <a:schemeClr val="bg1"/>
                  </a:solidFill>
                </a:rPr>
                <a:t>CONCEPTO 2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191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3C.-BAC-Interior-vista-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26</a:t>
            </a:fld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01217" y="1759742"/>
            <a:ext cx="6909783" cy="374320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Este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concepto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plantea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una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fuerte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conexión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emocional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con las personas y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su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recorrido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de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vida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distintas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etapas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</a:p>
          <a:p>
            <a:pPr algn="l">
              <a:lnSpc>
                <a:spcPts val="2056"/>
              </a:lnSpc>
            </a:pPr>
            <a:endParaRPr lang="en-US" dirty="0">
              <a:solidFill>
                <a:srgbClr val="100B0B">
                  <a:alpha val="65000"/>
                </a:srgbClr>
              </a:solidFill>
              <a:latin typeface="Noto Sans Regular" pitchFamily="34" charset="0"/>
              <a:ea typeface="Noto Sans Regular" pitchFamily="34" charset="-122"/>
            </a:endParaRPr>
          </a:p>
          <a:p>
            <a:pPr algn="l">
              <a:lnSpc>
                <a:spcPts val="2056"/>
              </a:lnSpc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Tus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sueños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,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tus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metas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,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tu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confianza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son el motor que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nos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impulsa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evolucionar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, 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innovar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y 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ofrecerte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soluciones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financieras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a la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altura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de los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nuevos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tiempos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 </a:t>
            </a:r>
          </a:p>
          <a:p>
            <a:pPr algn="l">
              <a:lnSpc>
                <a:spcPts val="2056"/>
              </a:lnSpc>
            </a:pPr>
            <a:endParaRPr lang="en-US" dirty="0">
              <a:solidFill>
                <a:srgbClr val="100B0B">
                  <a:alpha val="65000"/>
                </a:srgbClr>
              </a:solidFill>
              <a:latin typeface="Noto Sans Regular" pitchFamily="34" charset="0"/>
              <a:ea typeface="Noto Sans Regular" pitchFamily="34" charset="-122"/>
            </a:endParaRPr>
          </a:p>
          <a:p>
            <a:pPr algn="l">
              <a:lnSpc>
                <a:spcPts val="2056"/>
              </a:lnSpc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Y la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vida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con BAC es una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fórmula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de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actualización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,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manteniendo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a los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clientes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siempre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a la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vanguardia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,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porque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cada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día lo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vivimos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…</a:t>
            </a:r>
          </a:p>
          <a:p>
            <a:pPr algn="l">
              <a:lnSpc>
                <a:spcPts val="2056"/>
              </a:lnSpc>
            </a:pPr>
            <a:endParaRPr lang="en-US" dirty="0">
              <a:solidFill>
                <a:srgbClr val="100B0B">
                  <a:alpha val="65000"/>
                </a:srgbClr>
              </a:solidFill>
              <a:latin typeface="Noto Sans Regular" pitchFamily="34" charset="0"/>
              <a:ea typeface="Noto Sans Regular" pitchFamily="34" charset="-122"/>
            </a:endParaRPr>
          </a:p>
          <a:p>
            <a:pPr algn="ctr">
              <a:lnSpc>
                <a:spcPts val="2056"/>
              </a:lnSpc>
            </a:pPr>
            <a:r>
              <a:rPr lang="en-US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¡</a:t>
            </a:r>
            <a:r>
              <a:rPr lang="en-US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Inspirados</a:t>
            </a:r>
            <a:r>
              <a:rPr lang="en-US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por </a:t>
            </a:r>
            <a:r>
              <a:rPr lang="en-US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ti</a:t>
            </a:r>
            <a:r>
              <a:rPr lang="en-US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!</a:t>
            </a:r>
            <a:endParaRPr lang="en-US" b="1" dirty="0"/>
          </a:p>
        </p:txBody>
      </p:sp>
      <p:sp>
        <p:nvSpPr>
          <p:cNvPr id="7" name="Text 3"/>
          <p:cNvSpPr/>
          <p:nvPr/>
        </p:nvSpPr>
        <p:spPr>
          <a:xfrm>
            <a:off x="4667250" y="426169"/>
            <a:ext cx="7143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Racional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191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3C.-BAC-Interior-vista-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53000" y="1793677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TU IDEA IMPULSÓ NUESTRA INNOVACIÓN.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953000" y="2242542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TU CONFIANZA CONSTRUYÓ NUESTRA HISTORIA.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4953000" y="2691408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TU FUTURO INSPIRA NUESTROS PRÓXIMOS 50.</a:t>
            </a:r>
            <a:endParaRPr lang="en-US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667250" y="426169"/>
            <a:ext cx="7143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Racional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27</a:t>
            </a:fld>
            <a:endParaRPr lang="en-US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32038868-AF93-6A46-A983-552FFC0EE318}"/>
              </a:ext>
            </a:extLst>
          </p:cNvPr>
          <p:cNvSpPr/>
          <p:nvPr/>
        </p:nvSpPr>
        <p:spPr>
          <a:xfrm>
            <a:off x="4953000" y="3140273"/>
            <a:ext cx="6572250" cy="5222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Conexión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emocional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 Una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vida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escrita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juntos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 El valor de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tener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BAC un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respaldo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6-01-26 at 2.12.17 PM" descr="WhatsApp Video 2026-01-26 at 2.12.17 PM">
            <a:hlinkClick r:id="" action="ppaction://media"/>
            <a:extLst>
              <a:ext uri="{FF2B5EF4-FFF2-40B4-BE49-F238E27FC236}">
                <a16:creationId xmlns:a16="http://schemas.microsoft.com/office/drawing/2014/main" id="{0A93E1DE-F173-EE46-888D-987CE5EFE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29</a:t>
            </a:fld>
            <a:endParaRPr lang="en-US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32038868-AF93-6A46-A983-552FFC0EE318}"/>
              </a:ext>
            </a:extLst>
          </p:cNvPr>
          <p:cNvSpPr/>
          <p:nvPr/>
        </p:nvSpPr>
        <p:spPr>
          <a:xfrm>
            <a:off x="2691938" y="2906762"/>
            <a:ext cx="6572250" cy="5222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56"/>
              </a:lnSpc>
              <a:spcBef>
                <a:spcPts val="1449"/>
              </a:spcBef>
            </a:pP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La </a:t>
            </a:r>
            <a:r>
              <a:rPr lang="en-US" sz="1800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propuesta</a:t>
            </a: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es </a:t>
            </a:r>
            <a:r>
              <a:rPr lang="en-US" sz="1800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desarrollar</a:t>
            </a: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una </a:t>
            </a:r>
            <a:r>
              <a:rPr lang="en-US" sz="1800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música</a:t>
            </a: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original</a:t>
            </a:r>
          </a:p>
          <a:p>
            <a:pPr algn="ctr">
              <a:lnSpc>
                <a:spcPts val="2056"/>
              </a:lnSpc>
              <a:spcBef>
                <a:spcPts val="1449"/>
              </a:spcBef>
            </a:pP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inspirada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en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la que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incluímos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de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referencia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, no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conlleva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pagar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derechos,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ni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es un “sounds like”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será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una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melodía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completamente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distinta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,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pero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que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si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transmita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el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dinamismo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y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ritmo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pegajoso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de la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referencia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51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14325" y="2759050"/>
            <a:ext cx="11563350" cy="4724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720"/>
              </a:lnSpc>
            </a:pP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No todos los bancos llegan a los 50 años siendo relevantes.</a:t>
            </a:r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504825" y="3711476"/>
            <a:ext cx="11182350" cy="4724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720"/>
              </a:lnSpc>
              <a:spcBef>
                <a:spcPts val="3704"/>
              </a:spcBef>
            </a:pP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Menos aún siendo líderes en innovación.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Inspirados_po_ti_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61" t="-1994" r="-75761" b="-1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Inspirados_po_ti_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61" t="-1994" r="-75761" b="-1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Inspirados_po_ti_0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61" t="-1994" r="-75761" b="-1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Inspirados_po_ti_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61" t="-1994" r="-75761" b="-1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83942AD-EA1B-D041-98B5-E82F800AACC3}"/>
              </a:ext>
            </a:extLst>
          </p:cNvPr>
          <p:cNvGrpSpPr/>
          <p:nvPr/>
        </p:nvGrpSpPr>
        <p:grpSpPr>
          <a:xfrm>
            <a:off x="821213" y="702599"/>
            <a:ext cx="2946400" cy="5753100"/>
            <a:chOff x="238538" y="663388"/>
            <a:chExt cx="2946400" cy="575310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C91659D-E15E-2B4D-A51C-3313C0EF6E7A}"/>
                </a:ext>
              </a:extLst>
            </p:cNvPr>
            <p:cNvSpPr/>
            <p:nvPr/>
          </p:nvSpPr>
          <p:spPr>
            <a:xfrm>
              <a:off x="570679" y="914400"/>
              <a:ext cx="2318295" cy="5274365"/>
            </a:xfrm>
            <a:prstGeom prst="roundRect">
              <a:avLst/>
            </a:prstGeom>
            <a:solidFill>
              <a:srgbClr val="606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4F359E-5280-7B4B-985B-217F4B1C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38" y="663388"/>
              <a:ext cx="2946400" cy="57531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C011AEB-8C79-2842-AA6A-E46E98E04258}"/>
              </a:ext>
            </a:extLst>
          </p:cNvPr>
          <p:cNvSpPr/>
          <p:nvPr/>
        </p:nvSpPr>
        <p:spPr>
          <a:xfrm>
            <a:off x="1153355" y="1515937"/>
            <a:ext cx="4084448" cy="4149711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82CA1F43-B19F-0946-B56B-8512EB92BE5E}"/>
              </a:ext>
            </a:extLst>
          </p:cNvPr>
          <p:cNvSpPr/>
          <p:nvPr/>
        </p:nvSpPr>
        <p:spPr>
          <a:xfrm>
            <a:off x="476250" y="305246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</a:rPr>
              <a:t>Sinergía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E3EDA9-CE76-C14C-94AA-6670882DE0B3}"/>
              </a:ext>
            </a:extLst>
          </p:cNvPr>
          <p:cNvGrpSpPr/>
          <p:nvPr/>
        </p:nvGrpSpPr>
        <p:grpSpPr>
          <a:xfrm>
            <a:off x="6954197" y="616425"/>
            <a:ext cx="2946400" cy="5753100"/>
            <a:chOff x="238538" y="663388"/>
            <a:chExt cx="2946400" cy="5753100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36E807F-0548-2F49-8977-38C30D7F594B}"/>
                </a:ext>
              </a:extLst>
            </p:cNvPr>
            <p:cNvSpPr/>
            <p:nvPr/>
          </p:nvSpPr>
          <p:spPr>
            <a:xfrm>
              <a:off x="570679" y="914400"/>
              <a:ext cx="2318295" cy="5274365"/>
            </a:xfrm>
            <a:prstGeom prst="roundRect">
              <a:avLst/>
            </a:prstGeom>
            <a:solidFill>
              <a:srgbClr val="606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6B3C86-6DCC-A347-9785-A7FEEF1C0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38" y="663388"/>
              <a:ext cx="2946400" cy="57531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34176E3-C678-9845-830C-7A51D668771F}"/>
              </a:ext>
            </a:extLst>
          </p:cNvPr>
          <p:cNvSpPr/>
          <p:nvPr/>
        </p:nvSpPr>
        <p:spPr>
          <a:xfrm>
            <a:off x="7286339" y="1496263"/>
            <a:ext cx="4084448" cy="4149711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09DCA6-7C35-8F49-BA79-E74CF71E7A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980" y="1653269"/>
            <a:ext cx="3871372" cy="3871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07CE0-6507-8346-90E5-E5C0B0CFC3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18" y="1643463"/>
            <a:ext cx="3871372" cy="387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42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232EA2-0A4A-8D4E-A911-E655B6A1FB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109" y="0"/>
            <a:ext cx="10343891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Valla</a:t>
            </a:r>
            <a:endParaRPr lang="en-US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3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Valla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8EB07F-3754-A540-AD6D-463D39299E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771" y="-1"/>
            <a:ext cx="8231230" cy="5037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55BF2E-5301-2B47-ABB5-40DD061A14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857104"/>
            <a:ext cx="4903423" cy="300089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73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08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</a:rPr>
              <a:t>Agencias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065A0-E2E5-8148-A754-DA704EB26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300" y="0"/>
            <a:ext cx="7077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02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14724" y="2704058"/>
            <a:ext cx="5788301" cy="122775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9668"/>
              </a:lnSpc>
            </a:pPr>
            <a:r>
              <a:rPr lang="en-US" sz="9563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Roadmap</a:t>
            </a:r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3514725" y="3840956"/>
            <a:ext cx="51625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y acciones sugeridas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Text 85"/>
          <p:cNvSpPr/>
          <p:nvPr/>
        </p:nvSpPr>
        <p:spPr>
          <a:xfrm>
            <a:off x="476250" y="429964"/>
            <a:ext cx="11334750" cy="4750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3741"/>
              </a:lnSpc>
            </a:pPr>
            <a:r>
              <a:rPr lang="en-US" sz="3469" dirty="0">
                <a:solidFill>
                  <a:srgbClr val="A6192E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ROADMAP</a:t>
            </a:r>
            <a:endParaRPr lang="en-US" dirty="0"/>
          </a:p>
        </p:txBody>
      </p:sp>
      <p:sp>
        <p:nvSpPr>
          <p:cNvPr id="91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39</a:t>
            </a:fld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EEAB1EF7-4BA2-0740-8231-74F98F1CC9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37" y="912961"/>
            <a:ext cx="10960100" cy="5702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06955" y="95250"/>
            <a:ext cx="4389795" cy="6667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6955" y="95250"/>
            <a:ext cx="4389795" cy="6667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02018" y="2066404"/>
            <a:ext cx="6302871" cy="61384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834"/>
              </a:lnSpc>
            </a:pPr>
            <a: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"No se trata de ideas.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857618" y="2718495"/>
            <a:ext cx="5991671" cy="122768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834"/>
              </a:lnSpc>
              <a:spcBef>
                <a:spcPts val="295"/>
              </a:spcBef>
            </a:pPr>
            <a: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Se trata de hacer que</a:t>
            </a:r>
            <a:b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las </a:t>
            </a:r>
            <a:r>
              <a:rPr lang="en-US" sz="4781" dirty="0">
                <a:solidFill>
                  <a:srgbClr val="C8102E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ideas sucedan</a:t>
            </a:r>
            <a: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."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702018" y="4030563"/>
            <a:ext cx="6302871" cy="41084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235"/>
              </a:lnSpc>
              <a:spcBef>
                <a:spcPts val="652"/>
              </a:spcBef>
            </a:pPr>
            <a:r>
              <a:rPr lang="en-US" sz="30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 - Scott Belsky 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702018" y="4593059"/>
            <a:ext cx="6302871" cy="20538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18"/>
              </a:lnSpc>
              <a:spcBef>
                <a:spcPts val="1171"/>
              </a:spcBef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AUTOR DEL LIBRO "MAKING IDEAS HAPPEN"</a:t>
            </a:r>
            <a:endParaRPr lang="en-US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FF740-1C64-A749-8620-5AD147886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04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E8BCF11D-A99F-CC45-851A-ADD9A006F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08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5419B8-75FD-3B4E-8505-44E9124FC3AB}"/>
              </a:ext>
            </a:extLst>
          </p:cNvPr>
          <p:cNvSpPr/>
          <p:nvPr/>
        </p:nvSpPr>
        <p:spPr>
          <a:xfrm>
            <a:off x="0" y="60304"/>
            <a:ext cx="2942705" cy="780540"/>
          </a:xfrm>
          <a:prstGeom prst="rect">
            <a:avLst/>
          </a:prstGeom>
          <a:solidFill>
            <a:srgbClr val="E500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id="{1B8C78D4-0AF2-5149-B498-F3AE83BE4372}"/>
              </a:ext>
            </a:extLst>
          </p:cNvPr>
          <p:cNvSpPr txBox="1"/>
          <p:nvPr/>
        </p:nvSpPr>
        <p:spPr>
          <a:xfrm>
            <a:off x="222450" y="161160"/>
            <a:ext cx="4605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Campaña de medio año: </a:t>
            </a:r>
          </a:p>
          <a:p>
            <a:r>
              <a:rPr lang="es-ES" dirty="0">
                <a:solidFill>
                  <a:schemeClr val="bg1"/>
                </a:solidFill>
              </a:rPr>
              <a:t>50 años contigo</a:t>
            </a:r>
            <a:endParaRPr lang="es-HN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14FC18-985A-374D-B691-08C25F435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995988" y="807490"/>
            <a:ext cx="4108837" cy="60275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8E9347-E463-A147-ADC1-4438E55B1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945" y="807491"/>
            <a:ext cx="4093640" cy="60275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16F8DE-6BC4-8A41-9F17-6EE7AB74781D}"/>
              </a:ext>
            </a:extLst>
          </p:cNvPr>
          <p:cNvSpPr txBox="1"/>
          <p:nvPr/>
        </p:nvSpPr>
        <p:spPr>
          <a:xfrm>
            <a:off x="3467322" y="5384861"/>
            <a:ext cx="30166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ES" sz="2800" b="1" dirty="0"/>
              <a:t>50 premios tecnológicos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C0FAC-59B9-3A4A-AD8F-38A2A8C89BDA}"/>
              </a:ext>
            </a:extLst>
          </p:cNvPr>
          <p:cNvSpPr txBox="1"/>
          <p:nvPr/>
        </p:nvSpPr>
        <p:spPr>
          <a:xfrm>
            <a:off x="8362462" y="5384860"/>
            <a:ext cx="3016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/>
              <a:t>2. 5 Cruceros</a:t>
            </a:r>
          </a:p>
        </p:txBody>
      </p:sp>
    </p:spTree>
    <p:extLst>
      <p:ext uri="{BB962C8B-B14F-4D97-AF65-F5344CB8AC3E}">
        <p14:creationId xmlns:p14="http://schemas.microsoft.com/office/powerpoint/2010/main" val="1349934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E8BCF11D-A99F-CC45-851A-ADD9A006F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08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5419B8-75FD-3B4E-8505-44E9124FC3AB}"/>
              </a:ext>
            </a:extLst>
          </p:cNvPr>
          <p:cNvSpPr/>
          <p:nvPr/>
        </p:nvSpPr>
        <p:spPr>
          <a:xfrm>
            <a:off x="0" y="60304"/>
            <a:ext cx="2942705" cy="780540"/>
          </a:xfrm>
          <a:prstGeom prst="rect">
            <a:avLst/>
          </a:prstGeom>
          <a:solidFill>
            <a:srgbClr val="E500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id="{1B8C78D4-0AF2-5149-B498-F3AE83BE4372}"/>
              </a:ext>
            </a:extLst>
          </p:cNvPr>
          <p:cNvSpPr txBox="1"/>
          <p:nvPr/>
        </p:nvSpPr>
        <p:spPr>
          <a:xfrm>
            <a:off x="222450" y="161160"/>
            <a:ext cx="4605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Campaña de fin de año: </a:t>
            </a:r>
          </a:p>
          <a:p>
            <a:r>
              <a:rPr lang="es-ES" dirty="0">
                <a:solidFill>
                  <a:schemeClr val="bg1"/>
                </a:solidFill>
              </a:rPr>
              <a:t>50 años contigo</a:t>
            </a:r>
            <a:endParaRPr lang="es-HN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C0FAC-59B9-3A4A-AD8F-38A2A8C89BDA}"/>
              </a:ext>
            </a:extLst>
          </p:cNvPr>
          <p:cNvSpPr txBox="1"/>
          <p:nvPr/>
        </p:nvSpPr>
        <p:spPr>
          <a:xfrm>
            <a:off x="8362462" y="5384860"/>
            <a:ext cx="3016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/>
              <a:t>2. 5 Cruceros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02205-ECE8-224C-8418-7DF468389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9" y="978996"/>
            <a:ext cx="2930845" cy="3733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72506-A40E-284E-A874-ECD4026F7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322" y="1009525"/>
            <a:ext cx="2930845" cy="3733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3985D8-47BD-BB4F-89D4-6FF148550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2895" y="-23008"/>
            <a:ext cx="4657682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16F8DE-6BC4-8A41-9F17-6EE7AB74781D}"/>
              </a:ext>
            </a:extLst>
          </p:cNvPr>
          <p:cNvSpPr txBox="1"/>
          <p:nvPr/>
        </p:nvSpPr>
        <p:spPr>
          <a:xfrm>
            <a:off x="8652550" y="4861640"/>
            <a:ext cx="30166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5 carros:1 </a:t>
            </a:r>
            <a:r>
              <a:rPr lang="es-ES" sz="2400" b="1" dirty="0" err="1"/>
              <a:t>Yaris</a:t>
            </a:r>
            <a:r>
              <a:rPr lang="es-ES" sz="2400" b="1" dirty="0"/>
              <a:t> Cross, </a:t>
            </a:r>
            <a:r>
              <a:rPr lang="es-ES" sz="2400" b="1" dirty="0" err="1"/>
              <a:t>Corolla</a:t>
            </a:r>
            <a:r>
              <a:rPr lang="es-ES" sz="2400" b="1" dirty="0"/>
              <a:t> </a:t>
            </a:r>
            <a:r>
              <a:rPr lang="es-ES" sz="2400" b="1" dirty="0" err="1"/>
              <a:t>Cross,Rush</a:t>
            </a:r>
            <a:r>
              <a:rPr lang="es-ES" sz="2400" b="1" dirty="0"/>
              <a:t>,  </a:t>
            </a:r>
            <a:r>
              <a:rPr lang="es-ES" sz="2400" b="1" dirty="0" err="1"/>
              <a:t>Rav</a:t>
            </a:r>
            <a:r>
              <a:rPr lang="es-ES" sz="2400" b="1" dirty="0"/>
              <a:t> , Prado</a:t>
            </a:r>
          </a:p>
          <a:p>
            <a:r>
              <a:rPr lang="es-ES" sz="2400" b="1" dirty="0"/>
              <a:t>1 por cada década</a:t>
            </a:r>
          </a:p>
        </p:txBody>
      </p:sp>
    </p:spTree>
    <p:extLst>
      <p:ext uri="{BB962C8B-B14F-4D97-AF65-F5344CB8AC3E}">
        <p14:creationId xmlns:p14="http://schemas.microsoft.com/office/powerpoint/2010/main" val="15625641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E8BCF11D-A99F-CC45-851A-ADD9A006F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08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505CA0-D0D5-0644-BF44-9BE6179B3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920" y="852375"/>
            <a:ext cx="3825736" cy="56330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5419B8-75FD-3B4E-8505-44E9124FC3AB}"/>
              </a:ext>
            </a:extLst>
          </p:cNvPr>
          <p:cNvSpPr/>
          <p:nvPr/>
        </p:nvSpPr>
        <p:spPr>
          <a:xfrm>
            <a:off x="0" y="60304"/>
            <a:ext cx="2942705" cy="780540"/>
          </a:xfrm>
          <a:prstGeom prst="rect">
            <a:avLst/>
          </a:prstGeom>
          <a:solidFill>
            <a:srgbClr val="E500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id="{1B8C78D4-0AF2-5149-B498-F3AE83BE4372}"/>
              </a:ext>
            </a:extLst>
          </p:cNvPr>
          <p:cNvSpPr txBox="1"/>
          <p:nvPr/>
        </p:nvSpPr>
        <p:spPr>
          <a:xfrm>
            <a:off x="222450" y="161160"/>
            <a:ext cx="4605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Promoción permanente</a:t>
            </a:r>
          </a:p>
          <a:p>
            <a:r>
              <a:rPr lang="es-ES" dirty="0">
                <a:solidFill>
                  <a:schemeClr val="bg1"/>
                </a:solidFill>
              </a:rPr>
              <a:t>50 años contigo</a:t>
            </a:r>
            <a:endParaRPr lang="es-HN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C0FAC-59B9-3A4A-AD8F-38A2A8C89BDA}"/>
              </a:ext>
            </a:extLst>
          </p:cNvPr>
          <p:cNvSpPr txBox="1"/>
          <p:nvPr/>
        </p:nvSpPr>
        <p:spPr>
          <a:xfrm>
            <a:off x="8362462" y="5384860"/>
            <a:ext cx="3016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/>
              <a:t>2. 5 Cruceros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3985D8-47BD-BB4F-89D4-6FF148550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655" y="852375"/>
            <a:ext cx="3867585" cy="5694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6A00E-4742-B34B-92F5-BB8C900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" y="852375"/>
            <a:ext cx="3836513" cy="56280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16F8DE-6BC4-8A41-9F17-6EE7AB74781D}"/>
              </a:ext>
            </a:extLst>
          </p:cNvPr>
          <p:cNvSpPr txBox="1"/>
          <p:nvPr/>
        </p:nvSpPr>
        <p:spPr>
          <a:xfrm>
            <a:off x="3439755" y="4852184"/>
            <a:ext cx="95905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5 tipos de premios por 5 mes, 1 premios por 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2000" i="1" dirty="0"/>
              <a:t>100 Bono de L5K / $20K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50 premios tecnológicos $60K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5 cruceros $40</a:t>
            </a:r>
            <a:r>
              <a:rPr lang="es-HN" sz="2000" dirty="0"/>
              <a:t>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2000" i="1" dirty="0"/>
              <a:t>Prima de tu hogar soñado $80K</a:t>
            </a:r>
            <a:endParaRPr lang="es-H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2000" i="1" dirty="0"/>
              <a:t>1 Prado $100K</a:t>
            </a:r>
          </a:p>
        </p:txBody>
      </p:sp>
    </p:spTree>
    <p:extLst>
      <p:ext uri="{BB962C8B-B14F-4D97-AF65-F5344CB8AC3E}">
        <p14:creationId xmlns:p14="http://schemas.microsoft.com/office/powerpoint/2010/main" val="512130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1371600"/>
            <a:ext cx="3937000" cy="539115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1371600"/>
            <a:ext cx="3937000" cy="53911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27931" y="3855169"/>
            <a:ext cx="1671638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Interno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4127500" y="1371600"/>
            <a:ext cx="3937000" cy="539115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6" name="Image 1" descr="62141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7500" y="1371600"/>
            <a:ext cx="3937000" cy="53911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89909" y="3855169"/>
            <a:ext cx="1812181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Clientes</a:t>
            </a:r>
            <a:endParaRPr lang="en-US" dirty="0"/>
          </a:p>
        </p:txBody>
      </p:sp>
      <p:sp>
        <p:nvSpPr>
          <p:cNvPr id="8" name="Shape 4"/>
          <p:cNvSpPr/>
          <p:nvPr/>
        </p:nvSpPr>
        <p:spPr>
          <a:xfrm>
            <a:off x="8159750" y="1371600"/>
            <a:ext cx="3937000" cy="539115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9" name="Image 2" descr="TQZ7OqSEG6Q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9750" y="1371600"/>
            <a:ext cx="3937000" cy="53911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751888" y="3374157"/>
            <a:ext cx="2752725" cy="102706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Público en</a:t>
            </a:r>
            <a:b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general</a:t>
            </a:r>
            <a:endParaRPr lang="en-US" dirty="0"/>
          </a:p>
        </p:txBody>
      </p:sp>
      <p:sp>
        <p:nvSpPr>
          <p:cNvPr id="11" name="Text 6"/>
          <p:cNvSpPr/>
          <p:nvPr/>
        </p:nvSpPr>
        <p:spPr>
          <a:xfrm>
            <a:off x="8668682" y="4490219"/>
            <a:ext cx="2919135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  <a:spcBef>
                <a:spcPts val="687"/>
              </a:spcBef>
            </a:pPr>
            <a:r>
              <a:rPr lang="en-US" sz="180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Nacional &amp; Internacional</a:t>
            </a:r>
            <a:endParaRPr lang="en-US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14" name="Text 8"/>
          <p:cNvSpPr/>
          <p:nvPr/>
        </p:nvSpPr>
        <p:spPr>
          <a:xfrm>
            <a:off x="428625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Actividades 50 años BAC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99BD5E-937E-0041-ABB3-86034C434A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6" y="0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Impacto</a:t>
            </a:r>
            <a:endParaRPr lang="en-US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91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4019550"/>
            <a:ext cx="2738438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3" name="Text 1"/>
          <p:cNvSpPr/>
          <p:nvPr/>
        </p:nvSpPr>
        <p:spPr>
          <a:xfrm>
            <a:off x="921544" y="5090666"/>
            <a:ext cx="1847850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Recuerdos internos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3309938" y="4019550"/>
            <a:ext cx="1793875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5" name="Text 3"/>
          <p:cNvSpPr/>
          <p:nvPr/>
        </p:nvSpPr>
        <p:spPr>
          <a:xfrm>
            <a:off x="3357563" y="4985891"/>
            <a:ext cx="1698575" cy="4179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Fotomatón /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Globo 50 años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476250" y="2790825"/>
            <a:ext cx="11239500" cy="1133475"/>
          </a:xfrm>
          <a:prstGeom prst="rect">
            <a:avLst/>
          </a:prstGeom>
          <a:solidFill>
            <a:srgbClr val="A6192E"/>
          </a:solidFill>
          <a:ln>
            <a:miter lim="800000"/>
          </a:ln>
        </p:spPr>
      </p:sp>
      <p:sp>
        <p:nvSpPr>
          <p:cNvPr id="7" name="Text 5"/>
          <p:cNvSpPr/>
          <p:nvPr/>
        </p:nvSpPr>
        <p:spPr>
          <a:xfrm>
            <a:off x="3352800" y="3022774"/>
            <a:ext cx="5486400" cy="30814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426"/>
              </a:lnSpc>
            </a:pPr>
            <a:r>
              <a:rPr lang="en-US" sz="22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Video histórico de BAC "Nuestro Origen" 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3543300" y="3487787"/>
            <a:ext cx="5105400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  <a:spcBef>
                <a:spcPts val="1211"/>
              </a:spcBef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Conectando con raíces 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5199063" y="4019550"/>
            <a:ext cx="1793875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0" name="Text 8"/>
          <p:cNvSpPr/>
          <p:nvPr/>
        </p:nvSpPr>
        <p:spPr>
          <a:xfrm>
            <a:off x="5419725" y="5090666"/>
            <a:ext cx="1352550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Saludo del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CEO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7088188" y="4019550"/>
            <a:ext cx="1793875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2" name="Text 10"/>
          <p:cNvSpPr/>
          <p:nvPr/>
        </p:nvSpPr>
        <p:spPr>
          <a:xfrm>
            <a:off x="7135813" y="4985891"/>
            <a:ext cx="1698575" cy="4179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Saludo de la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Presidenc</a:t>
            </a:r>
            <a:endParaRPr lang="en-US" dirty="0"/>
          </a:p>
        </p:txBody>
      </p:sp>
      <p:sp>
        <p:nvSpPr>
          <p:cNvPr id="13" name="Shape 11"/>
          <p:cNvSpPr/>
          <p:nvPr/>
        </p:nvSpPr>
        <p:spPr>
          <a:xfrm>
            <a:off x="8977313" y="4019550"/>
            <a:ext cx="2738438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4" name="Text 12"/>
          <p:cNvSpPr/>
          <p:nvPr/>
        </p:nvSpPr>
        <p:spPr>
          <a:xfrm>
            <a:off x="9361859" y="4909691"/>
            <a:ext cx="1969344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Mensaje en agencias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9403556" y="5268888"/>
            <a:ext cx="1885950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  <a:spcBef>
                <a:spcPts val="1159"/>
              </a:spcBef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(Pegatina,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banderolas)</a:t>
            </a:r>
            <a:endParaRPr lang="en-US" dirty="0"/>
          </a:p>
        </p:txBody>
      </p:sp>
      <p:sp>
        <p:nvSpPr>
          <p:cNvPr id="16" name="Shape 14"/>
          <p:cNvSpPr/>
          <p:nvPr/>
        </p:nvSpPr>
        <p:spPr>
          <a:xfrm>
            <a:off x="476250" y="1562100"/>
            <a:ext cx="11239500" cy="113347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7" name="Text 15"/>
          <p:cNvSpPr/>
          <p:nvPr/>
        </p:nvSpPr>
        <p:spPr>
          <a:xfrm>
            <a:off x="3057525" y="1916832"/>
            <a:ext cx="60769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Lanzamiento Campaña 360</a:t>
            </a:r>
            <a:endParaRPr lang="en-US" dirty="0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Acciones internas 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88219" y="158115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435" y="1893692"/>
            <a:ext cx="781050" cy="8001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1006" y="3128739"/>
            <a:ext cx="2543175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Campaña interna</a:t>
            </a:r>
            <a:b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“Somos parte de la</a:t>
            </a:r>
            <a:b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historia”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78631" y="3944987"/>
            <a:ext cx="2543175" cy="206729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Testimonios internos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Murales o exposiciones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fotográficas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Línea de tiempo con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hitos humanos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Fotomatón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conmemorativo en TEG y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SPS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3917156" y="158115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271" y="2002518"/>
            <a:ext cx="552450" cy="5905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517106" y="3128739"/>
            <a:ext cx="222885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Reconocimiento por</a:t>
            </a:r>
            <a:b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antigüedad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3564731" y="3698528"/>
            <a:ext cx="2228850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Medallas, placas o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insignias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Libro conmemorativo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 nombres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Evento especial solo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para colaboradores</a:t>
            </a:r>
            <a:endParaRPr lang="en-US" dirty="0"/>
          </a:p>
        </p:txBody>
      </p:sp>
      <p:sp>
        <p:nvSpPr>
          <p:cNvPr id="10" name="Shape 6"/>
          <p:cNvSpPr/>
          <p:nvPr/>
        </p:nvSpPr>
        <p:spPr>
          <a:xfrm>
            <a:off x="6846094" y="158115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116" y="1927175"/>
            <a:ext cx="600075" cy="77152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369844" y="3128739"/>
            <a:ext cx="2381250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Kit 50 Aniversario</a:t>
            </a:r>
            <a:endParaRPr lang="en-US" dirty="0"/>
          </a:p>
        </p:txBody>
      </p:sp>
      <p:sp>
        <p:nvSpPr>
          <p:cNvPr id="13" name="Text 8"/>
          <p:cNvSpPr/>
          <p:nvPr/>
        </p:nvSpPr>
        <p:spPr>
          <a:xfrm>
            <a:off x="6417469" y="3452068"/>
            <a:ext cx="2381250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Mensaje del CEO y la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Presiden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Artículos de recuerdo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Elemento simbólico del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legado</a:t>
            </a:r>
            <a:endParaRPr lang="en-US" dirty="0"/>
          </a:p>
        </p:txBody>
      </p:sp>
      <p:sp>
        <p:nvSpPr>
          <p:cNvPr id="14" name="Shape 9"/>
          <p:cNvSpPr/>
          <p:nvPr/>
        </p:nvSpPr>
        <p:spPr>
          <a:xfrm>
            <a:off x="9775031" y="158115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666" y="1985773"/>
            <a:ext cx="619125" cy="600075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289256" y="3128739"/>
            <a:ext cx="2400300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Día del Aniversario</a:t>
            </a:r>
            <a:endParaRPr lang="en-US" dirty="0"/>
          </a:p>
        </p:txBody>
      </p:sp>
      <p:sp>
        <p:nvSpPr>
          <p:cNvPr id="17" name="Text 11"/>
          <p:cNvSpPr/>
          <p:nvPr/>
        </p:nvSpPr>
        <p:spPr>
          <a:xfrm>
            <a:off x="9336881" y="3452068"/>
            <a:ext cx="2400300" cy="108808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Celebración simultánea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 todas las sedes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Central de transmis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Activación sorpresa</a:t>
            </a:r>
            <a:endParaRPr lang="en-US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Acciones Gente BAC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3829050"/>
            <a:ext cx="3683000" cy="21717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3" name="Text 1"/>
          <p:cNvSpPr/>
          <p:nvPr/>
        </p:nvSpPr>
        <p:spPr>
          <a:xfrm>
            <a:off x="746125" y="4804916"/>
            <a:ext cx="3143250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Brindis en agencias a nivel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nacional.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254500" y="3829050"/>
            <a:ext cx="3683000" cy="21717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5" name="Text 3"/>
          <p:cNvSpPr/>
          <p:nvPr/>
        </p:nvSpPr>
        <p:spPr>
          <a:xfrm>
            <a:off x="4533239" y="4700141"/>
            <a:ext cx="3125522" cy="4179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Promociones y acciones de venta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enfocadas a los 50 años.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476250" y="2695575"/>
            <a:ext cx="11239500" cy="1038225"/>
          </a:xfrm>
          <a:prstGeom prst="rect">
            <a:avLst/>
          </a:prstGeom>
          <a:solidFill>
            <a:srgbClr val="A6192E"/>
          </a:solidFill>
          <a:ln>
            <a:miter lim="800000"/>
          </a:ln>
        </p:spPr>
      </p:sp>
      <p:sp>
        <p:nvSpPr>
          <p:cNvPr id="7" name="Text 5"/>
          <p:cNvSpPr/>
          <p:nvPr/>
        </p:nvSpPr>
        <p:spPr>
          <a:xfrm>
            <a:off x="3578791" y="3084686"/>
            <a:ext cx="5034417" cy="30814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426"/>
              </a:lnSpc>
            </a:pPr>
            <a:r>
              <a:rPr lang="en-US" sz="22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Memorabilia/promocionales 50 años </a:t>
            </a:r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8032750" y="3829050"/>
            <a:ext cx="3683000" cy="21717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9" name="Text 7"/>
          <p:cNvSpPr/>
          <p:nvPr/>
        </p:nvSpPr>
        <p:spPr>
          <a:xfrm>
            <a:off x="8208612" y="4700141"/>
            <a:ext cx="3331276" cy="4179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Actividades con comercios afiliados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y socios estratégicos</a:t>
            </a:r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476250" y="1562100"/>
            <a:ext cx="11239500" cy="10382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1" name="Text 9"/>
          <p:cNvSpPr/>
          <p:nvPr/>
        </p:nvSpPr>
        <p:spPr>
          <a:xfrm>
            <a:off x="1504950" y="1869207"/>
            <a:ext cx="918210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Reconocimiento a clientes con antigüedad</a:t>
            </a:r>
            <a:endParaRPr lang="en-US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Acciones con clientes 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88219" y="1990725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05" y="2378608"/>
            <a:ext cx="428625" cy="6381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5769" y="3538314"/>
            <a:ext cx="2533650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Gira del 50 aniversario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83394" y="3861643"/>
            <a:ext cx="2533650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Roadshow en las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principales ciuda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Experiencia de marca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interactiva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Exposición histórica +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innovación futura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3917156" y="1990725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311" y="2370233"/>
            <a:ext cx="676275" cy="6667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343552" y="3538314"/>
            <a:ext cx="2575958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Edición conmemorativa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3426619" y="3861643"/>
            <a:ext cx="2505075" cy="174084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Rotulación agencias /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Dummie 50 Aniversario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Pin conmemorativo para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colaboradores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Brindis con clientes en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fecha del aniversario a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nivel nacional</a:t>
            </a:r>
            <a:endParaRPr lang="en-US" dirty="0"/>
          </a:p>
        </p:txBody>
      </p:sp>
      <p:sp>
        <p:nvSpPr>
          <p:cNvPr id="10" name="Shape 6"/>
          <p:cNvSpPr/>
          <p:nvPr/>
        </p:nvSpPr>
        <p:spPr>
          <a:xfrm>
            <a:off x="6846094" y="1990725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249" y="2253030"/>
            <a:ext cx="685800" cy="92392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284119" y="3538314"/>
            <a:ext cx="2547938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Evento Insignia</a:t>
            </a:r>
            <a:endParaRPr lang="en-US" dirty="0"/>
          </a:p>
        </p:txBody>
      </p:sp>
      <p:sp>
        <p:nvSpPr>
          <p:cNvPr id="13" name="Text 8"/>
          <p:cNvSpPr/>
          <p:nvPr/>
        </p:nvSpPr>
        <p:spPr>
          <a:xfrm>
            <a:off x="6331744" y="3861643"/>
            <a:ext cx="2547938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Gran evento con clientes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top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Lanzamiento del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“Manifiesto del Futuro”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CEO + líderes históricos   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  </a:t>
            </a:r>
            <a:endParaRPr lang="en-US" dirty="0"/>
          </a:p>
        </p:txBody>
      </p:sp>
      <p:sp>
        <p:nvSpPr>
          <p:cNvPr id="14" name="Shape 9"/>
          <p:cNvSpPr/>
          <p:nvPr/>
        </p:nvSpPr>
        <p:spPr>
          <a:xfrm>
            <a:off x="9775031" y="1990725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3146" y="2412093"/>
            <a:ext cx="552450" cy="59055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298781" y="3538314"/>
            <a:ext cx="238125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Reconocimiento a</a:t>
            </a:r>
            <a:b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clientes históricos</a:t>
            </a:r>
            <a:endParaRPr lang="en-US" dirty="0"/>
          </a:p>
        </p:txBody>
      </p:sp>
      <p:sp>
        <p:nvSpPr>
          <p:cNvPr id="17" name="Text 11"/>
          <p:cNvSpPr/>
          <p:nvPr/>
        </p:nvSpPr>
        <p:spPr>
          <a:xfrm>
            <a:off x="9346406" y="4108103"/>
            <a:ext cx="2381250" cy="119695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Categorías:</a:t>
            </a:r>
            <a:endParaRPr lang="en-US" dirty="0"/>
          </a:p>
          <a:p>
            <a:pPr marL="482600" lvl="1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Cliente fundador</a:t>
            </a:r>
            <a:endParaRPr lang="en-US" dirty="0"/>
          </a:p>
          <a:p>
            <a:pPr marL="482600" lvl="1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Cliente más leal</a:t>
            </a:r>
            <a:endParaRPr lang="en-US" dirty="0"/>
          </a:p>
          <a:p>
            <a:pPr marL="482600" lvl="1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Cliente innovador      </a:t>
            </a:r>
            <a:endParaRPr lang="en-US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Acciones para clientes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4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1562100"/>
            <a:ext cx="5524500" cy="23145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sp>
        <p:nvSpPr>
          <p:cNvPr id="3" name="Text 1"/>
          <p:cNvSpPr/>
          <p:nvPr/>
        </p:nvSpPr>
        <p:spPr>
          <a:xfrm>
            <a:off x="762000" y="1813843"/>
            <a:ext cx="5143500" cy="3492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750"/>
              </a:lnSpc>
            </a:pPr>
            <a:r>
              <a:rPr lang="en-US" sz="25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Impacto y despliegue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762000" y="2295376"/>
            <a:ext cx="5304759" cy="108793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42"/>
              </a:lnSpc>
              <a:spcBef>
                <a:spcPts val="1021"/>
              </a:spcBef>
            </a:pP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Generar alto impacto mediante una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estrategia integral y beneficios que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conviertan los 50 años de BAC en una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experiencia visible, relevante y </a:t>
            </a: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SemiBold" pitchFamily="34" charset="0"/>
                <a:ea typeface="Noto Sans SemiBold" pitchFamily="34" charset="-122"/>
                <a:cs typeface="Noto Sans SemiBold" pitchFamily="34" charset="-120"/>
              </a:rPr>
              <a:t>compartida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6191250" y="1562100"/>
            <a:ext cx="5524500" cy="23145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sp>
        <p:nvSpPr>
          <p:cNvPr id="6" name="Text 4"/>
          <p:cNvSpPr/>
          <p:nvPr/>
        </p:nvSpPr>
        <p:spPr>
          <a:xfrm>
            <a:off x="6477000" y="1813843"/>
            <a:ext cx="5143500" cy="3492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750"/>
              </a:lnSpc>
            </a:pPr>
            <a:r>
              <a:rPr lang="en-US" sz="25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Posicionamiento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6477000" y="2295376"/>
            <a:ext cx="5495703" cy="108793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42"/>
              </a:lnSpc>
              <a:spcBef>
                <a:spcPts val="1021"/>
              </a:spcBef>
            </a:pP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Posicionar a BAC como el banco más joven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dentro del top de antigüedad del país, con la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solidez de 50 años y una mentalidad de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SemiBold" pitchFamily="34" charset="0"/>
                <a:ea typeface="Noto Sans SemiBold" pitchFamily="34" charset="-122"/>
                <a:cs typeface="Noto Sans SemiBold" pitchFamily="34" charset="-120"/>
              </a:rPr>
              <a:t>innovación</a:t>
            </a: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constante</a:t>
            </a:r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476250" y="4067175"/>
            <a:ext cx="5524500" cy="23145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sp>
        <p:nvSpPr>
          <p:cNvPr id="9" name="Text 7"/>
          <p:cNvSpPr/>
          <p:nvPr/>
        </p:nvSpPr>
        <p:spPr>
          <a:xfrm>
            <a:off x="762000" y="4318918"/>
            <a:ext cx="5143500" cy="3492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750"/>
              </a:lnSpc>
            </a:pPr>
            <a:r>
              <a:rPr lang="en-US" sz="25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Credibilidad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762000" y="4800451"/>
            <a:ext cx="5143500" cy="81595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42"/>
              </a:lnSpc>
              <a:spcBef>
                <a:spcPts val="1021"/>
              </a:spcBef>
            </a:pP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Reforzar un legado de </a:t>
            </a: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SemiBold" pitchFamily="34" charset="0"/>
                <a:ea typeface="Noto Sans SemiBold" pitchFamily="34" charset="-122"/>
                <a:cs typeface="Noto Sans SemiBold" pitchFamily="34" charset="-120"/>
              </a:rPr>
              <a:t>innovación</a:t>
            </a: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y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liderazgo a través de evidencia tangible y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testimonios de clientes y colaboradores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6191250" y="4067175"/>
            <a:ext cx="5524500" cy="23145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sp>
        <p:nvSpPr>
          <p:cNvPr id="12" name="Text 10"/>
          <p:cNvSpPr/>
          <p:nvPr/>
        </p:nvSpPr>
        <p:spPr>
          <a:xfrm>
            <a:off x="6477000" y="4318918"/>
            <a:ext cx="5143500" cy="3492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750"/>
              </a:lnSpc>
            </a:pPr>
            <a:r>
              <a:rPr lang="en-US" sz="25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Interno/Cultural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6477000" y="4800451"/>
            <a:ext cx="5390484" cy="81595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42"/>
              </a:lnSpc>
              <a:spcBef>
                <a:spcPts val="1021"/>
              </a:spcBef>
            </a:pP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Fortalecer el sentido de pertenencia y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orgullo en los colaboradores, conectando el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legado con la visión de  </a:t>
            </a: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SemiBold" pitchFamily="34" charset="0"/>
                <a:ea typeface="Noto Sans SemiBold" pitchFamily="34" charset="-122"/>
                <a:cs typeface="Noto Sans SemiBold" pitchFamily="34" charset="-120"/>
              </a:rPr>
              <a:t>futuro</a:t>
            </a:r>
            <a:endParaRPr lang="en-US" dirty="0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67"/>
            <a:ext cx="12192000" cy="6858000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Objetivos de la estrategia de comunicación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Público en general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50</a:t>
            </a:fld>
            <a:endParaRPr lang="en-US"/>
          </a:p>
        </p:txBody>
      </p:sp>
      <p:sp>
        <p:nvSpPr>
          <p:cNvPr id="2" name="Shape 0"/>
          <p:cNvSpPr/>
          <p:nvPr/>
        </p:nvSpPr>
        <p:spPr>
          <a:xfrm>
            <a:off x="476250" y="1562100"/>
            <a:ext cx="11239500" cy="141605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3" name="Text 1"/>
          <p:cNvSpPr/>
          <p:nvPr/>
        </p:nvSpPr>
        <p:spPr>
          <a:xfrm>
            <a:off x="3876675" y="2058119"/>
            <a:ext cx="44386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Campaña de</a:t>
            </a:r>
            <a:b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750" dirty="0" err="1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aniversario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3073400"/>
            <a:ext cx="5572125" cy="292735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5" name="Text 3"/>
          <p:cNvSpPr/>
          <p:nvPr/>
        </p:nvSpPr>
        <p:spPr>
          <a:xfrm>
            <a:off x="1442533" y="4067894"/>
            <a:ext cx="3639559" cy="102706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Gala y concierto</a:t>
            </a:r>
            <a:b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privado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6143625" y="3073400"/>
            <a:ext cx="5572125" cy="2927350"/>
          </a:xfrm>
          <a:prstGeom prst="rect">
            <a:avLst/>
          </a:prstGeom>
          <a:solidFill>
            <a:srgbClr val="A6192E"/>
          </a:solidFill>
          <a:ln>
            <a:miter lim="800000"/>
          </a:ln>
        </p:spPr>
      </p:sp>
      <p:sp>
        <p:nvSpPr>
          <p:cNvPr id="7" name="Text 5"/>
          <p:cNvSpPr/>
          <p:nvPr/>
        </p:nvSpPr>
        <p:spPr>
          <a:xfrm>
            <a:off x="7216630" y="4325069"/>
            <a:ext cx="3426114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 err="1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Espectáculo</a:t>
            </a: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 de drones 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476375" y="209550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097" y="2483383"/>
            <a:ext cx="428625" cy="6381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7213" y="3643089"/>
            <a:ext cx="3267075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Gira de medios institucional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604838" y="3966418"/>
            <a:ext cx="3284860" cy="97921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Entrevistas (pregrabadas) en TV y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revistas especializadas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Especiales de aniversario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(suplementos, reportajes)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5381625" y="209550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745" y="2475008"/>
            <a:ext cx="676275" cy="6667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484669" y="3643089"/>
            <a:ext cx="3222663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Artículos de opinión firmados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4605338" y="3966418"/>
            <a:ext cx="3076575" cy="97921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“Lecciones de 50 años en la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industria”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“Cómo construir empresas que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trascienden”</a:t>
            </a:r>
            <a:endParaRPr lang="en-US" dirty="0"/>
          </a:p>
        </p:txBody>
      </p:sp>
      <p:sp>
        <p:nvSpPr>
          <p:cNvPr id="10" name="Shape 6"/>
          <p:cNvSpPr/>
          <p:nvPr/>
        </p:nvSpPr>
        <p:spPr>
          <a:xfrm>
            <a:off x="9286875" y="209550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770" y="2508499"/>
            <a:ext cx="657225" cy="60007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365843" y="3643089"/>
            <a:ext cx="3270814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b="1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Foros y eventos empresariales</a:t>
            </a:r>
            <a:endParaRPr lang="en-US" dirty="0"/>
          </a:p>
        </p:txBody>
      </p:sp>
      <p:sp>
        <p:nvSpPr>
          <p:cNvPr id="13" name="Text 8"/>
          <p:cNvSpPr/>
          <p:nvPr/>
        </p:nvSpPr>
        <p:spPr>
          <a:xfrm>
            <a:off x="8458200" y="3966418"/>
            <a:ext cx="3182743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Ponentes en cámaras,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universidades, gremios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Paneles sobre liderazgo,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sostenibilidad e innovación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50 Webinars con temas actuales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para distintos segmentos</a:t>
            </a:r>
            <a:endParaRPr lang="en-US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Relaciones Públicas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123950"/>
            <a:ext cx="5080000" cy="5734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Trofeo-50-Version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899" t="-19678" r="-59899" b="-19678"/>
          <a:stretch/>
        </p:blipFill>
        <p:spPr>
          <a:xfrm>
            <a:off x="0" y="1123950"/>
            <a:ext cx="5080000" cy="57340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080000" y="1123950"/>
            <a:ext cx="7112000" cy="5734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Trofeo-50-Veresion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580" t="-23166" r="-59580" b="-23166"/>
          <a:stretch/>
        </p:blipFill>
        <p:spPr>
          <a:xfrm>
            <a:off x="5080000" y="1123950"/>
            <a:ext cx="7112000" cy="57340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Preseas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123950"/>
            <a:ext cx="6096000" cy="5734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Trofeo-50 Veresion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80" r="-7780"/>
          <a:stretch/>
        </p:blipFill>
        <p:spPr>
          <a:xfrm>
            <a:off x="0" y="1123950"/>
            <a:ext cx="6096000" cy="57340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096000" y="1123950"/>
            <a:ext cx="6096000" cy="5734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Trofeo-50-VersionB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36" r="-12236"/>
          <a:stretch/>
        </p:blipFill>
        <p:spPr>
          <a:xfrm>
            <a:off x="6096000" y="1123950"/>
            <a:ext cx="6096000" cy="57340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Preseas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19350" y="4468862"/>
            <a:ext cx="7353300" cy="115550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9099"/>
              </a:lnSpc>
            </a:pPr>
            <a:r>
              <a:rPr lang="en-US" sz="8438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Promocionales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2609850" y="5623768"/>
            <a:ext cx="6972300" cy="29378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313"/>
              </a:lnSpc>
            </a:pPr>
            <a:r>
              <a:rPr lang="en-US" sz="202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y merchandise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92000" cy="36004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0" descr="Llavero 50Ba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0045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93820" y="47625"/>
            <a:ext cx="4975360" cy="6762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Bolsa canvas-Blanc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3820" y="47625"/>
            <a:ext cx="4975360" cy="67627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964430" y="47625"/>
            <a:ext cx="3333750" cy="3333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Bolsa canvas-Roja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430" y="47625"/>
            <a:ext cx="3333750" cy="333375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964430" y="3476625"/>
            <a:ext cx="3333750" cy="3333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Bolsa canvas-RojaCafé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430" y="3476625"/>
            <a:ext cx="3333750" cy="3333750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327547"/>
            <a:ext cx="6202906" cy="6202906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Gorr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327547"/>
            <a:ext cx="6202906" cy="6202906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345781" y="327547"/>
            <a:ext cx="3053828" cy="305382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Lanyard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781" y="327547"/>
            <a:ext cx="3053828" cy="3053828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345781" y="3476625"/>
            <a:ext cx="3053828" cy="305382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Camiseta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781" y="3476625"/>
            <a:ext cx="3053828" cy="3053828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9494859" y="327547"/>
            <a:ext cx="2649516" cy="345814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Capot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4859" y="327547"/>
            <a:ext cx="2649516" cy="3458140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9494859" y="3880937"/>
            <a:ext cx="2649516" cy="2649516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1" name="Image 4" descr="Botones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4859" y="3880937"/>
            <a:ext cx="2649516" cy="2649516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729800"/>
            <a:ext cx="5065452" cy="5398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tags copas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25" y="729800"/>
            <a:ext cx="5065452" cy="53984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208327" y="729800"/>
            <a:ext cx="2108724" cy="256471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tags copas 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8327" y="729800"/>
            <a:ext cx="2108724" cy="2564719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5208327" y="3389769"/>
            <a:ext cx="2108724" cy="273843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tags base copa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8327" y="3389769"/>
            <a:ext cx="2108724" cy="2738431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7412301" y="729800"/>
            <a:ext cx="4732074" cy="5398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tags vasos de vodk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2301" y="729800"/>
            <a:ext cx="4732074" cy="539840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9F337-835B-2E4A-863A-0396D6B993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9800"/>
            <a:ext cx="5065453" cy="541725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5953125" cy="66675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Llavero 50Ba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95250"/>
            <a:ext cx="5953125" cy="66675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95250"/>
            <a:ext cx="5953125" cy="66675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5" name="Image 1" descr="Vaso logo 50Bac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5" y="95250"/>
            <a:ext cx="5953125" cy="6667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475427"/>
            <a:ext cx="2905948" cy="29059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Boton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475427"/>
            <a:ext cx="2905948" cy="290594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7625" y="3476625"/>
            <a:ext cx="2905948" cy="29059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Llavero-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3476625"/>
            <a:ext cx="2905948" cy="2905948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3048823" y="475427"/>
            <a:ext cx="5907147" cy="590714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agenda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823" y="475427"/>
            <a:ext cx="5907147" cy="5907147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9051220" y="475427"/>
            <a:ext cx="3093155" cy="309315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Pluma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1220" y="475427"/>
            <a:ext cx="3093155" cy="3093155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9051220" y="3663832"/>
            <a:ext cx="3093155" cy="271874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1" name="Image 4" descr="Llavero 50Bac.jpg-no-b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1220" y="3663832"/>
            <a:ext cx="3093155" cy="2718741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1704975"/>
            <a:ext cx="2667000" cy="35909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3" name="Image 0" descr="340557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0" y="1704975"/>
            <a:ext cx="2667000" cy="359092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28625" y="5462364"/>
            <a:ext cx="2762250" cy="9858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Bancos tradicionales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enfrentan crisis de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relevancia con nuevas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generaciones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3333750" y="1704975"/>
            <a:ext cx="2667000" cy="35909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6" name="Image 1" descr="129030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50" y="1704975"/>
            <a:ext cx="2667000" cy="35909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86125" y="5462364"/>
            <a:ext cx="2762250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Transformación digital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acelera, pero la confianza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sigue siendo clave</a:t>
            </a:r>
            <a:endParaRPr lang="en-US" dirty="0"/>
          </a:p>
        </p:txBody>
      </p:sp>
      <p:sp>
        <p:nvSpPr>
          <p:cNvPr id="8" name="Shape 4"/>
          <p:cNvSpPr/>
          <p:nvPr/>
        </p:nvSpPr>
        <p:spPr>
          <a:xfrm>
            <a:off x="6191250" y="1704975"/>
            <a:ext cx="2667000" cy="35909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9" name="Image 2" descr="82634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50" y="1704975"/>
            <a:ext cx="2667000" cy="359092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143625" y="5462364"/>
            <a:ext cx="2762250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hondureños buscan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instituciones que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entiendan su realidad</a:t>
            </a:r>
            <a:endParaRPr lang="en-US" dirty="0"/>
          </a:p>
        </p:txBody>
      </p:sp>
      <p:sp>
        <p:nvSpPr>
          <p:cNvPr id="11" name="Shape 6"/>
          <p:cNvSpPr/>
          <p:nvPr/>
        </p:nvSpPr>
        <p:spPr>
          <a:xfrm>
            <a:off x="9048750" y="1704975"/>
            <a:ext cx="2667000" cy="35909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2" name="Image 3" descr="gHzJxTLJhu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750" y="1704975"/>
            <a:ext cx="2667000" cy="359092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916813" y="5462364"/>
            <a:ext cx="2930874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es un hito que solo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las más solidas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instituciones alcanzan</a:t>
            </a:r>
            <a:endParaRPr lang="en-US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Shape 8"/>
          <p:cNvSpPr/>
          <p:nvPr/>
        </p:nvSpPr>
        <p:spPr>
          <a:xfrm>
            <a:off x="0" y="0"/>
            <a:ext cx="12192000" cy="1228725"/>
          </a:xfrm>
          <a:prstGeom prst="rect">
            <a:avLst/>
          </a:prstGeom>
          <a:solidFill>
            <a:srgbClr val="E4002B"/>
          </a:solidFill>
          <a:ln>
            <a:miter lim="800000"/>
          </a:ln>
        </p:spPr>
      </p:sp>
      <p:sp>
        <p:nvSpPr>
          <p:cNvPr id="16" name="Text 9"/>
          <p:cNvSpPr/>
          <p:nvPr/>
        </p:nvSpPr>
        <p:spPr>
          <a:xfrm>
            <a:off x="475044" y="191541"/>
            <a:ext cx="11715750" cy="43651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3437"/>
              </a:lnSpc>
            </a:pPr>
            <a:r>
              <a:rPr lang="en-US" sz="3188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2026 no es un año más. </a:t>
            </a:r>
          </a:p>
          <a:p>
            <a:pPr algn="l">
              <a:lnSpc>
                <a:spcPts val="3437"/>
              </a:lnSpc>
            </a:pPr>
            <a:r>
              <a:rPr lang="en-US" sz="3188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Es un punto de inflexión para la banca y el </a:t>
            </a:r>
            <a:r>
              <a:rPr lang="en-US" sz="3188" dirty="0" err="1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país</a:t>
            </a:r>
            <a:r>
              <a:rPr lang="en-US" sz="3188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. 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1038225"/>
            <a:ext cx="4781550" cy="4781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vasos largos champagn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1038225"/>
            <a:ext cx="4781550" cy="47815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924425" y="1038225"/>
            <a:ext cx="4781550" cy="4781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FlautaChampagn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425" y="1038225"/>
            <a:ext cx="4781550" cy="478155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9801225" y="1038225"/>
            <a:ext cx="2343150" cy="23431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Yeti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1225" y="1038225"/>
            <a:ext cx="2343150" cy="2343150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9801225" y="3476625"/>
            <a:ext cx="2343150" cy="23431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VasoVinero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1225" y="3476625"/>
            <a:ext cx="2343150" cy="234315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584109"/>
            <a:ext cx="4404220" cy="568978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galleta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584109"/>
            <a:ext cx="4404220" cy="568978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547095" y="584109"/>
            <a:ext cx="3375770" cy="221876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Chocolate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7095" y="584109"/>
            <a:ext cx="3375770" cy="2218763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4547095" y="2898122"/>
            <a:ext cx="3375770" cy="337577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Confit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7095" y="2898122"/>
            <a:ext cx="3375770" cy="3375770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8018115" y="584109"/>
            <a:ext cx="4126260" cy="568978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Cupcakes 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115" y="584109"/>
            <a:ext cx="4126260" cy="5689783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23554" y="47625"/>
            <a:ext cx="4486892" cy="448689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Audifono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554" y="47625"/>
            <a:ext cx="4486892" cy="448689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23554" y="4629767"/>
            <a:ext cx="2211034" cy="218060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Paragua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554" y="4629767"/>
            <a:ext cx="2211034" cy="2180608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2729838" y="4629767"/>
            <a:ext cx="2180608" cy="218060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PortaPasaporte-EtiquetaEquipaj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838" y="4629767"/>
            <a:ext cx="2180608" cy="2180608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5005696" y="47625"/>
            <a:ext cx="6762750" cy="6762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Tarjetero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696" y="47625"/>
            <a:ext cx="6762750" cy="676275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a3-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85750" y="3943350"/>
            <a:ext cx="9134475" cy="2628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5" name="Text 2"/>
          <p:cNvSpPr/>
          <p:nvPr/>
        </p:nvSpPr>
        <p:spPr>
          <a:xfrm>
            <a:off x="666750" y="4270251"/>
            <a:ext cx="8467725" cy="55460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4368"/>
              </a:lnSpc>
            </a:pPr>
            <a:r>
              <a:rPr lang="en-US" sz="40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Estrategia de Comunicación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666750" y="4961781"/>
            <a:ext cx="8848725" cy="92444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7279"/>
              </a:lnSpc>
              <a:spcBef>
                <a:spcPts val="1057"/>
              </a:spcBef>
            </a:pPr>
            <a:r>
              <a:rPr lang="en-US" sz="6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BAC Honduras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666750" y="5952753"/>
            <a:ext cx="8467725" cy="2790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2198"/>
              </a:lnSpc>
              <a:spcBef>
                <a:spcPts val="514"/>
              </a:spcBef>
            </a:pPr>
            <a:r>
              <a:rPr lang="en-US" sz="1924" dirty="0">
                <a:solidFill>
                  <a:srgbClr val="FFFFFF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Enero 2026</a:t>
            </a:r>
            <a:endParaRPr lang="en-US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4875" y="2319858"/>
            <a:ext cx="666750" cy="2875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5"/>
              </a:lnSpc>
            </a:pPr>
            <a:r>
              <a:rPr lang="en-US" sz="21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1</a:t>
            </a: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1000125" y="2200275"/>
            <a:ext cx="476250" cy="476250"/>
          </a:xfrm>
          <a:prstGeom prst="ellipse">
            <a:avLst/>
          </a:prstGeom>
          <a:noFill/>
          <a:ln w="50800">
            <a:solidFill>
              <a:srgbClr val="A6192E"/>
            </a:solidFill>
            <a:prstDash val="solid"/>
            <a:miter lim="800000"/>
          </a:ln>
        </p:spPr>
      </p:sp>
      <p:sp>
        <p:nvSpPr>
          <p:cNvPr id="4" name="Text 2"/>
          <p:cNvSpPr/>
          <p:nvPr/>
        </p:nvSpPr>
        <p:spPr>
          <a:xfrm>
            <a:off x="1809750" y="2366739"/>
            <a:ext cx="3810000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aniversarios de bancos son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celebraciones corporativas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aburridas. 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1809750" y="3182987"/>
            <a:ext cx="3810000" cy="4351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14"/>
              </a:lnSpc>
              <a:spcBef>
                <a:spcPts val="594"/>
              </a:spcBef>
            </a:pP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El 50 de BAC será una celebración</a:t>
            </a:r>
            <a:b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inclusiva con visión de futuro.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429375" y="2319858"/>
            <a:ext cx="666750" cy="2875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5"/>
              </a:lnSpc>
            </a:pPr>
            <a:r>
              <a:rPr lang="en-US" sz="21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2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6524625" y="2200275"/>
            <a:ext cx="476250" cy="476250"/>
          </a:xfrm>
          <a:prstGeom prst="ellipse">
            <a:avLst/>
          </a:prstGeom>
          <a:noFill/>
          <a:ln w="50800">
            <a:solidFill>
              <a:srgbClr val="8A1526"/>
            </a:solidFill>
            <a:prstDash val="solid"/>
            <a:miter lim="800000"/>
          </a:ln>
        </p:spPr>
      </p:sp>
      <p:sp>
        <p:nvSpPr>
          <p:cNvPr id="8" name="Text 6"/>
          <p:cNvSpPr/>
          <p:nvPr/>
        </p:nvSpPr>
        <p:spPr>
          <a:xfrm>
            <a:off x="7334250" y="2366739"/>
            <a:ext cx="381000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bancos solo hablan de solidez,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confianza, seguridad (pasado)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7334250" y="2936528"/>
            <a:ext cx="3810000" cy="4351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14"/>
              </a:lnSpc>
              <a:spcBef>
                <a:spcPts val="594"/>
              </a:spcBef>
            </a:pP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BAC habla de POSIBILIDAD,</a:t>
            </a:r>
            <a:b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INNOVACIÓN, FUTURO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904875" y="4091508"/>
            <a:ext cx="666750" cy="2875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5"/>
              </a:lnSpc>
            </a:pPr>
            <a:r>
              <a:rPr lang="en-US" sz="21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3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1000125" y="3971925"/>
            <a:ext cx="476250" cy="476250"/>
          </a:xfrm>
          <a:prstGeom prst="ellipse">
            <a:avLst/>
          </a:prstGeom>
          <a:noFill/>
          <a:ln w="50800">
            <a:solidFill>
              <a:srgbClr val="6F111F"/>
            </a:solidFill>
            <a:prstDash val="solid"/>
            <a:miter lim="800000"/>
          </a:ln>
        </p:spPr>
      </p:sp>
      <p:sp>
        <p:nvSpPr>
          <p:cNvPr id="12" name="Text 10"/>
          <p:cNvSpPr/>
          <p:nvPr/>
        </p:nvSpPr>
        <p:spPr>
          <a:xfrm>
            <a:off x="1809750" y="4138389"/>
            <a:ext cx="381000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bancos solo celebran su propia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historia.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1809750" y="4708178"/>
            <a:ext cx="4086154" cy="4351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14"/>
              </a:lnSpc>
              <a:spcBef>
                <a:spcPts val="594"/>
              </a:spcBef>
            </a:pP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BAC celebra una </a:t>
            </a:r>
            <a:r>
              <a:rPr lang="en-US" sz="1500" dirty="0">
                <a:solidFill>
                  <a:srgbClr val="C8102E"/>
                </a:solidFill>
                <a:latin typeface="Noto Sans SemiBold" pitchFamily="34" charset="0"/>
                <a:ea typeface="Noto Sans SemiBold" pitchFamily="34" charset="-122"/>
                <a:cs typeface="Noto Sans SemiBold" pitchFamily="34" charset="-120"/>
              </a:rPr>
              <a:t>historia compartida</a:t>
            </a: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con</a:t>
            </a:r>
            <a:b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Honduras y su gente.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6429375" y="4091508"/>
            <a:ext cx="666750" cy="2875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5"/>
              </a:lnSpc>
            </a:pPr>
            <a:r>
              <a:rPr lang="en-US" sz="21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4</a:t>
            </a:r>
            <a:endParaRPr lang="en-US" dirty="0"/>
          </a:p>
        </p:txBody>
      </p:sp>
      <p:sp>
        <p:nvSpPr>
          <p:cNvPr id="15" name="Shape 13"/>
          <p:cNvSpPr/>
          <p:nvPr/>
        </p:nvSpPr>
        <p:spPr>
          <a:xfrm>
            <a:off x="6524625" y="3971925"/>
            <a:ext cx="476250" cy="476250"/>
          </a:xfrm>
          <a:prstGeom prst="ellipse">
            <a:avLst/>
          </a:prstGeom>
          <a:noFill/>
          <a:ln w="50800">
            <a:solidFill>
              <a:srgbClr val="530D17"/>
            </a:solidFill>
            <a:prstDash val="solid"/>
            <a:miter lim="800000"/>
          </a:ln>
        </p:spPr>
      </p:sp>
      <p:sp>
        <p:nvSpPr>
          <p:cNvPr id="16" name="Text 14"/>
          <p:cNvSpPr/>
          <p:nvPr/>
        </p:nvSpPr>
        <p:spPr>
          <a:xfrm>
            <a:off x="7334250" y="4138389"/>
            <a:ext cx="381000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bancos son instituciones serias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que no conectan emocionalmente</a:t>
            </a: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7334250" y="4708178"/>
            <a:ext cx="3951018" cy="4351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14"/>
              </a:lnSpc>
              <a:spcBef>
                <a:spcPts val="594"/>
              </a:spcBef>
            </a:pP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BAC mueve emociones porque entiende</a:t>
            </a:r>
            <a:b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las </a:t>
            </a:r>
            <a:r>
              <a:rPr lang="en-US" sz="1500" dirty="0">
                <a:solidFill>
                  <a:srgbClr val="C8102E"/>
                </a:solidFill>
                <a:latin typeface="Noto Sans SemiBold" pitchFamily="34" charset="0"/>
                <a:ea typeface="Noto Sans SemiBold" pitchFamily="34" charset="-122"/>
                <a:cs typeface="Noto Sans SemiBold" pitchFamily="34" charset="-120"/>
              </a:rPr>
              <a:t>aspiraciones</a:t>
            </a: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  de los hondureños.</a:t>
            </a:r>
            <a:endParaRPr lang="en-US" dirty="0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0" y="0"/>
            <a:ext cx="12192000" cy="1276350"/>
          </a:xfrm>
          <a:prstGeom prst="rect">
            <a:avLst/>
          </a:prstGeom>
          <a:solidFill>
            <a:srgbClr val="E4002B"/>
          </a:solidFill>
          <a:ln>
            <a:miter lim="800000"/>
          </a:ln>
        </p:spPr>
      </p:sp>
      <p:sp>
        <p:nvSpPr>
          <p:cNvPr id="20" name="Text 17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Paradigmas que vamos a romper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01475" y="6517332"/>
            <a:ext cx="20002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12001500" cy="66675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O0febF9UQro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95250"/>
            <a:ext cx="12001500" cy="6667500"/>
          </a:xfrm>
          <a:prstGeom prst="rect">
            <a:avLst/>
          </a:prstGeom>
        </p:spPr>
      </p:pic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23874" y="853119"/>
            <a:ext cx="8848725" cy="48863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5" name="Text 2"/>
          <p:cNvSpPr/>
          <p:nvPr/>
        </p:nvSpPr>
        <p:spPr>
          <a:xfrm>
            <a:off x="762000" y="1220539"/>
            <a:ext cx="8372475" cy="72218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5687"/>
              </a:lnSpc>
            </a:pPr>
            <a:r>
              <a:rPr lang="en-US" sz="5625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El contexto hondureño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762000" y="2008733"/>
            <a:ext cx="8372475" cy="30814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2426"/>
              </a:lnSpc>
              <a:spcBef>
                <a:spcPts val="509"/>
              </a:spcBef>
            </a:pPr>
            <a:r>
              <a:rPr lang="en-US" sz="2250" dirty="0">
                <a:solidFill>
                  <a:srgbClr val="F1F2F2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 QUE LA GENTE SIENTE: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714374" y="2212133"/>
            <a:ext cx="8753475" cy="145531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2426"/>
              </a:lnSpc>
              <a:spcBef>
                <a:spcPts val="2048"/>
              </a:spcBef>
              <a:buSzPct val="100000"/>
              <a:buChar char="•"/>
            </a:pPr>
            <a:r>
              <a:rPr lang="en-US" sz="22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Sistema financiero atrasado, burocrático, poco ágil.</a:t>
            </a:r>
            <a:endParaRPr lang="en-US" dirty="0"/>
          </a:p>
          <a:p>
            <a:pPr marL="241300" indent="-241300" algn="l">
              <a:lnSpc>
                <a:spcPts val="2426"/>
              </a:lnSpc>
              <a:spcBef>
                <a:spcPts val="2048"/>
              </a:spcBef>
              <a:buSzPct val="100000"/>
              <a:buChar char="•"/>
            </a:pPr>
            <a:r>
              <a:rPr lang="en-US" sz="2250" dirty="0" err="1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Desconexión</a:t>
            </a:r>
            <a:r>
              <a:rPr lang="en-US" sz="22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 entre instituciones "serias" y las aspiraciones reales.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762000" y="4422544"/>
            <a:ext cx="8372475" cy="30814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2426"/>
              </a:lnSpc>
              <a:spcBef>
                <a:spcPts val="1313"/>
              </a:spcBef>
            </a:pPr>
            <a:endParaRPr lang="en-US" sz="2250" dirty="0">
              <a:solidFill>
                <a:srgbClr val="F1F2F2"/>
              </a:solidFill>
              <a:latin typeface="Myriad Pro Semi Bold" pitchFamily="34" charset="0"/>
              <a:ea typeface="Myriad Pro Semi Bold" pitchFamily="34" charset="-122"/>
              <a:cs typeface="Myriad Pro Semi Bold" pitchFamily="34" charset="-120"/>
            </a:endParaRPr>
          </a:p>
          <a:p>
            <a:pPr algn="l">
              <a:lnSpc>
                <a:spcPts val="2426"/>
              </a:lnSpc>
              <a:spcBef>
                <a:spcPts val="1313"/>
              </a:spcBef>
            </a:pPr>
            <a:r>
              <a:rPr lang="en-US" sz="2250" dirty="0">
                <a:solidFill>
                  <a:srgbClr val="F1F2F2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 QUE BAC REPRESENTA: 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762000" y="5123149"/>
            <a:ext cx="8372475" cy="8817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2426"/>
              </a:lnSpc>
              <a:spcBef>
                <a:spcPts val="2048"/>
              </a:spcBef>
              <a:buSzPct val="100000"/>
              <a:buChar char="•"/>
            </a:pPr>
            <a:r>
              <a:rPr lang="en-US" sz="22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de experiencia + velocidad para innovar</a:t>
            </a:r>
            <a:endParaRPr lang="en-US" dirty="0"/>
          </a:p>
          <a:p>
            <a:pPr marL="241300" indent="-241300" algn="l">
              <a:lnSpc>
                <a:spcPts val="2426"/>
              </a:lnSpc>
              <a:spcBef>
                <a:spcPts val="2048"/>
              </a:spcBef>
              <a:buSzPct val="100000"/>
              <a:buChar char="•"/>
            </a:pPr>
            <a:r>
              <a:rPr lang="en-US" sz="22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El banco que entiende esta nueva ambición hondureña.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24125" y="2796927"/>
            <a:ext cx="7143750" cy="72218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5687"/>
              </a:lnSpc>
            </a:pPr>
            <a:r>
              <a:rPr lang="en-US" sz="5625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Sello conmemorativo</a:t>
            </a:r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2714625" y="3555057"/>
            <a:ext cx="6762750" cy="61629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853"/>
              </a:lnSpc>
              <a:spcBef>
                <a:spcPts val="277"/>
              </a:spcBef>
            </a:pPr>
            <a:r>
              <a:rPr lang="en-US" sz="450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BAC Honduras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1F2F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{B24BD97E-1596-4444-A57B-7ED021A60276}tf10001069</Template>
  <TotalTime>200</TotalTime>
  <Words>1318</Words>
  <Application>Microsoft Macintosh PowerPoint</Application>
  <PresentationFormat>Widescreen</PresentationFormat>
  <Paragraphs>260</Paragraphs>
  <Slides>63</Slides>
  <Notes>59</Notes>
  <HiddenSlides>2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Myriad Pro Semi Bold</vt:lpstr>
      <vt:lpstr>Noto Sans Regular</vt:lpstr>
      <vt:lpstr>Noto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 50</dc:title>
  <dc:subject>BAC 50</dc:subject>
  <dc:creator>karlamolina@mass.hn</dc:creator>
  <cp:lastModifiedBy>Microsoft Office User</cp:lastModifiedBy>
  <cp:revision>27</cp:revision>
  <dcterms:created xsi:type="dcterms:W3CDTF">2026-01-26T15:05:06Z</dcterms:created>
  <dcterms:modified xsi:type="dcterms:W3CDTF">2026-01-26T22:16:32Z</dcterms:modified>
</cp:coreProperties>
</file>