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5"/>
  </p:notesMasterIdLst>
  <p:sldIdLst>
    <p:sldId id="270" r:id="rId2"/>
    <p:sldId id="257" r:id="rId3"/>
    <p:sldId id="258" r:id="rId4"/>
    <p:sldId id="259" r:id="rId5"/>
    <p:sldId id="260" r:id="rId6"/>
    <p:sldId id="261" r:id="rId7"/>
    <p:sldId id="262" r:id="rId8"/>
    <p:sldId id="263" r:id="rId9"/>
    <p:sldId id="264" r:id="rId10"/>
    <p:sldId id="265"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002B"/>
    <a:srgbClr val="A5300F"/>
    <a:srgbClr val="DA9694"/>
    <a:srgbClr val="02AA8A"/>
    <a:srgbClr val="00B0F0"/>
    <a:srgbClr val="FFC000"/>
    <a:srgbClr val="00B050"/>
    <a:srgbClr val="00FDFF"/>
    <a:srgbClr val="E4002B"/>
    <a:srgbClr val="007C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5706"/>
  </p:normalViewPr>
  <p:slideViewPr>
    <p:cSldViewPr snapToGrid="0">
      <p:cViewPr>
        <p:scale>
          <a:sx n="82" d="100"/>
          <a:sy n="82" d="100"/>
        </p:scale>
        <p:origin x="496" y="7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B81-2B4E-9213-E58DACEB11F2}"/>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4FF1-F84C-A4AA-69EAE740D7ED}"/>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4FF1-F84C-A4AA-69EAE740D7ED}"/>
              </c:ext>
            </c:extLst>
          </c:dPt>
          <c:dPt>
            <c:idx val="3"/>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2-EB81-2B4E-9213-E58DACEB11F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TV</c:v>
                </c:pt>
                <c:pt idx="1">
                  <c:v>RAD</c:v>
                </c:pt>
                <c:pt idx="2">
                  <c:v>EXT</c:v>
                </c:pt>
                <c:pt idx="3">
                  <c:v>PRE</c:v>
                </c:pt>
              </c:strCache>
            </c:strRef>
          </c:cat>
          <c:val>
            <c:numRef>
              <c:f>Hoja1!$B$2:$B$5</c:f>
              <c:numCache>
                <c:formatCode>General</c:formatCode>
                <c:ptCount val="4"/>
                <c:pt idx="0">
                  <c:v>78</c:v>
                </c:pt>
                <c:pt idx="1">
                  <c:v>10</c:v>
                </c:pt>
                <c:pt idx="2">
                  <c:v>9</c:v>
                </c:pt>
                <c:pt idx="3">
                  <c:v>3</c:v>
                </c:pt>
              </c:numCache>
            </c:numRef>
          </c:val>
          <c:extLst>
            <c:ext xmlns:c16="http://schemas.microsoft.com/office/drawing/2014/chart" uri="{C3380CC4-5D6E-409C-BE32-E72D297353CC}">
              <c16:uniqueId val="{00000000-EB81-2B4E-9213-E58DACEB11F2}"/>
            </c:ext>
          </c:extLst>
        </c:ser>
        <c:dLbls>
          <c:showLegendKey val="0"/>
          <c:showVal val="0"/>
          <c:showCatName val="1"/>
          <c:showSerName val="0"/>
          <c:showPercent val="1"/>
          <c:showBubbleSize val="0"/>
          <c:showLeaderLines val="1"/>
        </c:dLbls>
        <c:firstSliceAng val="63"/>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spPr>
            <a:ln>
              <a:noFill/>
            </a:ln>
          </c:spPr>
          <c:dPt>
            <c:idx val="0"/>
            <c:bubble3D val="0"/>
            <c:spPr>
              <a:solidFill>
                <a:schemeClr val="accent1">
                  <a:lumMod val="50000"/>
                </a:schemeClr>
              </a:solidFill>
              <a:ln w="19050">
                <a:noFill/>
              </a:ln>
              <a:effectLst/>
            </c:spPr>
            <c:extLst>
              <c:ext xmlns:c16="http://schemas.microsoft.com/office/drawing/2014/chart" uri="{C3380CC4-5D6E-409C-BE32-E72D297353CC}">
                <c16:uniqueId val="{00000002-0917-374D-B0BB-6EA6842CF43F}"/>
              </c:ext>
            </c:extLst>
          </c:dPt>
          <c:dPt>
            <c:idx val="1"/>
            <c:bubble3D val="0"/>
            <c:spPr>
              <a:solidFill>
                <a:schemeClr val="accent3"/>
              </a:solidFill>
              <a:ln w="19050">
                <a:noFill/>
              </a:ln>
              <a:effectLst/>
            </c:spPr>
            <c:extLst>
              <c:ext xmlns:c16="http://schemas.microsoft.com/office/drawing/2014/chart" uri="{C3380CC4-5D6E-409C-BE32-E72D297353CC}">
                <c16:uniqueId val="{00000001-0917-374D-B0BB-6EA6842CF43F}"/>
              </c:ext>
            </c:extLst>
          </c:dPt>
          <c:dPt>
            <c:idx val="2"/>
            <c:bubble3D val="0"/>
            <c:spPr>
              <a:solidFill>
                <a:schemeClr val="accent5"/>
              </a:solidFill>
              <a:ln w="19050">
                <a:noFill/>
              </a:ln>
              <a:effectLst/>
            </c:spPr>
            <c:extLst>
              <c:ext xmlns:c16="http://schemas.microsoft.com/office/drawing/2014/chart" uri="{C3380CC4-5D6E-409C-BE32-E72D297353CC}">
                <c16:uniqueId val="{00000003-0917-374D-B0BB-6EA6842CF43F}"/>
              </c:ext>
            </c:extLst>
          </c:dPt>
          <c:dPt>
            <c:idx val="3"/>
            <c:bubble3D val="0"/>
            <c:spPr>
              <a:solidFill>
                <a:schemeClr val="accent1">
                  <a:lumMod val="60000"/>
                  <a:lumOff val="40000"/>
                </a:schemeClr>
              </a:solidFill>
              <a:ln w="19050">
                <a:noFill/>
              </a:ln>
              <a:effectLst/>
            </c:spPr>
            <c:extLst>
              <c:ext xmlns:c16="http://schemas.microsoft.com/office/drawing/2014/chart" uri="{C3380CC4-5D6E-409C-BE32-E72D297353CC}">
                <c16:uniqueId val="{00000004-0917-374D-B0BB-6EA6842CF43F}"/>
              </c:ext>
            </c:extLst>
          </c:dPt>
          <c:cat>
            <c:strRef>
              <c:f>Hoja1!$A$2:$A$5</c:f>
              <c:strCache>
                <c:ptCount val="4"/>
                <c:pt idx="0">
                  <c:v>TV</c:v>
                </c:pt>
                <c:pt idx="1">
                  <c:v>Ext</c:v>
                </c:pt>
                <c:pt idx="2">
                  <c:v>Radio</c:v>
                </c:pt>
                <c:pt idx="3">
                  <c:v>Prensa</c:v>
                </c:pt>
              </c:strCache>
            </c:strRef>
          </c:cat>
          <c:val>
            <c:numRef>
              <c:f>Hoja1!$B$2:$B$5</c:f>
              <c:numCache>
                <c:formatCode>General</c:formatCode>
                <c:ptCount val="4"/>
                <c:pt idx="0">
                  <c:v>70</c:v>
                </c:pt>
                <c:pt idx="1">
                  <c:v>15</c:v>
                </c:pt>
                <c:pt idx="2">
                  <c:v>9</c:v>
                </c:pt>
                <c:pt idx="3">
                  <c:v>6</c:v>
                </c:pt>
              </c:numCache>
            </c:numRef>
          </c:val>
          <c:extLst>
            <c:ext xmlns:c16="http://schemas.microsoft.com/office/drawing/2014/chart" uri="{C3380CC4-5D6E-409C-BE32-E72D297353CC}">
              <c16:uniqueId val="{00000000-0917-374D-B0BB-6EA6842CF43F}"/>
            </c:ext>
          </c:extLst>
        </c:ser>
        <c:dLbls>
          <c:showLegendKey val="0"/>
          <c:showVal val="0"/>
          <c:showCatName val="0"/>
          <c:showSerName val="0"/>
          <c:showPercent val="0"/>
          <c:showBubbleSize val="0"/>
          <c:showLeaderLines val="1"/>
        </c:dLbls>
        <c:firstSliceAng val="10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1"/>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2959350199578318"/>
          <c:y val="0.3015557570615649"/>
          <c:w val="0.8216431056752197"/>
          <c:h val="0.63668083349212612"/>
        </c:manualLayout>
      </c:layout>
      <c:barChart>
        <c:barDir val="bar"/>
        <c:grouping val="clustered"/>
        <c:varyColors val="0"/>
        <c:ser>
          <c:idx val="0"/>
          <c:order val="0"/>
          <c:tx>
            <c:strRef>
              <c:f>Hoja1!$B$1</c:f>
              <c:strCache>
                <c:ptCount val="1"/>
                <c:pt idx="0">
                  <c:v>Serie 1</c:v>
                </c:pt>
              </c:strCache>
            </c:strRef>
          </c:tx>
          <c:spPr>
            <a:solidFill>
              <a:schemeClr val="accent4"/>
            </a:solidFill>
            <a:ln>
              <a:noFill/>
            </a:ln>
            <a:effectLst/>
          </c:spPr>
          <c:invertIfNegative val="0"/>
          <c:cat>
            <c:strRef>
              <c:f>Hoja1!$A$2:$A$6</c:f>
              <c:strCache>
                <c:ptCount val="5"/>
                <c:pt idx="0">
                  <c:v>Facebook</c:v>
                </c:pt>
                <c:pt idx="1">
                  <c:v>Instagram</c:v>
                </c:pt>
                <c:pt idx="2">
                  <c:v>Tik Tok</c:v>
                </c:pt>
                <c:pt idx="3">
                  <c:v>Twitter</c:v>
                </c:pt>
                <c:pt idx="4">
                  <c:v>Snapchat</c:v>
                </c:pt>
              </c:strCache>
            </c:strRef>
          </c:cat>
          <c:val>
            <c:numRef>
              <c:f>Hoja1!$B$2:$B$6</c:f>
              <c:numCache>
                <c:formatCode>0</c:formatCode>
                <c:ptCount val="5"/>
                <c:pt idx="0">
                  <c:v>83</c:v>
                </c:pt>
                <c:pt idx="1">
                  <c:v>48</c:v>
                </c:pt>
                <c:pt idx="2">
                  <c:v>39</c:v>
                </c:pt>
                <c:pt idx="3">
                  <c:v>13</c:v>
                </c:pt>
                <c:pt idx="4">
                  <c:v>3.3</c:v>
                </c:pt>
              </c:numCache>
            </c:numRef>
          </c:val>
          <c:extLst>
            <c:ext xmlns:c16="http://schemas.microsoft.com/office/drawing/2014/chart" uri="{C3380CC4-5D6E-409C-BE32-E72D297353CC}">
              <c16:uniqueId val="{00000000-FCDD-054A-B59D-6C94EDFFBEC9}"/>
            </c:ext>
          </c:extLst>
        </c:ser>
        <c:dLbls>
          <c:showLegendKey val="0"/>
          <c:showVal val="0"/>
          <c:showCatName val="0"/>
          <c:showSerName val="0"/>
          <c:showPercent val="0"/>
          <c:showBubbleSize val="0"/>
        </c:dLbls>
        <c:gapWidth val="32"/>
        <c:axId val="292197167"/>
        <c:axId val="293285823"/>
      </c:barChart>
      <c:catAx>
        <c:axId val="292197167"/>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Cond" panose="020B0506030403020204" pitchFamily="34" charset="0"/>
                <a:ea typeface="+mn-ea"/>
                <a:cs typeface="+mn-cs"/>
              </a:defRPr>
            </a:pPr>
            <a:endParaRPr lang="es-HN"/>
          </a:p>
        </c:txPr>
        <c:crossAx val="293285823"/>
        <c:crosses val="autoZero"/>
        <c:auto val="1"/>
        <c:lblAlgn val="ctr"/>
        <c:lblOffset val="100"/>
        <c:noMultiLvlLbl val="0"/>
      </c:catAx>
      <c:valAx>
        <c:axId val="293285823"/>
        <c:scaling>
          <c:orientation val="minMax"/>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292197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75000"/>
      </a:schemeClr>
    </a:solidFill>
    <a:ln>
      <a:noFill/>
    </a:ln>
    <a:effectLst/>
  </c:spPr>
  <c:txPr>
    <a:bodyPr/>
    <a:lstStyle/>
    <a:p>
      <a:pPr>
        <a:defRPr/>
      </a:pPr>
      <a:endParaRPr lang="es-H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Hoja1!$A$2</c:f>
              <c:strCache>
                <c:ptCount val="1"/>
                <c:pt idx="0">
                  <c:v>HCH</c:v>
                </c:pt>
              </c:strCache>
            </c:strRef>
          </c:tx>
          <c:spPr>
            <a:ln w="28575" cap="rnd">
              <a:solidFill>
                <a:srgbClr val="0070C0"/>
              </a:solidFill>
              <a:round/>
            </a:ln>
            <a:effectLst/>
          </c:spPr>
          <c:marker>
            <c:symbol val="circle"/>
            <c:size val="9"/>
            <c:spPr>
              <a:solidFill>
                <a:srgbClr val="0070C0"/>
              </a:solidFill>
              <a:ln w="9525">
                <a:solidFill>
                  <a:schemeClr val="tx1"/>
                </a:solidFill>
              </a:ln>
              <a:effectLst/>
            </c:spPr>
          </c:marker>
          <c:cat>
            <c:strRef>
              <c:f>Hoja1!$B$1:$P$1</c:f>
              <c:strCache>
                <c:ptCount val="15"/>
                <c:pt idx="0">
                  <c:v>Ene'25</c:v>
                </c:pt>
                <c:pt idx="1">
                  <c:v>Feb'25</c:v>
                </c:pt>
                <c:pt idx="2">
                  <c:v>Mar'25</c:v>
                </c:pt>
                <c:pt idx="3">
                  <c:v>Abr'25</c:v>
                </c:pt>
                <c:pt idx="4">
                  <c:v>May'25</c:v>
                </c:pt>
                <c:pt idx="5">
                  <c:v>Jun'25</c:v>
                </c:pt>
                <c:pt idx="6">
                  <c:v>Jul'25</c:v>
                </c:pt>
                <c:pt idx="7">
                  <c:v>Ago'25</c:v>
                </c:pt>
                <c:pt idx="8">
                  <c:v>Sep'25</c:v>
                </c:pt>
                <c:pt idx="9">
                  <c:v>Oct'25</c:v>
                </c:pt>
                <c:pt idx="10">
                  <c:v>Nov'25</c:v>
                </c:pt>
                <c:pt idx="11">
                  <c:v>Dic'25</c:v>
                </c:pt>
                <c:pt idx="12">
                  <c:v>Ene'26</c:v>
                </c:pt>
                <c:pt idx="13">
                  <c:v>Feb'26</c:v>
                </c:pt>
                <c:pt idx="14">
                  <c:v>Mar'26</c:v>
                </c:pt>
              </c:strCache>
            </c:strRef>
          </c:cat>
          <c:val>
            <c:numRef>
              <c:f>Hoja1!$B$2:$P$2</c:f>
              <c:numCache>
                <c:formatCode>0%</c:formatCode>
                <c:ptCount val="15"/>
                <c:pt idx="0">
                  <c:v>0.2046</c:v>
                </c:pt>
                <c:pt idx="1">
                  <c:v>0.21109999999999998</c:v>
                </c:pt>
                <c:pt idx="2">
                  <c:v>0.20600000000000002</c:v>
                </c:pt>
                <c:pt idx="3">
                  <c:v>0.20829999999999999</c:v>
                </c:pt>
                <c:pt idx="4">
                  <c:v>0.20749999999999999</c:v>
                </c:pt>
                <c:pt idx="5">
                  <c:v>0.2199875</c:v>
                </c:pt>
                <c:pt idx="6">
                  <c:v>0.21149999999999999</c:v>
                </c:pt>
                <c:pt idx="7">
                  <c:v>0.21149999999999999</c:v>
                </c:pt>
                <c:pt idx="8">
                  <c:v>0.1986</c:v>
                </c:pt>
                <c:pt idx="9">
                  <c:v>0.20480000000000001</c:v>
                </c:pt>
                <c:pt idx="10">
                  <c:v>0.2157</c:v>
                </c:pt>
                <c:pt idx="11">
                  <c:v>0.20699999999999999</c:v>
                </c:pt>
                <c:pt idx="12">
                  <c:v>0.2165</c:v>
                </c:pt>
                <c:pt idx="13">
                  <c:v>0.22309999999999999</c:v>
                </c:pt>
                <c:pt idx="14">
                  <c:v>0.2172</c:v>
                </c:pt>
              </c:numCache>
            </c:numRef>
          </c:val>
          <c:smooth val="0"/>
          <c:extLst>
            <c:ext xmlns:c16="http://schemas.microsoft.com/office/drawing/2014/chart" uri="{C3380CC4-5D6E-409C-BE32-E72D297353CC}">
              <c16:uniqueId val="{00000000-3E40-E647-BBCB-9D932B701205}"/>
            </c:ext>
          </c:extLst>
        </c:ser>
        <c:ser>
          <c:idx val="1"/>
          <c:order val="1"/>
          <c:tx>
            <c:strRef>
              <c:f>Hoja1!$A$3</c:f>
              <c:strCache>
                <c:ptCount val="1"/>
                <c:pt idx="0">
                  <c:v>C5</c:v>
                </c:pt>
              </c:strCache>
            </c:strRef>
          </c:tx>
          <c:spPr>
            <a:ln w="28575" cap="rnd">
              <a:solidFill>
                <a:srgbClr val="00B050"/>
              </a:solidFill>
              <a:round/>
            </a:ln>
            <a:effectLst/>
          </c:spPr>
          <c:marker>
            <c:symbol val="circle"/>
            <c:size val="8"/>
            <c:spPr>
              <a:solidFill>
                <a:srgbClr val="00B050"/>
              </a:solidFill>
              <a:ln w="9525">
                <a:solidFill>
                  <a:schemeClr val="tx1"/>
                </a:solidFill>
              </a:ln>
              <a:effectLst/>
            </c:spPr>
          </c:marker>
          <c:cat>
            <c:strRef>
              <c:f>Hoja1!$B$1:$P$1</c:f>
              <c:strCache>
                <c:ptCount val="15"/>
                <c:pt idx="0">
                  <c:v>Ene'25</c:v>
                </c:pt>
                <c:pt idx="1">
                  <c:v>Feb'25</c:v>
                </c:pt>
                <c:pt idx="2">
                  <c:v>Mar'25</c:v>
                </c:pt>
                <c:pt idx="3">
                  <c:v>Abr'25</c:v>
                </c:pt>
                <c:pt idx="4">
                  <c:v>May'25</c:v>
                </c:pt>
                <c:pt idx="5">
                  <c:v>Jun'25</c:v>
                </c:pt>
                <c:pt idx="6">
                  <c:v>Jul'25</c:v>
                </c:pt>
                <c:pt idx="7">
                  <c:v>Ago'25</c:v>
                </c:pt>
                <c:pt idx="8">
                  <c:v>Sep'25</c:v>
                </c:pt>
                <c:pt idx="9">
                  <c:v>Oct'25</c:v>
                </c:pt>
                <c:pt idx="10">
                  <c:v>Nov'25</c:v>
                </c:pt>
                <c:pt idx="11">
                  <c:v>Dic'25</c:v>
                </c:pt>
                <c:pt idx="12">
                  <c:v>Ene'26</c:v>
                </c:pt>
                <c:pt idx="13">
                  <c:v>Feb'26</c:v>
                </c:pt>
                <c:pt idx="14">
                  <c:v>Mar'26</c:v>
                </c:pt>
              </c:strCache>
            </c:strRef>
          </c:cat>
          <c:val>
            <c:numRef>
              <c:f>Hoja1!$B$3:$P$3</c:f>
              <c:numCache>
                <c:formatCode>0%</c:formatCode>
                <c:ptCount val="15"/>
                <c:pt idx="0">
                  <c:v>0.18509999999999999</c:v>
                </c:pt>
                <c:pt idx="1">
                  <c:v>0.1845</c:v>
                </c:pt>
                <c:pt idx="2">
                  <c:v>0.185</c:v>
                </c:pt>
                <c:pt idx="3">
                  <c:v>0.18489999999999998</c:v>
                </c:pt>
                <c:pt idx="4">
                  <c:v>0.185</c:v>
                </c:pt>
                <c:pt idx="5">
                  <c:v>0.1733875</c:v>
                </c:pt>
                <c:pt idx="6">
                  <c:v>0.1822</c:v>
                </c:pt>
                <c:pt idx="7">
                  <c:v>0.18219000000000002</c:v>
                </c:pt>
                <c:pt idx="8">
                  <c:v>0.18</c:v>
                </c:pt>
                <c:pt idx="9">
                  <c:v>0.19359999999999999</c:v>
                </c:pt>
                <c:pt idx="10">
                  <c:v>0.19159999999999999</c:v>
                </c:pt>
                <c:pt idx="11">
                  <c:v>0.19309999999999999</c:v>
                </c:pt>
                <c:pt idx="12">
                  <c:v>0.1895</c:v>
                </c:pt>
                <c:pt idx="13">
                  <c:v>0.19219999999999998</c:v>
                </c:pt>
                <c:pt idx="14">
                  <c:v>0.19359999999999999</c:v>
                </c:pt>
              </c:numCache>
            </c:numRef>
          </c:val>
          <c:smooth val="1"/>
          <c:extLst>
            <c:ext xmlns:c16="http://schemas.microsoft.com/office/drawing/2014/chart" uri="{C3380CC4-5D6E-409C-BE32-E72D297353CC}">
              <c16:uniqueId val="{00000001-3E40-E647-BBCB-9D932B701205}"/>
            </c:ext>
          </c:extLst>
        </c:ser>
        <c:ser>
          <c:idx val="2"/>
          <c:order val="2"/>
          <c:tx>
            <c:strRef>
              <c:f>Hoja1!$A$4</c:f>
              <c:strCache>
                <c:ptCount val="1"/>
                <c:pt idx="0">
                  <c:v>C11</c:v>
                </c:pt>
              </c:strCache>
            </c:strRef>
          </c:tx>
          <c:spPr>
            <a:ln w="28575" cap="rnd">
              <a:solidFill>
                <a:schemeClr val="accent3"/>
              </a:solidFill>
              <a:round/>
            </a:ln>
            <a:effectLst/>
          </c:spPr>
          <c:marker>
            <c:symbol val="circle"/>
            <c:size val="9"/>
            <c:spPr>
              <a:solidFill>
                <a:schemeClr val="accent3"/>
              </a:solidFill>
              <a:ln w="9525">
                <a:solidFill>
                  <a:schemeClr val="tx1"/>
                </a:solidFill>
              </a:ln>
              <a:effectLst/>
            </c:spPr>
          </c:marker>
          <c:cat>
            <c:strRef>
              <c:f>Hoja1!$B$1:$P$1</c:f>
              <c:strCache>
                <c:ptCount val="15"/>
                <c:pt idx="0">
                  <c:v>Ene'25</c:v>
                </c:pt>
                <c:pt idx="1">
                  <c:v>Feb'25</c:v>
                </c:pt>
                <c:pt idx="2">
                  <c:v>Mar'25</c:v>
                </c:pt>
                <c:pt idx="3">
                  <c:v>Abr'25</c:v>
                </c:pt>
                <c:pt idx="4">
                  <c:v>May'25</c:v>
                </c:pt>
                <c:pt idx="5">
                  <c:v>Jun'25</c:v>
                </c:pt>
                <c:pt idx="6">
                  <c:v>Jul'25</c:v>
                </c:pt>
                <c:pt idx="7">
                  <c:v>Ago'25</c:v>
                </c:pt>
                <c:pt idx="8">
                  <c:v>Sep'25</c:v>
                </c:pt>
                <c:pt idx="9">
                  <c:v>Oct'25</c:v>
                </c:pt>
                <c:pt idx="10">
                  <c:v>Nov'25</c:v>
                </c:pt>
                <c:pt idx="11">
                  <c:v>Dic'25</c:v>
                </c:pt>
                <c:pt idx="12">
                  <c:v>Ene'26</c:v>
                </c:pt>
                <c:pt idx="13">
                  <c:v>Feb'26</c:v>
                </c:pt>
                <c:pt idx="14">
                  <c:v>Mar'26</c:v>
                </c:pt>
              </c:strCache>
            </c:strRef>
          </c:cat>
          <c:val>
            <c:numRef>
              <c:f>Hoja1!$B$4:$P$4</c:f>
              <c:numCache>
                <c:formatCode>0%</c:formatCode>
                <c:ptCount val="15"/>
                <c:pt idx="0">
                  <c:v>0.1133</c:v>
                </c:pt>
                <c:pt idx="1">
                  <c:v>0.1109</c:v>
                </c:pt>
                <c:pt idx="2">
                  <c:v>0.11199999999999999</c:v>
                </c:pt>
                <c:pt idx="3">
                  <c:v>0.1128</c:v>
                </c:pt>
                <c:pt idx="4">
                  <c:v>0.11199999999999999</c:v>
                </c:pt>
                <c:pt idx="5">
                  <c:v>0.11266</c:v>
                </c:pt>
                <c:pt idx="6">
                  <c:v>0.11230000000000001</c:v>
                </c:pt>
                <c:pt idx="7">
                  <c:v>0.11230000000000001</c:v>
                </c:pt>
                <c:pt idx="8">
                  <c:v>0.11230000000000001</c:v>
                </c:pt>
                <c:pt idx="9">
                  <c:v>0.1148</c:v>
                </c:pt>
                <c:pt idx="10">
                  <c:v>0.1144</c:v>
                </c:pt>
                <c:pt idx="11">
                  <c:v>0.1164</c:v>
                </c:pt>
                <c:pt idx="12">
                  <c:v>0.11410000000000001</c:v>
                </c:pt>
                <c:pt idx="13">
                  <c:v>0.1174</c:v>
                </c:pt>
                <c:pt idx="14">
                  <c:v>0.1166</c:v>
                </c:pt>
              </c:numCache>
            </c:numRef>
          </c:val>
          <c:smooth val="1"/>
          <c:extLst>
            <c:ext xmlns:c16="http://schemas.microsoft.com/office/drawing/2014/chart" uri="{C3380CC4-5D6E-409C-BE32-E72D297353CC}">
              <c16:uniqueId val="{00000002-3E40-E647-BBCB-9D932B701205}"/>
            </c:ext>
          </c:extLst>
        </c:ser>
        <c:dLbls>
          <c:showLegendKey val="0"/>
          <c:showVal val="0"/>
          <c:showCatName val="0"/>
          <c:showSerName val="0"/>
          <c:showPercent val="0"/>
          <c:showBubbleSize val="0"/>
        </c:dLbls>
        <c:marker val="1"/>
        <c:smooth val="0"/>
        <c:axId val="34032175"/>
        <c:axId val="34385807"/>
      </c:lineChart>
      <c:catAx>
        <c:axId val="34032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34385807"/>
        <c:crosses val="autoZero"/>
        <c:auto val="1"/>
        <c:lblAlgn val="ctr"/>
        <c:lblOffset val="100"/>
        <c:noMultiLvlLbl val="0"/>
      </c:catAx>
      <c:valAx>
        <c:axId val="3438580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032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40000"/>
            <a:lumOff val="60000"/>
          </a:schemeClr>
        </a:gs>
        <a:gs pos="27000">
          <a:schemeClr val="accent1">
            <a:lumMod val="60000"/>
            <a:lumOff val="40000"/>
          </a:schemeClr>
        </a:gs>
        <a:gs pos="54000">
          <a:schemeClr val="accent1">
            <a:lumMod val="75000"/>
          </a:schemeClr>
        </a:gs>
        <a:gs pos="82000">
          <a:schemeClr val="accent1">
            <a:lumMod val="50000"/>
          </a:schemeClr>
        </a:gs>
      </a:gsLst>
      <a:lin ang="5400000" scaled="1"/>
    </a:gradFill>
    <a:ln>
      <a:noFill/>
    </a:ln>
    <a:effectLst/>
  </c:spPr>
  <c:txPr>
    <a:bodyPr/>
    <a:lstStyle/>
    <a:p>
      <a:pPr>
        <a:defRPr/>
      </a:pPr>
      <a:endParaRPr lang="es-H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chemeClr val="accent2"/>
            </a:solidFill>
            <a:ln>
              <a:noFill/>
            </a:ln>
            <a:effectLst/>
          </c:spPr>
          <c:invertIfNegative val="0"/>
          <c:cat>
            <c:strRef>
              <c:f>Hoja1!$A$2:$A$6</c:f>
              <c:strCache>
                <c:ptCount val="5"/>
                <c:pt idx="0">
                  <c:v>Canal 5</c:v>
                </c:pt>
                <c:pt idx="1">
                  <c:v>TSI</c:v>
                </c:pt>
                <c:pt idx="2">
                  <c:v>HCH</c:v>
                </c:pt>
                <c:pt idx="3">
                  <c:v>C11</c:v>
                </c:pt>
                <c:pt idx="4">
                  <c:v>Otros (10 Canales)</c:v>
                </c:pt>
              </c:strCache>
            </c:strRef>
          </c:cat>
          <c:val>
            <c:numRef>
              <c:f>Hoja1!$B$2:$B$6</c:f>
              <c:numCache>
                <c:formatCode>0,,"M"</c:formatCode>
                <c:ptCount val="5"/>
                <c:pt idx="0">
                  <c:v>23098131.537650298</c:v>
                </c:pt>
                <c:pt idx="1">
                  <c:v>12784542.3693767</c:v>
                </c:pt>
                <c:pt idx="2">
                  <c:v>9939888.3437846899</c:v>
                </c:pt>
                <c:pt idx="3">
                  <c:v>6872320.7008027602</c:v>
                </c:pt>
                <c:pt idx="4">
                  <c:v>42276495.048385553</c:v>
                </c:pt>
              </c:numCache>
            </c:numRef>
          </c:val>
          <c:extLst>
            <c:ext xmlns:c16="http://schemas.microsoft.com/office/drawing/2014/chart" uri="{C3380CC4-5D6E-409C-BE32-E72D297353CC}">
              <c16:uniqueId val="{00000000-7DEE-2645-BEFF-257679D95635}"/>
            </c:ext>
          </c:extLst>
        </c:ser>
        <c:dLbls>
          <c:showLegendKey val="0"/>
          <c:showVal val="0"/>
          <c:showCatName val="0"/>
          <c:showSerName val="0"/>
          <c:showPercent val="0"/>
          <c:showBubbleSize val="0"/>
        </c:dLbls>
        <c:gapWidth val="29"/>
        <c:axId val="33206384"/>
        <c:axId val="47490272"/>
      </c:barChart>
      <c:catAx>
        <c:axId val="33206384"/>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Cond" panose="020B0506030403020204" pitchFamily="34" charset="0"/>
                <a:ea typeface="+mn-ea"/>
                <a:cs typeface="+mn-cs"/>
              </a:defRPr>
            </a:pPr>
            <a:endParaRPr lang="es-HN"/>
          </a:p>
        </c:txPr>
        <c:crossAx val="47490272"/>
        <c:crosses val="autoZero"/>
        <c:auto val="1"/>
        <c:lblAlgn val="ctr"/>
        <c:lblOffset val="100"/>
        <c:noMultiLvlLbl val="0"/>
      </c:catAx>
      <c:valAx>
        <c:axId val="47490272"/>
        <c:scaling>
          <c:orientation val="minMax"/>
        </c:scaling>
        <c:delete val="0"/>
        <c:axPos val="t"/>
        <c:numFmt formatCode="0,,&quot;M&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3206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Hoja1!$A$2</c:f>
              <c:strCache>
                <c:ptCount val="1"/>
                <c:pt idx="0">
                  <c:v>Inversión</c:v>
                </c:pt>
              </c:strCache>
            </c:strRef>
          </c:tx>
          <c:spPr>
            <a:ln w="28575" cap="rnd">
              <a:solidFill>
                <a:schemeClr val="accent1"/>
              </a:solidFill>
              <a:round/>
            </a:ln>
            <a:effectLst/>
          </c:spPr>
          <c:marker>
            <c:symbol val="circle"/>
            <c:size val="8"/>
            <c:spPr>
              <a:solidFill>
                <a:schemeClr val="accent1"/>
              </a:solidFill>
              <a:ln w="9525">
                <a:solidFill>
                  <a:schemeClr val="tx1"/>
                </a:solidFill>
              </a:ln>
              <a:effectLst/>
            </c:spPr>
          </c:marker>
          <c:cat>
            <c:strRef>
              <c:f>Hoja1!$B$1:$F$1</c:f>
              <c:strCache>
                <c:ptCount val="5"/>
                <c:pt idx="0">
                  <c:v>2022</c:v>
                </c:pt>
                <c:pt idx="1">
                  <c:v>2023</c:v>
                </c:pt>
                <c:pt idx="2">
                  <c:v>2024</c:v>
                </c:pt>
                <c:pt idx="3">
                  <c:v>2025</c:v>
                </c:pt>
                <c:pt idx="4">
                  <c:v>2026 -a marzo</c:v>
                </c:pt>
              </c:strCache>
            </c:strRef>
          </c:cat>
          <c:val>
            <c:numRef>
              <c:f>Hoja1!$B$2:$F$2</c:f>
              <c:numCache>
                <c:formatCode>0.00,,"M"</c:formatCode>
                <c:ptCount val="5"/>
                <c:pt idx="0">
                  <c:v>42800000</c:v>
                </c:pt>
                <c:pt idx="1">
                  <c:v>33600000</c:v>
                </c:pt>
                <c:pt idx="2">
                  <c:v>41400000</c:v>
                </c:pt>
                <c:pt idx="3">
                  <c:v>45010085.740359426</c:v>
                </c:pt>
                <c:pt idx="4">
                  <c:v>9141000</c:v>
                </c:pt>
              </c:numCache>
            </c:numRef>
          </c:val>
          <c:smooth val="1"/>
          <c:extLst>
            <c:ext xmlns:c16="http://schemas.microsoft.com/office/drawing/2014/chart" uri="{C3380CC4-5D6E-409C-BE32-E72D297353CC}">
              <c16:uniqueId val="{00000000-DC79-B543-B716-825F23016222}"/>
            </c:ext>
          </c:extLst>
        </c:ser>
        <c:dLbls>
          <c:showLegendKey val="0"/>
          <c:showVal val="0"/>
          <c:showCatName val="0"/>
          <c:showSerName val="0"/>
          <c:showPercent val="0"/>
          <c:showBubbleSize val="0"/>
        </c:dLbls>
        <c:marker val="1"/>
        <c:smooth val="0"/>
        <c:axId val="41086992"/>
        <c:axId val="49491152"/>
      </c:lineChart>
      <c:catAx>
        <c:axId val="41086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Cond" panose="020B0506030403020204" pitchFamily="34" charset="0"/>
                <a:ea typeface="+mn-ea"/>
                <a:cs typeface="+mn-cs"/>
              </a:defRPr>
            </a:pPr>
            <a:endParaRPr lang="es-HN"/>
          </a:p>
        </c:txPr>
        <c:crossAx val="49491152"/>
        <c:crosses val="autoZero"/>
        <c:auto val="1"/>
        <c:lblAlgn val="ctr"/>
        <c:lblOffset val="100"/>
        <c:noMultiLvlLbl val="0"/>
      </c:catAx>
      <c:valAx>
        <c:axId val="49491152"/>
        <c:scaling>
          <c:orientation val="minMax"/>
        </c:scaling>
        <c:delete val="0"/>
        <c:axPos val="l"/>
        <c:numFmt formatCode="0.00,,&quot;M&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Cond" panose="020B0506030403020204" pitchFamily="34" charset="0"/>
                <a:ea typeface="+mn-ea"/>
                <a:cs typeface="+mn-cs"/>
              </a:defRPr>
            </a:pPr>
            <a:endParaRPr lang="es-HN"/>
          </a:p>
        </c:txPr>
        <c:crossAx val="4108699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40000"/>
            <a:lumOff val="60000"/>
          </a:schemeClr>
        </a:gs>
        <a:gs pos="27000">
          <a:schemeClr val="accent1">
            <a:lumMod val="60000"/>
            <a:lumOff val="40000"/>
          </a:schemeClr>
        </a:gs>
        <a:gs pos="54000">
          <a:schemeClr val="accent1">
            <a:lumMod val="75000"/>
          </a:schemeClr>
        </a:gs>
        <a:gs pos="82000">
          <a:schemeClr val="accent1">
            <a:lumMod val="50000"/>
          </a:schemeClr>
        </a:gs>
      </a:gsLst>
      <a:lin ang="5400000" scaled="1"/>
    </a:gradFill>
    <a:ln>
      <a:noFill/>
    </a:ln>
    <a:effectLst/>
  </c:spPr>
  <c:txPr>
    <a:bodyPr/>
    <a:lstStyle/>
    <a:p>
      <a:pPr>
        <a:defRPr/>
      </a:pPr>
      <a:endParaRPr lang="es-H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3-09EE-9342-9AC2-2C4A6AC42CCF}"/>
              </c:ext>
            </c:extLst>
          </c:dPt>
          <c:dPt>
            <c:idx val="1"/>
            <c:invertIfNegative val="0"/>
            <c:bubble3D val="0"/>
            <c:spPr>
              <a:solidFill>
                <a:srgbClr val="FFC000"/>
              </a:solidFill>
              <a:ln>
                <a:noFill/>
              </a:ln>
              <a:effectLst/>
            </c:spPr>
            <c:extLst>
              <c:ext xmlns:c16="http://schemas.microsoft.com/office/drawing/2014/chart" uri="{C3380CC4-5D6E-409C-BE32-E72D297353CC}">
                <c16:uniqueId val="{00000004-09EE-9342-9AC2-2C4A6AC42CCF}"/>
              </c:ext>
            </c:extLst>
          </c:dPt>
          <c:dPt>
            <c:idx val="2"/>
            <c:invertIfNegative val="0"/>
            <c:bubble3D val="0"/>
            <c:spPr>
              <a:solidFill>
                <a:srgbClr val="00B050"/>
              </a:solidFill>
              <a:ln>
                <a:noFill/>
              </a:ln>
              <a:effectLst/>
            </c:spPr>
            <c:extLst>
              <c:ext xmlns:c16="http://schemas.microsoft.com/office/drawing/2014/chart" uri="{C3380CC4-5D6E-409C-BE32-E72D297353CC}">
                <c16:uniqueId val="{00000005-09EE-9342-9AC2-2C4A6AC42CCF}"/>
              </c:ext>
            </c:extLst>
          </c:dPt>
          <c:dPt>
            <c:idx val="3"/>
            <c:invertIfNegative val="0"/>
            <c:bubble3D val="0"/>
            <c:spPr>
              <a:solidFill>
                <a:srgbClr val="00B0F0"/>
              </a:solidFill>
              <a:ln>
                <a:noFill/>
              </a:ln>
              <a:effectLst/>
            </c:spPr>
            <c:extLst>
              <c:ext xmlns:c16="http://schemas.microsoft.com/office/drawing/2014/chart" uri="{C3380CC4-5D6E-409C-BE32-E72D297353CC}">
                <c16:uniqueId val="{00000006-09EE-9342-9AC2-2C4A6AC42CCF}"/>
              </c:ext>
            </c:extLst>
          </c:dPt>
          <c:dPt>
            <c:idx val="4"/>
            <c:invertIfNegative val="0"/>
            <c:bubble3D val="0"/>
            <c:spPr>
              <a:solidFill>
                <a:srgbClr val="E4002B"/>
              </a:solidFill>
              <a:ln>
                <a:noFill/>
              </a:ln>
              <a:effectLst/>
            </c:spPr>
            <c:extLst>
              <c:ext xmlns:c16="http://schemas.microsoft.com/office/drawing/2014/chart" uri="{C3380CC4-5D6E-409C-BE32-E72D297353CC}">
                <c16:uniqueId val="{00000007-09EE-9342-9AC2-2C4A6AC42CCF}"/>
              </c:ext>
            </c:extLst>
          </c:dPt>
          <c:dPt>
            <c:idx val="5"/>
            <c:invertIfNegative val="0"/>
            <c:bubble3D val="0"/>
            <c:spPr>
              <a:solidFill>
                <a:srgbClr val="02AA8A"/>
              </a:solidFill>
              <a:ln>
                <a:noFill/>
              </a:ln>
              <a:effectLst/>
            </c:spPr>
            <c:extLst>
              <c:ext xmlns:c16="http://schemas.microsoft.com/office/drawing/2014/chart" uri="{C3380CC4-5D6E-409C-BE32-E72D297353CC}">
                <c16:uniqueId val="{00000008-09EE-9342-9AC2-2C4A6AC42CCF}"/>
              </c:ext>
            </c:extLst>
          </c:dPt>
          <c:dPt>
            <c:idx val="6"/>
            <c:invertIfNegative val="0"/>
            <c:bubble3D val="0"/>
            <c:spPr>
              <a:solidFill>
                <a:srgbClr val="DA9694"/>
              </a:solidFill>
              <a:ln>
                <a:noFill/>
              </a:ln>
              <a:effectLst/>
            </c:spPr>
            <c:extLst>
              <c:ext xmlns:c16="http://schemas.microsoft.com/office/drawing/2014/chart" uri="{C3380CC4-5D6E-409C-BE32-E72D297353CC}">
                <c16:uniqueId val="{00000009-09EE-9342-9AC2-2C4A6AC42CC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Atlántida</c:v>
                </c:pt>
                <c:pt idx="1">
                  <c:v>Banpais</c:v>
                </c:pt>
                <c:pt idx="2">
                  <c:v>Occidente</c:v>
                </c:pt>
                <c:pt idx="3">
                  <c:v>Ficohsa</c:v>
                </c:pt>
                <c:pt idx="4">
                  <c:v>BAC</c:v>
                </c:pt>
                <c:pt idx="5">
                  <c:v>Azteca</c:v>
                </c:pt>
                <c:pt idx="6">
                  <c:v>Davivienda</c:v>
                </c:pt>
              </c:strCache>
            </c:strRef>
          </c:cat>
          <c:val>
            <c:numRef>
              <c:f>Hoja1!$B$2:$B$8</c:f>
              <c:numCache>
                <c:formatCode>0.0,,"M"</c:formatCode>
                <c:ptCount val="7"/>
                <c:pt idx="0">
                  <c:v>2055397.1192688018</c:v>
                </c:pt>
                <c:pt idx="1">
                  <c:v>1376536.3210692899</c:v>
                </c:pt>
                <c:pt idx="2">
                  <c:v>1226970.9281753211</c:v>
                </c:pt>
                <c:pt idx="3">
                  <c:v>1053377.0508036283</c:v>
                </c:pt>
                <c:pt idx="4">
                  <c:v>647908.25839868735</c:v>
                </c:pt>
                <c:pt idx="5">
                  <c:v>354057.43135093967</c:v>
                </c:pt>
                <c:pt idx="6">
                  <c:v>314369.21974109538</c:v>
                </c:pt>
              </c:numCache>
            </c:numRef>
          </c:val>
          <c:extLst>
            <c:ext xmlns:c16="http://schemas.microsoft.com/office/drawing/2014/chart" uri="{C3380CC4-5D6E-409C-BE32-E72D297353CC}">
              <c16:uniqueId val="{00000000-09EE-9342-9AC2-2C4A6AC42CCF}"/>
            </c:ext>
          </c:extLst>
        </c:ser>
        <c:dLbls>
          <c:showLegendKey val="0"/>
          <c:showVal val="0"/>
          <c:showCatName val="0"/>
          <c:showSerName val="0"/>
          <c:showPercent val="0"/>
          <c:showBubbleSize val="0"/>
        </c:dLbls>
        <c:gapWidth val="182"/>
        <c:axId val="1313006480"/>
        <c:axId val="1313008208"/>
      </c:barChart>
      <c:catAx>
        <c:axId val="1313006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313008208"/>
        <c:crosses val="autoZero"/>
        <c:auto val="1"/>
        <c:lblAlgn val="ctr"/>
        <c:lblOffset val="100"/>
        <c:noMultiLvlLbl val="0"/>
      </c:catAx>
      <c:valAx>
        <c:axId val="1313008208"/>
        <c:scaling>
          <c:orientation val="minMax"/>
        </c:scaling>
        <c:delete val="1"/>
        <c:axPos val="t"/>
        <c:numFmt formatCode="0.0,,&quot;M&quot;" sourceLinked="1"/>
        <c:majorTickMark val="none"/>
        <c:minorTickMark val="none"/>
        <c:tickLblPos val="nextTo"/>
        <c:crossAx val="1313006480"/>
        <c:crosses val="autoZero"/>
        <c:crossBetween val="between"/>
      </c:valAx>
      <c:spPr>
        <a:noFill/>
        <a:ln>
          <a:noFill/>
        </a:ln>
        <a:effectLst>
          <a:softEdge rad="139700"/>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75000"/>
      </a:schemeClr>
    </a:solidFill>
    <a:ln>
      <a:noFill/>
    </a:ln>
    <a:effectLst/>
  </c:spPr>
  <c:txPr>
    <a:bodyPr/>
    <a:lstStyle/>
    <a:p>
      <a:pPr>
        <a:defRPr/>
      </a:pPr>
      <a:endParaRPr lang="es-H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00554411223704"/>
          <c:y val="0"/>
          <c:w val="0.40747199178025806"/>
          <c:h val="1"/>
        </c:manualLayout>
      </c:layout>
      <c:doughnutChart>
        <c:varyColors val="1"/>
        <c:ser>
          <c:idx val="0"/>
          <c:order val="0"/>
          <c:tx>
            <c:strRef>
              <c:f>Hoja1!$B$1</c:f>
              <c:strCache>
                <c:ptCount val="1"/>
                <c:pt idx="0">
                  <c:v>Ventas</c:v>
                </c:pt>
              </c:strCache>
            </c:strRef>
          </c:tx>
          <c:spPr>
            <a:ln>
              <a:noFill/>
            </a:ln>
          </c:spPr>
          <c:dPt>
            <c:idx val="0"/>
            <c:bubble3D val="0"/>
            <c:spPr>
              <a:solidFill>
                <a:schemeClr val="accent1">
                  <a:lumMod val="50000"/>
                </a:schemeClr>
              </a:solidFill>
              <a:ln w="19050">
                <a:noFill/>
              </a:ln>
              <a:effectLst/>
            </c:spPr>
            <c:extLst>
              <c:ext xmlns:c16="http://schemas.microsoft.com/office/drawing/2014/chart" uri="{C3380CC4-5D6E-409C-BE32-E72D297353CC}">
                <c16:uniqueId val="{00000001-7E65-294C-A1EF-2313F15FFCEB}"/>
              </c:ext>
            </c:extLst>
          </c:dPt>
          <c:dPt>
            <c:idx val="1"/>
            <c:bubble3D val="0"/>
            <c:spPr>
              <a:solidFill>
                <a:schemeClr val="accent3"/>
              </a:solidFill>
              <a:ln w="19050">
                <a:noFill/>
              </a:ln>
              <a:effectLst/>
            </c:spPr>
            <c:extLst>
              <c:ext xmlns:c16="http://schemas.microsoft.com/office/drawing/2014/chart" uri="{C3380CC4-5D6E-409C-BE32-E72D297353CC}">
                <c16:uniqueId val="{00000003-7E65-294C-A1EF-2313F15FFCEB}"/>
              </c:ext>
            </c:extLst>
          </c:dPt>
          <c:dPt>
            <c:idx val="2"/>
            <c:bubble3D val="0"/>
            <c:spPr>
              <a:solidFill>
                <a:schemeClr val="accent5"/>
              </a:solidFill>
              <a:ln w="19050">
                <a:noFill/>
              </a:ln>
              <a:effectLst/>
            </c:spPr>
            <c:extLst>
              <c:ext xmlns:c16="http://schemas.microsoft.com/office/drawing/2014/chart" uri="{C3380CC4-5D6E-409C-BE32-E72D297353CC}">
                <c16:uniqueId val="{00000005-7E65-294C-A1EF-2313F15FFCEB}"/>
              </c:ext>
            </c:extLst>
          </c:dPt>
          <c:dPt>
            <c:idx val="3"/>
            <c:bubble3D val="0"/>
            <c:spPr>
              <a:solidFill>
                <a:schemeClr val="accent1">
                  <a:lumMod val="60000"/>
                  <a:lumOff val="40000"/>
                </a:schemeClr>
              </a:solidFill>
              <a:ln w="19050">
                <a:noFill/>
              </a:ln>
              <a:effectLst/>
            </c:spPr>
            <c:extLst>
              <c:ext xmlns:c16="http://schemas.microsoft.com/office/drawing/2014/chart" uri="{C3380CC4-5D6E-409C-BE32-E72D297353CC}">
                <c16:uniqueId val="{00000007-7E65-294C-A1EF-2313F15FFCEB}"/>
              </c:ext>
            </c:extLst>
          </c:dPt>
          <c:dPt>
            <c:idx val="4"/>
            <c:bubble3D val="0"/>
            <c:spPr>
              <a:solidFill>
                <a:schemeClr val="bg2"/>
              </a:solidFill>
              <a:ln w="19050">
                <a:noFill/>
              </a:ln>
              <a:effectLst/>
            </c:spPr>
            <c:extLst>
              <c:ext xmlns:c16="http://schemas.microsoft.com/office/drawing/2014/chart" uri="{C3380CC4-5D6E-409C-BE32-E72D297353CC}">
                <c16:uniqueId val="{00000009-7E65-294C-A1EF-2313F15FFCE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Tarj Crédito</c:v>
                </c:pt>
                <c:pt idx="1">
                  <c:v>Bancos</c:v>
                </c:pt>
                <c:pt idx="2">
                  <c:v>Remesas</c:v>
                </c:pt>
                <c:pt idx="3">
                  <c:v>Seguros</c:v>
                </c:pt>
                <c:pt idx="4">
                  <c:v>Tarj Débito</c:v>
                </c:pt>
              </c:strCache>
            </c:strRef>
          </c:cat>
          <c:val>
            <c:numRef>
              <c:f>Hoja1!$B$2:$B$6</c:f>
              <c:numCache>
                <c:formatCode>General</c:formatCode>
                <c:ptCount val="5"/>
                <c:pt idx="0">
                  <c:v>49</c:v>
                </c:pt>
                <c:pt idx="1">
                  <c:v>45</c:v>
                </c:pt>
                <c:pt idx="2">
                  <c:v>3</c:v>
                </c:pt>
                <c:pt idx="3">
                  <c:v>3</c:v>
                </c:pt>
                <c:pt idx="4">
                  <c:v>1</c:v>
                </c:pt>
              </c:numCache>
            </c:numRef>
          </c:val>
          <c:extLst>
            <c:ext xmlns:c16="http://schemas.microsoft.com/office/drawing/2014/chart" uri="{C3380CC4-5D6E-409C-BE32-E72D297353CC}">
              <c16:uniqueId val="{00000008-7E65-294C-A1EF-2313F15FFCEB}"/>
            </c:ext>
          </c:extLst>
        </c:ser>
        <c:dLbls>
          <c:showLegendKey val="0"/>
          <c:showVal val="0"/>
          <c:showCatName val="0"/>
          <c:showSerName val="0"/>
          <c:showPercent val="1"/>
          <c:showBubbleSize val="0"/>
          <c:showLeaderLines val="1"/>
        </c:dLbls>
        <c:firstSliceAng val="100"/>
        <c:holeSize val="59"/>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75000"/>
      </a:schemeClr>
    </a:solidFill>
    <a:ln>
      <a:noFill/>
    </a:ln>
    <a:effectLst/>
  </c:spPr>
  <c:txPr>
    <a:bodyPr/>
    <a:lstStyle/>
    <a:p>
      <a:pPr>
        <a:defRPr/>
      </a:pPr>
      <a:endParaRPr lang="es-H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spPr>
            <a:ln>
              <a:noFill/>
            </a:ln>
          </c:spPr>
          <c:dPt>
            <c:idx val="0"/>
            <c:bubble3D val="0"/>
            <c:spPr>
              <a:solidFill>
                <a:schemeClr val="accent1">
                  <a:lumMod val="50000"/>
                </a:schemeClr>
              </a:solidFill>
              <a:ln w="19050">
                <a:noFill/>
              </a:ln>
              <a:effectLst/>
            </c:spPr>
            <c:extLst>
              <c:ext xmlns:c16="http://schemas.microsoft.com/office/drawing/2014/chart" uri="{C3380CC4-5D6E-409C-BE32-E72D297353CC}">
                <c16:uniqueId val="{00000002-0917-374D-B0BB-6EA6842CF43F}"/>
              </c:ext>
            </c:extLst>
          </c:dPt>
          <c:dPt>
            <c:idx val="1"/>
            <c:bubble3D val="0"/>
            <c:spPr>
              <a:solidFill>
                <a:schemeClr val="accent3"/>
              </a:solidFill>
              <a:ln w="19050">
                <a:noFill/>
              </a:ln>
              <a:effectLst/>
            </c:spPr>
            <c:extLst>
              <c:ext xmlns:c16="http://schemas.microsoft.com/office/drawing/2014/chart" uri="{C3380CC4-5D6E-409C-BE32-E72D297353CC}">
                <c16:uniqueId val="{00000001-0917-374D-B0BB-6EA6842CF43F}"/>
              </c:ext>
            </c:extLst>
          </c:dPt>
          <c:dPt>
            <c:idx val="2"/>
            <c:bubble3D val="0"/>
            <c:spPr>
              <a:solidFill>
                <a:schemeClr val="accent5"/>
              </a:solidFill>
              <a:ln w="19050">
                <a:noFill/>
              </a:ln>
              <a:effectLst/>
            </c:spPr>
            <c:extLst>
              <c:ext xmlns:c16="http://schemas.microsoft.com/office/drawing/2014/chart" uri="{C3380CC4-5D6E-409C-BE32-E72D297353CC}">
                <c16:uniqueId val="{00000003-0917-374D-B0BB-6EA6842CF43F}"/>
              </c:ext>
            </c:extLst>
          </c:dPt>
          <c:dPt>
            <c:idx val="3"/>
            <c:bubble3D val="0"/>
            <c:spPr>
              <a:solidFill>
                <a:schemeClr val="accent1">
                  <a:lumMod val="60000"/>
                  <a:lumOff val="40000"/>
                </a:schemeClr>
              </a:solidFill>
              <a:ln w="19050">
                <a:noFill/>
              </a:ln>
              <a:effectLst/>
            </c:spPr>
            <c:extLst>
              <c:ext xmlns:c16="http://schemas.microsoft.com/office/drawing/2014/chart" uri="{C3380CC4-5D6E-409C-BE32-E72D297353CC}">
                <c16:uniqueId val="{00000004-0917-374D-B0BB-6EA6842CF43F}"/>
              </c:ext>
            </c:extLst>
          </c:dPt>
          <c:dPt>
            <c:idx val="4"/>
            <c:bubble3D val="0"/>
            <c:spPr>
              <a:solidFill>
                <a:schemeClr val="bg2"/>
              </a:solidFill>
              <a:ln w="19050">
                <a:noFill/>
              </a:ln>
              <a:effectLst/>
            </c:spPr>
            <c:extLst>
              <c:ext xmlns:c16="http://schemas.microsoft.com/office/drawing/2014/chart" uri="{C3380CC4-5D6E-409C-BE32-E72D297353CC}">
                <c16:uniqueId val="{00000005-0917-374D-B0BB-6EA6842CF43F}"/>
              </c:ext>
            </c:extLst>
          </c:dPt>
          <c:cat>
            <c:strRef>
              <c:f>Hoja1!$A$2:$A$6</c:f>
              <c:strCache>
                <c:ptCount val="5"/>
                <c:pt idx="0">
                  <c:v>Tarj Crédito</c:v>
                </c:pt>
                <c:pt idx="1">
                  <c:v>Bancos</c:v>
                </c:pt>
                <c:pt idx="2">
                  <c:v>Remesas</c:v>
                </c:pt>
                <c:pt idx="3">
                  <c:v>Seguros</c:v>
                </c:pt>
                <c:pt idx="4">
                  <c:v>Débito</c:v>
                </c:pt>
              </c:strCache>
            </c:strRef>
          </c:cat>
          <c:val>
            <c:numRef>
              <c:f>Hoja1!$B$2:$B$6</c:f>
              <c:numCache>
                <c:formatCode>General</c:formatCode>
                <c:ptCount val="5"/>
                <c:pt idx="0">
                  <c:v>49</c:v>
                </c:pt>
                <c:pt idx="1">
                  <c:v>45</c:v>
                </c:pt>
                <c:pt idx="2">
                  <c:v>3</c:v>
                </c:pt>
                <c:pt idx="3">
                  <c:v>3</c:v>
                </c:pt>
                <c:pt idx="4">
                  <c:v>1</c:v>
                </c:pt>
              </c:numCache>
            </c:numRef>
          </c:val>
          <c:extLst>
            <c:ext xmlns:c16="http://schemas.microsoft.com/office/drawing/2014/chart" uri="{C3380CC4-5D6E-409C-BE32-E72D297353CC}">
              <c16:uniqueId val="{00000000-0917-374D-B0BB-6EA6842CF43F}"/>
            </c:ext>
          </c:extLst>
        </c:ser>
        <c:dLbls>
          <c:showLegendKey val="0"/>
          <c:showVal val="0"/>
          <c:showCatName val="0"/>
          <c:showSerName val="0"/>
          <c:showPercent val="0"/>
          <c:showBubbleSize val="0"/>
          <c:showLeaderLines val="1"/>
        </c:dLbls>
        <c:firstSliceAng val="10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59350199578318"/>
          <c:y val="0.3015557570615649"/>
          <c:w val="0.8216431056752197"/>
          <c:h val="0.63668083349212612"/>
        </c:manualLayout>
      </c:layout>
      <c:barChart>
        <c:barDir val="bar"/>
        <c:grouping val="clustered"/>
        <c:varyColors val="0"/>
        <c:ser>
          <c:idx val="0"/>
          <c:order val="0"/>
          <c:tx>
            <c:strRef>
              <c:f>Hoja1!$B$1</c:f>
              <c:strCache>
                <c:ptCount val="1"/>
                <c:pt idx="0">
                  <c:v>Serie 1</c:v>
                </c:pt>
              </c:strCache>
            </c:strRef>
          </c:tx>
          <c:spPr>
            <a:solidFill>
              <a:schemeClr val="accent3"/>
            </a:solidFill>
            <a:ln>
              <a:solidFill>
                <a:schemeClr val="accent3"/>
              </a:solidFill>
            </a:ln>
            <a:effectLst/>
          </c:spPr>
          <c:invertIfNegative val="0"/>
          <c:cat>
            <c:strRef>
              <c:f>Hoja1!$A$2:$A$7</c:f>
              <c:strCache>
                <c:ptCount val="6"/>
                <c:pt idx="0">
                  <c:v>Institucional</c:v>
                </c:pt>
                <c:pt idx="1">
                  <c:v>Ahorro</c:v>
                </c:pt>
                <c:pt idx="2">
                  <c:v>Prestamos</c:v>
                </c:pt>
                <c:pt idx="3">
                  <c:v>Banca Linea</c:v>
                </c:pt>
                <c:pt idx="4">
                  <c:v>Otros</c:v>
                </c:pt>
                <c:pt idx="5">
                  <c:v>Pyme</c:v>
                </c:pt>
              </c:strCache>
            </c:strRef>
          </c:cat>
          <c:val>
            <c:numRef>
              <c:f>Hoja1!$B$2:$B$7</c:f>
              <c:numCache>
                <c:formatCode>0.0,,"M"</c:formatCode>
                <c:ptCount val="6"/>
                <c:pt idx="0">
                  <c:v>1588058.7284638169</c:v>
                </c:pt>
                <c:pt idx="1">
                  <c:v>1267611.0747368536</c:v>
                </c:pt>
                <c:pt idx="2">
                  <c:v>130846.28993288431</c:v>
                </c:pt>
                <c:pt idx="3">
                  <c:v>103500.26657602875</c:v>
                </c:pt>
                <c:pt idx="4">
                  <c:v>51821.235309901014</c:v>
                </c:pt>
                <c:pt idx="5">
                  <c:v>9855.7636519622247</c:v>
                </c:pt>
              </c:numCache>
            </c:numRef>
          </c:val>
          <c:extLst>
            <c:ext xmlns:c16="http://schemas.microsoft.com/office/drawing/2014/chart" uri="{C3380CC4-5D6E-409C-BE32-E72D297353CC}">
              <c16:uniqueId val="{00000000-3B54-D34B-9628-E8CD71666CAD}"/>
            </c:ext>
          </c:extLst>
        </c:ser>
        <c:dLbls>
          <c:showLegendKey val="0"/>
          <c:showVal val="0"/>
          <c:showCatName val="0"/>
          <c:showSerName val="0"/>
          <c:showPercent val="0"/>
          <c:showBubbleSize val="0"/>
        </c:dLbls>
        <c:gapWidth val="32"/>
        <c:axId val="292197167"/>
        <c:axId val="293285823"/>
      </c:barChart>
      <c:catAx>
        <c:axId val="292197167"/>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Cond" panose="020B0506030403020204" pitchFamily="34" charset="0"/>
                <a:ea typeface="+mn-ea"/>
                <a:cs typeface="+mn-cs"/>
              </a:defRPr>
            </a:pPr>
            <a:endParaRPr lang="es-HN"/>
          </a:p>
        </c:txPr>
        <c:crossAx val="293285823"/>
        <c:crosses val="autoZero"/>
        <c:auto val="1"/>
        <c:lblAlgn val="ctr"/>
        <c:lblOffset val="100"/>
        <c:noMultiLvlLbl val="0"/>
      </c:catAx>
      <c:valAx>
        <c:axId val="293285823"/>
        <c:scaling>
          <c:orientation val="minMax"/>
        </c:scaling>
        <c:delete val="0"/>
        <c:axPos val="t"/>
        <c:numFmt formatCode="0.0,,&quot;M&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292197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75000"/>
      </a:schemeClr>
    </a:solidFill>
    <a:ln>
      <a:noFill/>
    </a:ln>
    <a:effectLst/>
  </c:spPr>
  <c:txPr>
    <a:bodyPr/>
    <a:lstStyle/>
    <a:p>
      <a:pPr>
        <a:defRPr/>
      </a:pPr>
      <a:endParaRPr lang="es-H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Hoja1!$A$2</c:f>
              <c:strCache>
                <c:ptCount val="1"/>
                <c:pt idx="0">
                  <c:v>Atlántida</c:v>
                </c:pt>
              </c:strCache>
            </c:strRef>
          </c:tx>
          <c:spPr>
            <a:ln w="28575" cap="rnd">
              <a:solidFill>
                <a:srgbClr val="A5300F"/>
              </a:solidFill>
              <a:round/>
            </a:ln>
            <a:effectLst/>
          </c:spPr>
          <c:marker>
            <c:symbol val="circle"/>
            <c:size val="8"/>
            <c:spPr>
              <a:solidFill>
                <a:schemeClr val="accent1"/>
              </a:solidFill>
              <a:ln w="9525">
                <a:solidFill>
                  <a:schemeClr val="tx1"/>
                </a:solidFill>
              </a:ln>
              <a:effectLst/>
            </c:spPr>
          </c:marker>
          <c:cat>
            <c:strRef>
              <c:f>Hoja1!$B$1:$D$1</c:f>
              <c:strCache>
                <c:ptCount val="3"/>
                <c:pt idx="0">
                  <c:v>ENE</c:v>
                </c:pt>
                <c:pt idx="1">
                  <c:v>FEB</c:v>
                </c:pt>
                <c:pt idx="2">
                  <c:v>MAR</c:v>
                </c:pt>
              </c:strCache>
            </c:strRef>
          </c:cat>
          <c:val>
            <c:numRef>
              <c:f>Hoja1!$B$2:$D$2</c:f>
              <c:numCache>
                <c:formatCode>0.0,"K"</c:formatCode>
                <c:ptCount val="3"/>
                <c:pt idx="0">
                  <c:v>472390.45742217678</c:v>
                </c:pt>
                <c:pt idx="1">
                  <c:v>779616.41297432198</c:v>
                </c:pt>
                <c:pt idx="2">
                  <c:v>803390.24887229502</c:v>
                </c:pt>
              </c:numCache>
            </c:numRef>
          </c:val>
          <c:smooth val="1"/>
          <c:extLst>
            <c:ext xmlns:c16="http://schemas.microsoft.com/office/drawing/2014/chart" uri="{C3380CC4-5D6E-409C-BE32-E72D297353CC}">
              <c16:uniqueId val="{00000000-F79B-A34C-9F99-A04F29BA3CFA}"/>
            </c:ext>
          </c:extLst>
        </c:ser>
        <c:ser>
          <c:idx val="1"/>
          <c:order val="1"/>
          <c:tx>
            <c:strRef>
              <c:f>Hoja1!$A$3</c:f>
              <c:strCache>
                <c:ptCount val="1"/>
                <c:pt idx="0">
                  <c:v>Banpais</c:v>
                </c:pt>
              </c:strCache>
            </c:strRef>
          </c:tx>
          <c:spPr>
            <a:ln w="28575" cap="rnd">
              <a:solidFill>
                <a:srgbClr val="FFC000"/>
              </a:solidFill>
              <a:round/>
            </a:ln>
            <a:effectLst/>
          </c:spPr>
          <c:marker>
            <c:symbol val="circle"/>
            <c:size val="8"/>
            <c:spPr>
              <a:solidFill>
                <a:srgbClr val="FFC000"/>
              </a:solidFill>
              <a:ln w="9525">
                <a:solidFill>
                  <a:schemeClr val="tx1"/>
                </a:solidFill>
              </a:ln>
              <a:effectLst/>
            </c:spPr>
          </c:marker>
          <c:cat>
            <c:strRef>
              <c:f>Hoja1!$B$1:$D$1</c:f>
              <c:strCache>
                <c:ptCount val="3"/>
                <c:pt idx="0">
                  <c:v>ENE</c:v>
                </c:pt>
                <c:pt idx="1">
                  <c:v>FEB</c:v>
                </c:pt>
                <c:pt idx="2">
                  <c:v>MAR</c:v>
                </c:pt>
              </c:strCache>
            </c:strRef>
          </c:cat>
          <c:val>
            <c:numRef>
              <c:f>Hoja1!$B$3:$D$3</c:f>
              <c:numCache>
                <c:formatCode>0.0,"K"</c:formatCode>
                <c:ptCount val="3"/>
                <c:pt idx="0">
                  <c:v>394543.95114031062</c:v>
                </c:pt>
                <c:pt idx="1">
                  <c:v>383260.02332977217</c:v>
                </c:pt>
                <c:pt idx="2">
                  <c:v>598732.34659918689</c:v>
                </c:pt>
              </c:numCache>
            </c:numRef>
          </c:val>
          <c:smooth val="0"/>
          <c:extLst>
            <c:ext xmlns:c16="http://schemas.microsoft.com/office/drawing/2014/chart" uri="{C3380CC4-5D6E-409C-BE32-E72D297353CC}">
              <c16:uniqueId val="{00000001-F79B-A34C-9F99-A04F29BA3CFA}"/>
            </c:ext>
          </c:extLst>
        </c:ser>
        <c:ser>
          <c:idx val="2"/>
          <c:order val="2"/>
          <c:tx>
            <c:strRef>
              <c:f>Hoja1!$A$4</c:f>
              <c:strCache>
                <c:ptCount val="1"/>
                <c:pt idx="0">
                  <c:v>Occidente</c:v>
                </c:pt>
              </c:strCache>
            </c:strRef>
          </c:tx>
          <c:spPr>
            <a:ln w="28575" cap="rnd">
              <a:solidFill>
                <a:srgbClr val="00B050"/>
              </a:solidFill>
              <a:round/>
            </a:ln>
            <a:effectLst/>
          </c:spPr>
          <c:marker>
            <c:symbol val="circle"/>
            <c:size val="8"/>
            <c:spPr>
              <a:solidFill>
                <a:srgbClr val="00B050"/>
              </a:solidFill>
              <a:ln w="9525">
                <a:solidFill>
                  <a:schemeClr val="tx1"/>
                </a:solidFill>
              </a:ln>
              <a:effectLst/>
            </c:spPr>
          </c:marker>
          <c:cat>
            <c:strRef>
              <c:f>Hoja1!$B$1:$D$1</c:f>
              <c:strCache>
                <c:ptCount val="3"/>
                <c:pt idx="0">
                  <c:v>ENE</c:v>
                </c:pt>
                <c:pt idx="1">
                  <c:v>FEB</c:v>
                </c:pt>
                <c:pt idx="2">
                  <c:v>MAR</c:v>
                </c:pt>
              </c:strCache>
            </c:strRef>
          </c:cat>
          <c:val>
            <c:numRef>
              <c:f>Hoja1!$B$4:$D$4</c:f>
              <c:numCache>
                <c:formatCode>0.0,"K"</c:formatCode>
                <c:ptCount val="3"/>
                <c:pt idx="0">
                  <c:v>241031.46543888512</c:v>
                </c:pt>
                <c:pt idx="1">
                  <c:v>494844.94244076841</c:v>
                </c:pt>
                <c:pt idx="2">
                  <c:v>491094.52029573603</c:v>
                </c:pt>
              </c:numCache>
            </c:numRef>
          </c:val>
          <c:smooth val="1"/>
          <c:extLst>
            <c:ext xmlns:c16="http://schemas.microsoft.com/office/drawing/2014/chart" uri="{C3380CC4-5D6E-409C-BE32-E72D297353CC}">
              <c16:uniqueId val="{00000002-F79B-A34C-9F99-A04F29BA3CFA}"/>
            </c:ext>
          </c:extLst>
        </c:ser>
        <c:ser>
          <c:idx val="3"/>
          <c:order val="3"/>
          <c:tx>
            <c:strRef>
              <c:f>Hoja1!$A$5</c:f>
              <c:strCache>
                <c:ptCount val="1"/>
                <c:pt idx="0">
                  <c:v>Ficohsa</c:v>
                </c:pt>
              </c:strCache>
            </c:strRef>
          </c:tx>
          <c:spPr>
            <a:ln w="28575" cap="rnd">
              <a:solidFill>
                <a:srgbClr val="00B0F0"/>
              </a:solidFill>
              <a:round/>
            </a:ln>
            <a:effectLst/>
          </c:spPr>
          <c:marker>
            <c:symbol val="circle"/>
            <c:size val="8"/>
            <c:spPr>
              <a:solidFill>
                <a:srgbClr val="00B0F0"/>
              </a:solidFill>
              <a:ln w="9525">
                <a:solidFill>
                  <a:schemeClr val="tx1"/>
                </a:solidFill>
              </a:ln>
              <a:effectLst/>
            </c:spPr>
          </c:marker>
          <c:cat>
            <c:strRef>
              <c:f>Hoja1!$B$1:$D$1</c:f>
              <c:strCache>
                <c:ptCount val="3"/>
                <c:pt idx="0">
                  <c:v>ENE</c:v>
                </c:pt>
                <c:pt idx="1">
                  <c:v>FEB</c:v>
                </c:pt>
                <c:pt idx="2">
                  <c:v>MAR</c:v>
                </c:pt>
              </c:strCache>
            </c:strRef>
          </c:cat>
          <c:val>
            <c:numRef>
              <c:f>Hoja1!$B$5:$D$5</c:f>
              <c:numCache>
                <c:formatCode>0.0,"K"</c:formatCode>
                <c:ptCount val="3"/>
                <c:pt idx="0">
                  <c:v>278043.84133418748</c:v>
                </c:pt>
                <c:pt idx="1">
                  <c:v>402599.655395373</c:v>
                </c:pt>
                <c:pt idx="2">
                  <c:v>372733.5540740366</c:v>
                </c:pt>
              </c:numCache>
            </c:numRef>
          </c:val>
          <c:smooth val="1"/>
          <c:extLst>
            <c:ext xmlns:c16="http://schemas.microsoft.com/office/drawing/2014/chart" uri="{C3380CC4-5D6E-409C-BE32-E72D297353CC}">
              <c16:uniqueId val="{00000003-F79B-A34C-9F99-A04F29BA3CFA}"/>
            </c:ext>
          </c:extLst>
        </c:ser>
        <c:ser>
          <c:idx val="4"/>
          <c:order val="4"/>
          <c:tx>
            <c:strRef>
              <c:f>Hoja1!$A$6</c:f>
              <c:strCache>
                <c:ptCount val="1"/>
                <c:pt idx="0">
                  <c:v>BAC</c:v>
                </c:pt>
              </c:strCache>
            </c:strRef>
          </c:tx>
          <c:spPr>
            <a:ln w="28575" cap="rnd">
              <a:solidFill>
                <a:srgbClr val="E4002B"/>
              </a:solidFill>
              <a:round/>
            </a:ln>
            <a:effectLst/>
          </c:spPr>
          <c:marker>
            <c:symbol val="circle"/>
            <c:size val="8"/>
            <c:spPr>
              <a:solidFill>
                <a:schemeClr val="tx1"/>
              </a:solidFill>
              <a:ln w="9525">
                <a:solidFill>
                  <a:schemeClr val="accent5"/>
                </a:solidFill>
              </a:ln>
              <a:effectLst/>
            </c:spPr>
          </c:marker>
          <c:cat>
            <c:strRef>
              <c:f>Hoja1!$B$1:$D$1</c:f>
              <c:strCache>
                <c:ptCount val="3"/>
                <c:pt idx="0">
                  <c:v>ENE</c:v>
                </c:pt>
                <c:pt idx="1">
                  <c:v>FEB</c:v>
                </c:pt>
                <c:pt idx="2">
                  <c:v>MAR</c:v>
                </c:pt>
              </c:strCache>
            </c:strRef>
          </c:cat>
          <c:val>
            <c:numRef>
              <c:f>Hoja1!$B$6:$D$6</c:f>
              <c:numCache>
                <c:formatCode>0.0,"K"</c:formatCode>
                <c:ptCount val="3"/>
                <c:pt idx="0">
                  <c:v>128923.22735921662</c:v>
                </c:pt>
                <c:pt idx="1">
                  <c:v>122939.66610323687</c:v>
                </c:pt>
                <c:pt idx="2">
                  <c:v>396045.36493622989</c:v>
                </c:pt>
              </c:numCache>
            </c:numRef>
          </c:val>
          <c:smooth val="1"/>
          <c:extLst>
            <c:ext xmlns:c16="http://schemas.microsoft.com/office/drawing/2014/chart" uri="{C3380CC4-5D6E-409C-BE32-E72D297353CC}">
              <c16:uniqueId val="{00000004-F79B-A34C-9F99-A04F29BA3CFA}"/>
            </c:ext>
          </c:extLst>
        </c:ser>
        <c:ser>
          <c:idx val="5"/>
          <c:order val="5"/>
          <c:tx>
            <c:strRef>
              <c:f>Hoja1!$A$7</c:f>
              <c:strCache>
                <c:ptCount val="1"/>
                <c:pt idx="0">
                  <c:v>Azteca</c:v>
                </c:pt>
              </c:strCache>
            </c:strRef>
          </c:tx>
          <c:spPr>
            <a:ln w="28575" cap="rnd">
              <a:solidFill>
                <a:srgbClr val="02AA8A"/>
              </a:solidFill>
              <a:round/>
            </a:ln>
            <a:effectLst/>
          </c:spPr>
          <c:marker>
            <c:symbol val="circle"/>
            <c:size val="8"/>
            <c:spPr>
              <a:solidFill>
                <a:schemeClr val="tx1"/>
              </a:solidFill>
              <a:ln w="9525">
                <a:solidFill>
                  <a:schemeClr val="accent6"/>
                </a:solidFill>
              </a:ln>
              <a:effectLst/>
            </c:spPr>
          </c:marker>
          <c:cat>
            <c:strRef>
              <c:f>Hoja1!$B$1:$D$1</c:f>
              <c:strCache>
                <c:ptCount val="3"/>
                <c:pt idx="0">
                  <c:v>ENE</c:v>
                </c:pt>
                <c:pt idx="1">
                  <c:v>FEB</c:v>
                </c:pt>
                <c:pt idx="2">
                  <c:v>MAR</c:v>
                </c:pt>
              </c:strCache>
            </c:strRef>
          </c:cat>
          <c:val>
            <c:numRef>
              <c:f>Hoja1!$B$7:$D$7</c:f>
              <c:numCache>
                <c:formatCode>0.0,"K"</c:formatCode>
                <c:ptCount val="3"/>
                <c:pt idx="0">
                  <c:v>96286.735996491101</c:v>
                </c:pt>
                <c:pt idx="1">
                  <c:v>116993.09313152506</c:v>
                </c:pt>
                <c:pt idx="2">
                  <c:v>140777.60222292203</c:v>
                </c:pt>
              </c:numCache>
            </c:numRef>
          </c:val>
          <c:smooth val="1"/>
          <c:extLst>
            <c:ext xmlns:c16="http://schemas.microsoft.com/office/drawing/2014/chart" uri="{C3380CC4-5D6E-409C-BE32-E72D297353CC}">
              <c16:uniqueId val="{00000005-F79B-A34C-9F99-A04F29BA3CFA}"/>
            </c:ext>
          </c:extLst>
        </c:ser>
        <c:ser>
          <c:idx val="6"/>
          <c:order val="6"/>
          <c:tx>
            <c:strRef>
              <c:f>Hoja1!$A$8</c:f>
              <c:strCache>
                <c:ptCount val="1"/>
                <c:pt idx="0">
                  <c:v>Davivienda</c:v>
                </c:pt>
              </c:strCache>
            </c:strRef>
          </c:tx>
          <c:spPr>
            <a:ln w="28575" cap="rnd">
              <a:solidFill>
                <a:srgbClr val="DA9694"/>
              </a:solidFill>
              <a:round/>
            </a:ln>
            <a:effectLst/>
          </c:spPr>
          <c:marker>
            <c:symbol val="circle"/>
            <c:size val="8"/>
            <c:spPr>
              <a:solidFill>
                <a:srgbClr val="DA9694"/>
              </a:solidFill>
              <a:ln w="9525">
                <a:solidFill>
                  <a:schemeClr val="tx1"/>
                </a:solidFill>
              </a:ln>
              <a:effectLst/>
            </c:spPr>
          </c:marker>
          <c:cat>
            <c:strRef>
              <c:f>Hoja1!$B$1:$D$1</c:f>
              <c:strCache>
                <c:ptCount val="3"/>
                <c:pt idx="0">
                  <c:v>ENE</c:v>
                </c:pt>
                <c:pt idx="1">
                  <c:v>FEB</c:v>
                </c:pt>
                <c:pt idx="2">
                  <c:v>MAR</c:v>
                </c:pt>
              </c:strCache>
            </c:strRef>
          </c:cat>
          <c:val>
            <c:numRef>
              <c:f>Hoja1!$B$8:$D$8</c:f>
              <c:numCache>
                <c:formatCode>0.0,"K"</c:formatCode>
                <c:ptCount val="3"/>
                <c:pt idx="0">
                  <c:v>6022.4959912269269</c:v>
                </c:pt>
                <c:pt idx="1">
                  <c:v>17597.482325670226</c:v>
                </c:pt>
                <c:pt idx="2">
                  <c:v>290749.24142419762</c:v>
                </c:pt>
              </c:numCache>
            </c:numRef>
          </c:val>
          <c:smooth val="1"/>
          <c:extLst>
            <c:ext xmlns:c16="http://schemas.microsoft.com/office/drawing/2014/chart" uri="{C3380CC4-5D6E-409C-BE32-E72D297353CC}">
              <c16:uniqueId val="{00000006-F79B-A34C-9F99-A04F29BA3CFA}"/>
            </c:ext>
          </c:extLst>
        </c:ser>
        <c:dLbls>
          <c:showLegendKey val="0"/>
          <c:showVal val="0"/>
          <c:showCatName val="0"/>
          <c:showSerName val="0"/>
          <c:showPercent val="0"/>
          <c:showBubbleSize val="0"/>
        </c:dLbls>
        <c:marker val="1"/>
        <c:smooth val="0"/>
        <c:axId val="41086992"/>
        <c:axId val="49491152"/>
      </c:lineChart>
      <c:catAx>
        <c:axId val="41086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Cond" panose="020B0506030403020204" pitchFamily="34" charset="0"/>
                <a:ea typeface="+mn-ea"/>
                <a:cs typeface="+mn-cs"/>
              </a:defRPr>
            </a:pPr>
            <a:endParaRPr lang="es-HN"/>
          </a:p>
        </c:txPr>
        <c:crossAx val="49491152"/>
        <c:crosses val="autoZero"/>
        <c:auto val="1"/>
        <c:lblAlgn val="ctr"/>
        <c:lblOffset val="100"/>
        <c:noMultiLvlLbl val="0"/>
      </c:catAx>
      <c:valAx>
        <c:axId val="49491152"/>
        <c:scaling>
          <c:orientation val="minMax"/>
        </c:scaling>
        <c:delete val="0"/>
        <c:axPos val="l"/>
        <c:numFmt formatCode="0.0,&quot;K&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Cond" panose="020B0506030403020204" pitchFamily="34" charset="0"/>
                <a:ea typeface="+mn-ea"/>
                <a:cs typeface="+mn-cs"/>
              </a:defRPr>
            </a:pPr>
            <a:endParaRPr lang="es-HN"/>
          </a:p>
        </c:txPr>
        <c:crossAx val="410869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40000"/>
            <a:lumOff val="60000"/>
          </a:schemeClr>
        </a:gs>
        <a:gs pos="27000">
          <a:schemeClr val="accent1">
            <a:lumMod val="60000"/>
            <a:lumOff val="40000"/>
          </a:schemeClr>
        </a:gs>
        <a:gs pos="54000">
          <a:schemeClr val="accent1">
            <a:lumMod val="75000"/>
          </a:schemeClr>
        </a:gs>
        <a:gs pos="82000">
          <a:schemeClr val="accent1">
            <a:lumMod val="50000"/>
          </a:schemeClr>
        </a:gs>
      </a:gsLst>
      <a:lin ang="5400000" scaled="1"/>
    </a:gradFill>
    <a:ln>
      <a:noFill/>
    </a:ln>
    <a:effectLst/>
  </c:spPr>
  <c:txPr>
    <a:bodyPr/>
    <a:lstStyle/>
    <a:p>
      <a:pPr>
        <a:defRPr/>
      </a:pPr>
      <a:endParaRPr lang="es-H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88382483781729"/>
          <c:y val="4.9130487784593994E-2"/>
          <c:w val="0.68586146039792484"/>
          <c:h val="0.89104342518565161"/>
        </c:manualLayout>
      </c:layout>
      <c:doughnutChart>
        <c:varyColors val="1"/>
        <c:ser>
          <c:idx val="0"/>
          <c:order val="0"/>
          <c:tx>
            <c:strRef>
              <c:f>Hoja1!$B$1</c:f>
              <c:strCache>
                <c:ptCount val="1"/>
                <c:pt idx="0">
                  <c:v>Ventas</c:v>
                </c:pt>
              </c:strCache>
            </c:strRef>
          </c:tx>
          <c:spPr>
            <a:ln>
              <a:noFill/>
            </a:ln>
          </c:spPr>
          <c:dPt>
            <c:idx val="0"/>
            <c:bubble3D val="0"/>
            <c:spPr>
              <a:solidFill>
                <a:schemeClr val="accent1">
                  <a:lumMod val="50000"/>
                </a:schemeClr>
              </a:solidFill>
              <a:ln w="19050">
                <a:noFill/>
              </a:ln>
              <a:effectLst/>
            </c:spPr>
            <c:extLst>
              <c:ext xmlns:c16="http://schemas.microsoft.com/office/drawing/2014/chart" uri="{C3380CC4-5D6E-409C-BE32-E72D297353CC}">
                <c16:uniqueId val="{00000001-7E65-294C-A1EF-2313F15FFCEB}"/>
              </c:ext>
            </c:extLst>
          </c:dPt>
          <c:dPt>
            <c:idx val="1"/>
            <c:bubble3D val="0"/>
            <c:spPr>
              <a:solidFill>
                <a:schemeClr val="accent3"/>
              </a:solidFill>
              <a:ln w="19050">
                <a:noFill/>
              </a:ln>
              <a:effectLst/>
            </c:spPr>
            <c:extLst>
              <c:ext xmlns:c16="http://schemas.microsoft.com/office/drawing/2014/chart" uri="{C3380CC4-5D6E-409C-BE32-E72D297353CC}">
                <c16:uniqueId val="{00000003-7E65-294C-A1EF-2313F15FFCEB}"/>
              </c:ext>
            </c:extLst>
          </c:dPt>
          <c:dPt>
            <c:idx val="2"/>
            <c:bubble3D val="0"/>
            <c:spPr>
              <a:solidFill>
                <a:schemeClr val="accent5"/>
              </a:solidFill>
              <a:ln w="19050">
                <a:noFill/>
              </a:ln>
              <a:effectLst/>
            </c:spPr>
            <c:extLst>
              <c:ext xmlns:c16="http://schemas.microsoft.com/office/drawing/2014/chart" uri="{C3380CC4-5D6E-409C-BE32-E72D297353CC}">
                <c16:uniqueId val="{00000005-7E65-294C-A1EF-2313F15FFCEB}"/>
              </c:ext>
            </c:extLst>
          </c:dPt>
          <c:dPt>
            <c:idx val="3"/>
            <c:bubble3D val="0"/>
            <c:spPr>
              <a:solidFill>
                <a:schemeClr val="accent1">
                  <a:lumMod val="60000"/>
                  <a:lumOff val="40000"/>
                </a:schemeClr>
              </a:solidFill>
              <a:ln w="19050">
                <a:noFill/>
              </a:ln>
              <a:effectLst/>
            </c:spPr>
            <c:extLst>
              <c:ext xmlns:c16="http://schemas.microsoft.com/office/drawing/2014/chart" uri="{C3380CC4-5D6E-409C-BE32-E72D297353CC}">
                <c16:uniqueId val="{00000007-7E65-294C-A1EF-2313F15FFCE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TV</c:v>
                </c:pt>
                <c:pt idx="1">
                  <c:v>Exteriores</c:v>
                </c:pt>
                <c:pt idx="2">
                  <c:v>Radio</c:v>
                </c:pt>
                <c:pt idx="3">
                  <c:v>Prensa</c:v>
                </c:pt>
              </c:strCache>
            </c:strRef>
          </c:cat>
          <c:val>
            <c:numRef>
              <c:f>Hoja1!$B$2:$B$5</c:f>
              <c:numCache>
                <c:formatCode>General</c:formatCode>
                <c:ptCount val="4"/>
                <c:pt idx="0">
                  <c:v>70</c:v>
                </c:pt>
                <c:pt idx="1">
                  <c:v>15</c:v>
                </c:pt>
                <c:pt idx="2">
                  <c:v>9</c:v>
                </c:pt>
                <c:pt idx="3">
                  <c:v>6</c:v>
                </c:pt>
              </c:numCache>
            </c:numRef>
          </c:val>
          <c:extLst>
            <c:ext xmlns:c16="http://schemas.microsoft.com/office/drawing/2014/chart" uri="{C3380CC4-5D6E-409C-BE32-E72D297353CC}">
              <c16:uniqueId val="{00000008-7E65-294C-A1EF-2313F15FFCEB}"/>
            </c:ext>
          </c:extLst>
        </c:ser>
        <c:dLbls>
          <c:showLegendKey val="0"/>
          <c:showVal val="1"/>
          <c:showCatName val="1"/>
          <c:showSerName val="0"/>
          <c:showPercent val="0"/>
          <c:showBubbleSize val="0"/>
          <c:showLeaderLines val="1"/>
        </c:dLbls>
        <c:firstSliceAng val="10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75000"/>
      </a:schemeClr>
    </a:solidFill>
    <a:ln>
      <a:noFill/>
    </a:ln>
    <a:effectLst/>
  </c:spPr>
  <c:txPr>
    <a:bodyPr/>
    <a:lstStyle/>
    <a:p>
      <a:pPr>
        <a:defRPr/>
      </a:pPr>
      <a:endParaRPr lang="es-HN"/>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7">
  <a:schemeClr val="accent4"/>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HN"/>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17AE2-75B7-5947-9BAE-E1D8E1F37BEB}" type="datetimeFigureOut">
              <a:rPr lang="es-HN" smtClean="0"/>
              <a:t>21/4/26</a:t>
            </a:fld>
            <a:endParaRPr lang="es-HN"/>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HN"/>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HN"/>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HN"/>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DB5C0-8411-9E49-B9D6-A281C196F565}" type="slidenum">
              <a:rPr lang="es-HN" smtClean="0"/>
              <a:t>‹Nº›</a:t>
            </a:fld>
            <a:endParaRPr lang="es-HN"/>
          </a:p>
        </p:txBody>
      </p:sp>
    </p:spTree>
    <p:extLst>
      <p:ext uri="{BB962C8B-B14F-4D97-AF65-F5344CB8AC3E}">
        <p14:creationId xmlns:p14="http://schemas.microsoft.com/office/powerpoint/2010/main" val="2908311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F33DB5C0-8411-9E49-B9D6-A281C196F565}" type="slidenum">
              <a:rPr lang="es-HN" smtClean="0"/>
              <a:t>1</a:t>
            </a:fld>
            <a:endParaRPr lang="es-HN"/>
          </a:p>
        </p:txBody>
      </p:sp>
    </p:spTree>
    <p:extLst>
      <p:ext uri="{BB962C8B-B14F-4D97-AF65-F5344CB8AC3E}">
        <p14:creationId xmlns:p14="http://schemas.microsoft.com/office/powerpoint/2010/main" val="220837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F33DB5C0-8411-9E49-B9D6-A281C196F565}" type="slidenum">
              <a:rPr lang="es-HN" smtClean="0"/>
              <a:t>2</a:t>
            </a:fld>
            <a:endParaRPr lang="es-HN"/>
          </a:p>
        </p:txBody>
      </p:sp>
    </p:spTree>
    <p:extLst>
      <p:ext uri="{BB962C8B-B14F-4D97-AF65-F5344CB8AC3E}">
        <p14:creationId xmlns:p14="http://schemas.microsoft.com/office/powerpoint/2010/main" val="2929566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F33DB5C0-8411-9E49-B9D6-A281C196F565}" type="slidenum">
              <a:rPr lang="es-HN" smtClean="0"/>
              <a:t>8</a:t>
            </a:fld>
            <a:endParaRPr lang="es-HN"/>
          </a:p>
        </p:txBody>
      </p:sp>
    </p:spTree>
    <p:extLst>
      <p:ext uri="{BB962C8B-B14F-4D97-AF65-F5344CB8AC3E}">
        <p14:creationId xmlns:p14="http://schemas.microsoft.com/office/powerpoint/2010/main" val="4010327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F33DB5C0-8411-9E49-B9D6-A281C196F565}" type="slidenum">
              <a:rPr lang="es-HN" smtClean="0"/>
              <a:t>9</a:t>
            </a:fld>
            <a:endParaRPr lang="es-HN"/>
          </a:p>
        </p:txBody>
      </p:sp>
    </p:spTree>
    <p:extLst>
      <p:ext uri="{BB962C8B-B14F-4D97-AF65-F5344CB8AC3E}">
        <p14:creationId xmlns:p14="http://schemas.microsoft.com/office/powerpoint/2010/main" val="396719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F33DB5C0-8411-9E49-B9D6-A281C196F565}" type="slidenum">
              <a:rPr lang="es-HN" smtClean="0"/>
              <a:t>10</a:t>
            </a:fld>
            <a:endParaRPr lang="es-HN"/>
          </a:p>
        </p:txBody>
      </p:sp>
    </p:spTree>
    <p:extLst>
      <p:ext uri="{BB962C8B-B14F-4D97-AF65-F5344CB8AC3E}">
        <p14:creationId xmlns:p14="http://schemas.microsoft.com/office/powerpoint/2010/main" val="16542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F33DB5C0-8411-9E49-B9D6-A281C196F565}" type="slidenum">
              <a:rPr lang="es-HN" smtClean="0"/>
              <a:t>11</a:t>
            </a:fld>
            <a:endParaRPr lang="es-HN"/>
          </a:p>
        </p:txBody>
      </p:sp>
    </p:spTree>
    <p:extLst>
      <p:ext uri="{BB962C8B-B14F-4D97-AF65-F5344CB8AC3E}">
        <p14:creationId xmlns:p14="http://schemas.microsoft.com/office/powerpoint/2010/main" val="2940135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F33DB5C0-8411-9E49-B9D6-A281C196F565}" type="slidenum">
              <a:rPr lang="es-HN" smtClean="0"/>
              <a:t>12</a:t>
            </a:fld>
            <a:endParaRPr lang="es-HN"/>
          </a:p>
        </p:txBody>
      </p:sp>
    </p:spTree>
    <p:extLst>
      <p:ext uri="{BB962C8B-B14F-4D97-AF65-F5344CB8AC3E}">
        <p14:creationId xmlns:p14="http://schemas.microsoft.com/office/powerpoint/2010/main" val="2154129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58809EDA-3533-194E-8A0E-78C043AC6167}" type="datetimeFigureOut">
              <a:rPr lang="es-HN" smtClean="0"/>
              <a:t>20/4/26</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4E659E87-9091-DE44-9BD0-74D61C3AFE48}" type="slidenum">
              <a:rPr lang="es-HN" smtClean="0"/>
              <a:t>‹Nº›</a:t>
            </a:fld>
            <a:endParaRPr lang="es-HN"/>
          </a:p>
        </p:txBody>
      </p:sp>
    </p:spTree>
    <p:extLst>
      <p:ext uri="{BB962C8B-B14F-4D97-AF65-F5344CB8AC3E}">
        <p14:creationId xmlns:p14="http://schemas.microsoft.com/office/powerpoint/2010/main" val="1533138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8809EDA-3533-194E-8A0E-78C043AC6167}" type="datetimeFigureOut">
              <a:rPr lang="es-HN" smtClean="0"/>
              <a:t>20/4/26</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4E659E87-9091-DE44-9BD0-74D61C3AFE48}" type="slidenum">
              <a:rPr lang="es-HN" smtClean="0"/>
              <a:t>‹Nº›</a:t>
            </a:fld>
            <a:endParaRPr lang="es-HN"/>
          </a:p>
        </p:txBody>
      </p:sp>
    </p:spTree>
    <p:extLst>
      <p:ext uri="{BB962C8B-B14F-4D97-AF65-F5344CB8AC3E}">
        <p14:creationId xmlns:p14="http://schemas.microsoft.com/office/powerpoint/2010/main" val="3010926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8809EDA-3533-194E-8A0E-78C043AC6167}" type="datetimeFigureOut">
              <a:rPr lang="es-HN" smtClean="0"/>
              <a:t>20/4/26</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4E659E87-9091-DE44-9BD0-74D61C3AFE48}" type="slidenum">
              <a:rPr lang="es-HN" smtClean="0"/>
              <a:t>‹Nº›</a:t>
            </a:fld>
            <a:endParaRPr lang="es-HN"/>
          </a:p>
        </p:txBody>
      </p:sp>
    </p:spTree>
    <p:extLst>
      <p:ext uri="{BB962C8B-B14F-4D97-AF65-F5344CB8AC3E}">
        <p14:creationId xmlns:p14="http://schemas.microsoft.com/office/powerpoint/2010/main" val="195243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8809EDA-3533-194E-8A0E-78C043AC6167}" type="datetimeFigureOut">
              <a:rPr lang="es-HN" smtClean="0"/>
              <a:t>20/4/26</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4E659E87-9091-DE44-9BD0-74D61C3AFE48}" type="slidenum">
              <a:rPr lang="es-HN" smtClean="0"/>
              <a:t>‹Nº›</a:t>
            </a:fld>
            <a:endParaRPr lang="es-HN"/>
          </a:p>
        </p:txBody>
      </p:sp>
    </p:spTree>
    <p:extLst>
      <p:ext uri="{BB962C8B-B14F-4D97-AF65-F5344CB8AC3E}">
        <p14:creationId xmlns:p14="http://schemas.microsoft.com/office/powerpoint/2010/main" val="66114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58809EDA-3533-194E-8A0E-78C043AC6167}" type="datetimeFigureOut">
              <a:rPr lang="es-HN" smtClean="0"/>
              <a:t>20/4/26</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4E659E87-9091-DE44-9BD0-74D61C3AFE48}" type="slidenum">
              <a:rPr lang="es-HN" smtClean="0"/>
              <a:t>‹Nº›</a:t>
            </a:fld>
            <a:endParaRPr lang="es-HN"/>
          </a:p>
        </p:txBody>
      </p:sp>
    </p:spTree>
    <p:extLst>
      <p:ext uri="{BB962C8B-B14F-4D97-AF65-F5344CB8AC3E}">
        <p14:creationId xmlns:p14="http://schemas.microsoft.com/office/powerpoint/2010/main" val="3439102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58809EDA-3533-194E-8A0E-78C043AC6167}" type="datetimeFigureOut">
              <a:rPr lang="es-HN" smtClean="0"/>
              <a:t>20/4/26</a:t>
            </a:fld>
            <a:endParaRPr lang="es-HN"/>
          </a:p>
        </p:txBody>
      </p:sp>
      <p:sp>
        <p:nvSpPr>
          <p:cNvPr id="6" name="Footer Placeholder 5"/>
          <p:cNvSpPr>
            <a:spLocks noGrp="1"/>
          </p:cNvSpPr>
          <p:nvPr>
            <p:ph type="ftr" sz="quarter" idx="11"/>
          </p:nvPr>
        </p:nvSpPr>
        <p:spPr/>
        <p:txBody>
          <a:bodyPr/>
          <a:lstStyle/>
          <a:p>
            <a:endParaRPr lang="es-HN"/>
          </a:p>
        </p:txBody>
      </p:sp>
      <p:sp>
        <p:nvSpPr>
          <p:cNvPr id="7" name="Slide Number Placeholder 6"/>
          <p:cNvSpPr>
            <a:spLocks noGrp="1"/>
          </p:cNvSpPr>
          <p:nvPr>
            <p:ph type="sldNum" sz="quarter" idx="12"/>
          </p:nvPr>
        </p:nvSpPr>
        <p:spPr/>
        <p:txBody>
          <a:bodyPr/>
          <a:lstStyle/>
          <a:p>
            <a:fld id="{4E659E87-9091-DE44-9BD0-74D61C3AFE48}" type="slidenum">
              <a:rPr lang="es-HN" smtClean="0"/>
              <a:t>‹Nº›</a:t>
            </a:fld>
            <a:endParaRPr lang="es-HN"/>
          </a:p>
        </p:txBody>
      </p:sp>
    </p:spTree>
    <p:extLst>
      <p:ext uri="{BB962C8B-B14F-4D97-AF65-F5344CB8AC3E}">
        <p14:creationId xmlns:p14="http://schemas.microsoft.com/office/powerpoint/2010/main" val="3820549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58809EDA-3533-194E-8A0E-78C043AC6167}" type="datetimeFigureOut">
              <a:rPr lang="es-HN" smtClean="0"/>
              <a:t>20/4/26</a:t>
            </a:fld>
            <a:endParaRPr lang="es-HN"/>
          </a:p>
        </p:txBody>
      </p:sp>
      <p:sp>
        <p:nvSpPr>
          <p:cNvPr id="8" name="Footer Placeholder 7"/>
          <p:cNvSpPr>
            <a:spLocks noGrp="1"/>
          </p:cNvSpPr>
          <p:nvPr>
            <p:ph type="ftr" sz="quarter" idx="11"/>
          </p:nvPr>
        </p:nvSpPr>
        <p:spPr/>
        <p:txBody>
          <a:bodyPr/>
          <a:lstStyle/>
          <a:p>
            <a:endParaRPr lang="es-HN"/>
          </a:p>
        </p:txBody>
      </p:sp>
      <p:sp>
        <p:nvSpPr>
          <p:cNvPr id="9" name="Slide Number Placeholder 8"/>
          <p:cNvSpPr>
            <a:spLocks noGrp="1"/>
          </p:cNvSpPr>
          <p:nvPr>
            <p:ph type="sldNum" sz="quarter" idx="12"/>
          </p:nvPr>
        </p:nvSpPr>
        <p:spPr/>
        <p:txBody>
          <a:bodyPr/>
          <a:lstStyle/>
          <a:p>
            <a:fld id="{4E659E87-9091-DE44-9BD0-74D61C3AFE48}" type="slidenum">
              <a:rPr lang="es-HN" smtClean="0"/>
              <a:t>‹Nº›</a:t>
            </a:fld>
            <a:endParaRPr lang="es-HN"/>
          </a:p>
        </p:txBody>
      </p:sp>
    </p:spTree>
    <p:extLst>
      <p:ext uri="{BB962C8B-B14F-4D97-AF65-F5344CB8AC3E}">
        <p14:creationId xmlns:p14="http://schemas.microsoft.com/office/powerpoint/2010/main" val="3545054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58809EDA-3533-194E-8A0E-78C043AC6167}" type="datetimeFigureOut">
              <a:rPr lang="es-HN" smtClean="0"/>
              <a:t>20/4/26</a:t>
            </a:fld>
            <a:endParaRPr lang="es-HN"/>
          </a:p>
        </p:txBody>
      </p:sp>
      <p:sp>
        <p:nvSpPr>
          <p:cNvPr id="4" name="Footer Placeholder 3"/>
          <p:cNvSpPr>
            <a:spLocks noGrp="1"/>
          </p:cNvSpPr>
          <p:nvPr>
            <p:ph type="ftr" sz="quarter" idx="11"/>
          </p:nvPr>
        </p:nvSpPr>
        <p:spPr/>
        <p:txBody>
          <a:bodyPr/>
          <a:lstStyle/>
          <a:p>
            <a:endParaRPr lang="es-HN"/>
          </a:p>
        </p:txBody>
      </p:sp>
      <p:sp>
        <p:nvSpPr>
          <p:cNvPr id="5" name="Slide Number Placeholder 4"/>
          <p:cNvSpPr>
            <a:spLocks noGrp="1"/>
          </p:cNvSpPr>
          <p:nvPr>
            <p:ph type="sldNum" sz="quarter" idx="12"/>
          </p:nvPr>
        </p:nvSpPr>
        <p:spPr/>
        <p:txBody>
          <a:bodyPr/>
          <a:lstStyle/>
          <a:p>
            <a:fld id="{4E659E87-9091-DE44-9BD0-74D61C3AFE48}" type="slidenum">
              <a:rPr lang="es-HN" smtClean="0"/>
              <a:t>‹Nº›</a:t>
            </a:fld>
            <a:endParaRPr lang="es-HN"/>
          </a:p>
        </p:txBody>
      </p:sp>
    </p:spTree>
    <p:extLst>
      <p:ext uri="{BB962C8B-B14F-4D97-AF65-F5344CB8AC3E}">
        <p14:creationId xmlns:p14="http://schemas.microsoft.com/office/powerpoint/2010/main" val="535165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09EDA-3533-194E-8A0E-78C043AC6167}" type="datetimeFigureOut">
              <a:rPr lang="es-HN" smtClean="0"/>
              <a:t>20/4/26</a:t>
            </a:fld>
            <a:endParaRPr lang="es-HN"/>
          </a:p>
        </p:txBody>
      </p:sp>
      <p:sp>
        <p:nvSpPr>
          <p:cNvPr id="3" name="Footer Placeholder 2"/>
          <p:cNvSpPr>
            <a:spLocks noGrp="1"/>
          </p:cNvSpPr>
          <p:nvPr>
            <p:ph type="ftr" sz="quarter" idx="11"/>
          </p:nvPr>
        </p:nvSpPr>
        <p:spPr/>
        <p:txBody>
          <a:bodyPr/>
          <a:lstStyle/>
          <a:p>
            <a:endParaRPr lang="es-HN"/>
          </a:p>
        </p:txBody>
      </p:sp>
      <p:sp>
        <p:nvSpPr>
          <p:cNvPr id="4" name="Slide Number Placeholder 3"/>
          <p:cNvSpPr>
            <a:spLocks noGrp="1"/>
          </p:cNvSpPr>
          <p:nvPr>
            <p:ph type="sldNum" sz="quarter" idx="12"/>
          </p:nvPr>
        </p:nvSpPr>
        <p:spPr/>
        <p:txBody>
          <a:bodyPr/>
          <a:lstStyle/>
          <a:p>
            <a:fld id="{4E659E87-9091-DE44-9BD0-74D61C3AFE48}" type="slidenum">
              <a:rPr lang="es-HN" smtClean="0"/>
              <a:t>‹Nº›</a:t>
            </a:fld>
            <a:endParaRPr lang="es-HN"/>
          </a:p>
        </p:txBody>
      </p:sp>
    </p:spTree>
    <p:extLst>
      <p:ext uri="{BB962C8B-B14F-4D97-AF65-F5344CB8AC3E}">
        <p14:creationId xmlns:p14="http://schemas.microsoft.com/office/powerpoint/2010/main" val="4122123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8809EDA-3533-194E-8A0E-78C043AC6167}" type="datetimeFigureOut">
              <a:rPr lang="es-HN" smtClean="0"/>
              <a:t>20/4/26</a:t>
            </a:fld>
            <a:endParaRPr lang="es-HN"/>
          </a:p>
        </p:txBody>
      </p:sp>
      <p:sp>
        <p:nvSpPr>
          <p:cNvPr id="6" name="Footer Placeholder 5"/>
          <p:cNvSpPr>
            <a:spLocks noGrp="1"/>
          </p:cNvSpPr>
          <p:nvPr>
            <p:ph type="ftr" sz="quarter" idx="11"/>
          </p:nvPr>
        </p:nvSpPr>
        <p:spPr/>
        <p:txBody>
          <a:bodyPr/>
          <a:lstStyle/>
          <a:p>
            <a:endParaRPr lang="es-HN"/>
          </a:p>
        </p:txBody>
      </p:sp>
      <p:sp>
        <p:nvSpPr>
          <p:cNvPr id="7" name="Slide Number Placeholder 6"/>
          <p:cNvSpPr>
            <a:spLocks noGrp="1"/>
          </p:cNvSpPr>
          <p:nvPr>
            <p:ph type="sldNum" sz="quarter" idx="12"/>
          </p:nvPr>
        </p:nvSpPr>
        <p:spPr/>
        <p:txBody>
          <a:bodyPr/>
          <a:lstStyle/>
          <a:p>
            <a:fld id="{4E659E87-9091-DE44-9BD0-74D61C3AFE48}" type="slidenum">
              <a:rPr lang="es-HN" smtClean="0"/>
              <a:t>‹Nº›</a:t>
            </a:fld>
            <a:endParaRPr lang="es-HN"/>
          </a:p>
        </p:txBody>
      </p:sp>
    </p:spTree>
    <p:extLst>
      <p:ext uri="{BB962C8B-B14F-4D97-AF65-F5344CB8AC3E}">
        <p14:creationId xmlns:p14="http://schemas.microsoft.com/office/powerpoint/2010/main" val="3873183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8809EDA-3533-194E-8A0E-78C043AC6167}" type="datetimeFigureOut">
              <a:rPr lang="es-HN" smtClean="0"/>
              <a:t>20/4/26</a:t>
            </a:fld>
            <a:endParaRPr lang="es-HN"/>
          </a:p>
        </p:txBody>
      </p:sp>
      <p:sp>
        <p:nvSpPr>
          <p:cNvPr id="6" name="Footer Placeholder 5"/>
          <p:cNvSpPr>
            <a:spLocks noGrp="1"/>
          </p:cNvSpPr>
          <p:nvPr>
            <p:ph type="ftr" sz="quarter" idx="11"/>
          </p:nvPr>
        </p:nvSpPr>
        <p:spPr/>
        <p:txBody>
          <a:bodyPr/>
          <a:lstStyle/>
          <a:p>
            <a:endParaRPr lang="es-HN"/>
          </a:p>
        </p:txBody>
      </p:sp>
      <p:sp>
        <p:nvSpPr>
          <p:cNvPr id="7" name="Slide Number Placeholder 6"/>
          <p:cNvSpPr>
            <a:spLocks noGrp="1"/>
          </p:cNvSpPr>
          <p:nvPr>
            <p:ph type="sldNum" sz="quarter" idx="12"/>
          </p:nvPr>
        </p:nvSpPr>
        <p:spPr/>
        <p:txBody>
          <a:bodyPr/>
          <a:lstStyle/>
          <a:p>
            <a:fld id="{4E659E87-9091-DE44-9BD0-74D61C3AFE48}" type="slidenum">
              <a:rPr lang="es-HN" smtClean="0"/>
              <a:t>‹Nº›</a:t>
            </a:fld>
            <a:endParaRPr lang="es-HN"/>
          </a:p>
        </p:txBody>
      </p:sp>
    </p:spTree>
    <p:extLst>
      <p:ext uri="{BB962C8B-B14F-4D97-AF65-F5344CB8AC3E}">
        <p14:creationId xmlns:p14="http://schemas.microsoft.com/office/powerpoint/2010/main" val="419827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09EDA-3533-194E-8A0E-78C043AC6167}" type="datetimeFigureOut">
              <a:rPr lang="es-HN" smtClean="0"/>
              <a:t>20/4/26</a:t>
            </a:fld>
            <a:endParaRPr lang="es-H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59E87-9091-DE44-9BD0-74D61C3AFE48}" type="slidenum">
              <a:rPr lang="es-HN" smtClean="0"/>
              <a:t>‹Nº›</a:t>
            </a:fld>
            <a:endParaRPr lang="es-HN"/>
          </a:p>
        </p:txBody>
      </p:sp>
    </p:spTree>
    <p:extLst>
      <p:ext uri="{BB962C8B-B14F-4D97-AF65-F5344CB8AC3E}">
        <p14:creationId xmlns:p14="http://schemas.microsoft.com/office/powerpoint/2010/main" val="1545153058"/>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8.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0.png"/><Relationship Id="rId7" Type="http://schemas.microsoft.com/office/2007/relationships/hdphoto" Target="../media/hdphoto10.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9.wdp"/></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7" Type="http://schemas.microsoft.com/office/2007/relationships/hdphoto" Target="../media/hdphoto12.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1.wdp"/><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1.xml"/><Relationship Id="rId5" Type="http://schemas.microsoft.com/office/2007/relationships/hdphoto" Target="../media/hdphoto2.wdp"/><Relationship Id="rId4" Type="http://schemas.openxmlformats.org/officeDocument/2006/relationships/image" Target="../media/image4.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hart" Target="../charts/chart6.xml"/><Relationship Id="rId3" Type="http://schemas.microsoft.com/office/2007/relationships/hdphoto" Target="../media/hdphoto5.wdp"/><Relationship Id="rId7" Type="http://schemas.openxmlformats.org/officeDocument/2006/relationships/chart" Target="../charts/chart5.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6.wdp"/><Relationship Id="rId4" Type="http://schemas.openxmlformats.org/officeDocument/2006/relationships/image" Target="../media/image10.png"/><Relationship Id="rId9" Type="http://schemas.openxmlformats.org/officeDocument/2006/relationships/chart" Target="../charts/chart7.xml"/></Relationships>
</file>

<file path=ppt/slides/_rels/slide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chart" Target="../charts/chart10.xml"/><Relationship Id="rId7" Type="http://schemas.openxmlformats.org/officeDocument/2006/relationships/image" Target="../media/image15.png"/><Relationship Id="rId2" Type="http://schemas.openxmlformats.org/officeDocument/2006/relationships/chart" Target="../charts/chart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flaticon.es/icono-gratis/grafico-de-linea_12642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laticon.es/icono-gratis/grafico-de-linea_12642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C224AFC-0EB3-43C2-AF0C-DB1D18F1A3B4}"/>
              </a:ext>
            </a:extLst>
          </p:cNvPr>
          <p:cNvPicPr>
            <a:picLocks noChangeAspect="1"/>
          </p:cNvPicPr>
          <p:nvPr/>
        </p:nvPicPr>
        <p:blipFill>
          <a:blip r:embed="rId3">
            <a:alphaModFix amt="43000"/>
          </a:blip>
          <a:stretch>
            <a:fillRect/>
          </a:stretch>
        </p:blipFill>
        <p:spPr>
          <a:xfrm>
            <a:off x="0" y="-3993"/>
            <a:ext cx="12192000" cy="6817319"/>
          </a:xfrm>
          <a:prstGeom prst="rect">
            <a:avLst/>
          </a:prstGeom>
        </p:spPr>
      </p:pic>
      <p:sp>
        <p:nvSpPr>
          <p:cNvPr id="6" name="Rectángulo 5">
            <a:extLst>
              <a:ext uri="{FF2B5EF4-FFF2-40B4-BE49-F238E27FC236}">
                <a16:creationId xmlns:a16="http://schemas.microsoft.com/office/drawing/2014/main" id="{F5B3DBC8-349F-A008-A3E4-D7AA433EFCDB}"/>
              </a:ext>
            </a:extLst>
          </p:cNvPr>
          <p:cNvSpPr/>
          <p:nvPr/>
        </p:nvSpPr>
        <p:spPr>
          <a:xfrm>
            <a:off x="0" y="0"/>
            <a:ext cx="4886325" cy="6858000"/>
          </a:xfrm>
          <a:prstGeom prst="rect">
            <a:avLst/>
          </a:prstGeom>
          <a:solidFill>
            <a:srgbClr val="C00000">
              <a:alpha val="579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7" name="CuadroTexto 6">
            <a:extLst>
              <a:ext uri="{FF2B5EF4-FFF2-40B4-BE49-F238E27FC236}">
                <a16:creationId xmlns:a16="http://schemas.microsoft.com/office/drawing/2014/main" id="{A15CBD64-F9EF-6607-8713-FE9CA12C2A01}"/>
              </a:ext>
            </a:extLst>
          </p:cNvPr>
          <p:cNvSpPr txBox="1"/>
          <p:nvPr/>
        </p:nvSpPr>
        <p:spPr>
          <a:xfrm>
            <a:off x="2443162" y="2235029"/>
            <a:ext cx="7816716" cy="2400657"/>
          </a:xfrm>
          <a:prstGeom prst="rect">
            <a:avLst/>
          </a:prstGeom>
          <a:noFill/>
        </p:spPr>
        <p:txBody>
          <a:bodyPr wrap="square" rtlCol="0">
            <a:spAutoFit/>
          </a:bodyPr>
          <a:lstStyle/>
          <a:p>
            <a:r>
              <a:rPr lang="es-HN" sz="5000" b="1" dirty="0">
                <a:latin typeface="Myriad Pro" panose="020B0503030403020204" pitchFamily="34" charset="0"/>
              </a:rPr>
              <a:t>ACTIVIDAD COMPETITIVA </a:t>
            </a:r>
          </a:p>
          <a:p>
            <a:r>
              <a:rPr lang="es-HN" sz="5000" b="1" dirty="0">
                <a:latin typeface="Myriad Pro" panose="020B0503030403020204" pitchFamily="34" charset="0"/>
              </a:rPr>
              <a:t>2026</a:t>
            </a:r>
          </a:p>
          <a:p>
            <a:r>
              <a:rPr lang="es-HN" sz="5000" b="1" dirty="0">
                <a:latin typeface="Myriad Pro" panose="020B0503030403020204" pitchFamily="34" charset="0"/>
              </a:rPr>
              <a:t>Sector Financiero</a:t>
            </a:r>
          </a:p>
        </p:txBody>
      </p:sp>
      <p:pic>
        <p:nvPicPr>
          <p:cNvPr id="4" name="Picture 4" descr="Private Banking de BAC Credomatic | BAC">
            <a:extLst>
              <a:ext uri="{FF2B5EF4-FFF2-40B4-BE49-F238E27FC236}">
                <a16:creationId xmlns:a16="http://schemas.microsoft.com/office/drawing/2014/main" id="{FDB499C0-CC28-6D80-C4A2-1254F629AA91}"/>
              </a:ext>
            </a:extLst>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artisticPhotocopy/>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10504" y="5743710"/>
            <a:ext cx="1037848" cy="94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203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041EB02-10CC-B69A-4671-81EEA7BE0C48}"/>
              </a:ext>
            </a:extLst>
          </p:cNvPr>
          <p:cNvPicPr>
            <a:picLocks noChangeAspect="1"/>
          </p:cNvPicPr>
          <p:nvPr/>
        </p:nvPicPr>
        <p:blipFill>
          <a:blip r:embed="rId3">
            <a:alphaModFix amt="20000"/>
          </a:blip>
          <a:stretch>
            <a:fillRect/>
          </a:stretch>
        </p:blipFill>
        <p:spPr>
          <a:xfrm>
            <a:off x="95250" y="0"/>
            <a:ext cx="12096750" cy="6912428"/>
          </a:xfrm>
          <a:prstGeom prst="rect">
            <a:avLst/>
          </a:prstGeom>
        </p:spPr>
      </p:pic>
      <p:sp>
        <p:nvSpPr>
          <p:cNvPr id="6" name="Rectángulo 5">
            <a:extLst>
              <a:ext uri="{FF2B5EF4-FFF2-40B4-BE49-F238E27FC236}">
                <a16:creationId xmlns:a16="http://schemas.microsoft.com/office/drawing/2014/main" id="{F5B3DBC8-349F-A008-A3E4-D7AA433EFCDB}"/>
              </a:ext>
            </a:extLst>
          </p:cNvPr>
          <p:cNvSpPr/>
          <p:nvPr/>
        </p:nvSpPr>
        <p:spPr>
          <a:xfrm>
            <a:off x="0" y="0"/>
            <a:ext cx="4886325" cy="6858000"/>
          </a:xfrm>
          <a:prstGeom prst="rect">
            <a:avLst/>
          </a:prstGeom>
          <a:solidFill>
            <a:srgbClr val="C00000">
              <a:alpha val="579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7" name="CuadroTexto 6">
            <a:extLst>
              <a:ext uri="{FF2B5EF4-FFF2-40B4-BE49-F238E27FC236}">
                <a16:creationId xmlns:a16="http://schemas.microsoft.com/office/drawing/2014/main" id="{A15CBD64-F9EF-6607-8713-FE9CA12C2A01}"/>
              </a:ext>
            </a:extLst>
          </p:cNvPr>
          <p:cNvSpPr txBox="1"/>
          <p:nvPr/>
        </p:nvSpPr>
        <p:spPr>
          <a:xfrm>
            <a:off x="2443162" y="2235029"/>
            <a:ext cx="6595907" cy="2246769"/>
          </a:xfrm>
          <a:prstGeom prst="rect">
            <a:avLst/>
          </a:prstGeom>
          <a:noFill/>
        </p:spPr>
        <p:txBody>
          <a:bodyPr wrap="square" rtlCol="0">
            <a:spAutoFit/>
          </a:bodyPr>
          <a:lstStyle/>
          <a:p>
            <a:r>
              <a:rPr lang="es-HN" sz="5000" b="1" dirty="0">
                <a:latin typeface="Myriad Pro" panose="020B0503030403020204" pitchFamily="34" charset="0"/>
              </a:rPr>
              <a:t>PANORAMA GENERAL DE MEDIOS</a:t>
            </a:r>
            <a:endParaRPr lang="es-HN" sz="4000" b="1" dirty="0">
              <a:latin typeface="Myriad Pro" panose="020B0503030403020204" pitchFamily="34" charset="0"/>
            </a:endParaRPr>
          </a:p>
          <a:p>
            <a:r>
              <a:rPr lang="es-HN" sz="4000" b="1" dirty="0">
                <a:latin typeface="Myriad Pro" panose="020B0503030403020204" pitchFamily="34" charset="0"/>
              </a:rPr>
              <a:t>Enero – marzo - 2026</a:t>
            </a:r>
            <a:endParaRPr lang="es-HN" sz="5000" b="1" dirty="0">
              <a:latin typeface="Myriad Pro" panose="020B0503030403020204" pitchFamily="34" charset="0"/>
            </a:endParaRPr>
          </a:p>
        </p:txBody>
      </p:sp>
      <p:pic>
        <p:nvPicPr>
          <p:cNvPr id="4" name="Picture 4" descr="Private Banking de BAC Credomatic | BAC">
            <a:extLst>
              <a:ext uri="{FF2B5EF4-FFF2-40B4-BE49-F238E27FC236}">
                <a16:creationId xmlns:a16="http://schemas.microsoft.com/office/drawing/2014/main" id="{FDB499C0-CC28-6D80-C4A2-1254F629AA91}"/>
              </a:ext>
            </a:extLst>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artisticPhotocopy/>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10504" y="5743710"/>
            <a:ext cx="1037848" cy="94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202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redondeado 13">
            <a:extLst>
              <a:ext uri="{FF2B5EF4-FFF2-40B4-BE49-F238E27FC236}">
                <a16:creationId xmlns:a16="http://schemas.microsoft.com/office/drawing/2014/main" id="{9A70FBCC-7D88-66E7-6E3E-D9901F662967}"/>
              </a:ext>
            </a:extLst>
          </p:cNvPr>
          <p:cNvSpPr/>
          <p:nvPr/>
        </p:nvSpPr>
        <p:spPr>
          <a:xfrm>
            <a:off x="8034983" y="1219165"/>
            <a:ext cx="3564000" cy="2458387"/>
          </a:xfrm>
          <a:prstGeom prst="roundRect">
            <a:avLst/>
          </a:prstGeom>
          <a:solidFill>
            <a:schemeClr val="tx2"/>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12" name="Rectángulo redondeado 11">
            <a:extLst>
              <a:ext uri="{FF2B5EF4-FFF2-40B4-BE49-F238E27FC236}">
                <a16:creationId xmlns:a16="http://schemas.microsoft.com/office/drawing/2014/main" id="{CCC1136C-572F-434F-2DD5-F49DCF44BDBC}"/>
              </a:ext>
            </a:extLst>
          </p:cNvPr>
          <p:cNvSpPr/>
          <p:nvPr/>
        </p:nvSpPr>
        <p:spPr>
          <a:xfrm>
            <a:off x="4319401" y="1201675"/>
            <a:ext cx="3564000" cy="2458387"/>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solidFill>
                <a:srgbClr val="00FDFF"/>
              </a:solidFill>
            </a:endParaRPr>
          </a:p>
        </p:txBody>
      </p:sp>
      <p:sp>
        <p:nvSpPr>
          <p:cNvPr id="11" name="Rectángulo redondeado 10">
            <a:extLst>
              <a:ext uri="{FF2B5EF4-FFF2-40B4-BE49-F238E27FC236}">
                <a16:creationId xmlns:a16="http://schemas.microsoft.com/office/drawing/2014/main" id="{D6BCECAF-9D73-4E2E-8E74-ABFBE5543F21}"/>
              </a:ext>
            </a:extLst>
          </p:cNvPr>
          <p:cNvSpPr/>
          <p:nvPr/>
        </p:nvSpPr>
        <p:spPr>
          <a:xfrm>
            <a:off x="604795" y="1199175"/>
            <a:ext cx="3564000" cy="2458387"/>
          </a:xfrm>
          <a:prstGeom prst="round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4" name="CuadroTexto 3">
            <a:extLst>
              <a:ext uri="{FF2B5EF4-FFF2-40B4-BE49-F238E27FC236}">
                <a16:creationId xmlns:a16="http://schemas.microsoft.com/office/drawing/2014/main" id="{4F537E0B-C897-4E6A-E64A-09395253CF7C}"/>
              </a:ext>
            </a:extLst>
          </p:cNvPr>
          <p:cNvSpPr txBox="1"/>
          <p:nvPr/>
        </p:nvSpPr>
        <p:spPr>
          <a:xfrm>
            <a:off x="562413" y="128579"/>
            <a:ext cx="5739072" cy="553998"/>
          </a:xfrm>
          <a:prstGeom prst="rect">
            <a:avLst/>
          </a:prstGeom>
          <a:noFill/>
        </p:spPr>
        <p:txBody>
          <a:bodyPr wrap="none" rtlCol="0">
            <a:spAutoFit/>
          </a:bodyPr>
          <a:lstStyle/>
          <a:p>
            <a:r>
              <a:rPr lang="es-HN" sz="3000" b="1" dirty="0">
                <a:latin typeface="Myriad Pro" panose="020B0503030403020204" pitchFamily="34" charset="0"/>
              </a:rPr>
              <a:t>CONSUMO GENERAL DE MEDIOS</a:t>
            </a:r>
          </a:p>
        </p:txBody>
      </p:sp>
      <p:sp>
        <p:nvSpPr>
          <p:cNvPr id="5" name="CuadroTexto 4">
            <a:extLst>
              <a:ext uri="{FF2B5EF4-FFF2-40B4-BE49-F238E27FC236}">
                <a16:creationId xmlns:a16="http://schemas.microsoft.com/office/drawing/2014/main" id="{9ABF93A4-1FC3-B36F-2579-6F507595195A}"/>
              </a:ext>
            </a:extLst>
          </p:cNvPr>
          <p:cNvSpPr txBox="1"/>
          <p:nvPr/>
        </p:nvSpPr>
        <p:spPr>
          <a:xfrm>
            <a:off x="598038" y="540775"/>
            <a:ext cx="5208477" cy="369332"/>
          </a:xfrm>
          <a:prstGeom prst="rect">
            <a:avLst/>
          </a:prstGeom>
          <a:noFill/>
        </p:spPr>
        <p:txBody>
          <a:bodyPr wrap="none" rtlCol="0">
            <a:spAutoFit/>
          </a:bodyPr>
          <a:lstStyle/>
          <a:p>
            <a:r>
              <a:rPr lang="es-HN" dirty="0">
                <a:latin typeface="Myriad Pro" panose="020B0503030403020204" pitchFamily="34" charset="0"/>
              </a:rPr>
              <a:t>Honduras 2026 | Panorama y alcance de plataformas</a:t>
            </a:r>
            <a:endParaRPr lang="es-HN" b="1" dirty="0">
              <a:latin typeface="Myriad Pro" panose="020B0503030403020204" pitchFamily="34" charset="0"/>
            </a:endParaRPr>
          </a:p>
        </p:txBody>
      </p:sp>
      <p:sp>
        <p:nvSpPr>
          <p:cNvPr id="6" name="Rectángulo redondeado 5">
            <a:extLst>
              <a:ext uri="{FF2B5EF4-FFF2-40B4-BE49-F238E27FC236}">
                <a16:creationId xmlns:a16="http://schemas.microsoft.com/office/drawing/2014/main" id="{AC8060C9-D541-2D27-3D3D-74A11DBA3788}"/>
              </a:ext>
            </a:extLst>
          </p:cNvPr>
          <p:cNvSpPr/>
          <p:nvPr/>
        </p:nvSpPr>
        <p:spPr>
          <a:xfrm>
            <a:off x="535355" y="228596"/>
            <a:ext cx="72000" cy="648000"/>
          </a:xfrm>
          <a:prstGeom prst="roundRect">
            <a:avLst/>
          </a:prstGeom>
          <a:solidFill>
            <a:srgbClr val="02AA8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redondeado 6">
            <a:extLst>
              <a:ext uri="{FF2B5EF4-FFF2-40B4-BE49-F238E27FC236}">
                <a16:creationId xmlns:a16="http://schemas.microsoft.com/office/drawing/2014/main" id="{72DEC2CE-E903-B63B-4BBF-8E36ABA7A8A6}"/>
              </a:ext>
            </a:extLst>
          </p:cNvPr>
          <p:cNvSpPr/>
          <p:nvPr/>
        </p:nvSpPr>
        <p:spPr>
          <a:xfrm>
            <a:off x="607355" y="1271625"/>
            <a:ext cx="3600000" cy="2998033"/>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8" name="Rectángulo redondeado 7">
            <a:extLst>
              <a:ext uri="{FF2B5EF4-FFF2-40B4-BE49-F238E27FC236}">
                <a16:creationId xmlns:a16="http://schemas.microsoft.com/office/drawing/2014/main" id="{B00D1AF0-C9D2-0AC3-EA20-9D65B459F718}"/>
              </a:ext>
            </a:extLst>
          </p:cNvPr>
          <p:cNvSpPr/>
          <p:nvPr/>
        </p:nvSpPr>
        <p:spPr>
          <a:xfrm>
            <a:off x="4312430" y="1292645"/>
            <a:ext cx="3600000" cy="2985025"/>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9" name="Rectángulo redondeado 8">
            <a:extLst>
              <a:ext uri="{FF2B5EF4-FFF2-40B4-BE49-F238E27FC236}">
                <a16:creationId xmlns:a16="http://schemas.microsoft.com/office/drawing/2014/main" id="{31CBDCE6-9245-7C5B-B1F2-183F9BD53758}"/>
              </a:ext>
            </a:extLst>
          </p:cNvPr>
          <p:cNvSpPr/>
          <p:nvPr/>
        </p:nvSpPr>
        <p:spPr>
          <a:xfrm>
            <a:off x="8032489" y="1301607"/>
            <a:ext cx="3600000" cy="2968051"/>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6148" name="Picture 4" descr="Televisión - Iconos gratis de transporte">
            <a:extLst>
              <a:ext uri="{FF2B5EF4-FFF2-40B4-BE49-F238E27FC236}">
                <a16:creationId xmlns:a16="http://schemas.microsoft.com/office/drawing/2014/main" id="{8F1C7E64-9FFD-73E3-051D-C6F8069228EA}"/>
              </a:ext>
            </a:extLst>
          </p:cNvPr>
          <p:cNvPicPr>
            <a:picLocks noChangeAspect="1" noChangeArrowheads="1"/>
          </p:cNvPicPr>
          <p:nvPr/>
        </p:nvPicPr>
        <p:blipFill>
          <a:blip r:embed="rId3">
            <a:duotone>
              <a:prstClr val="black"/>
              <a:srgbClr val="00B050">
                <a:tint val="45000"/>
                <a:satMod val="400000"/>
              </a:srgb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36704" y="1301606"/>
            <a:ext cx="414312" cy="414312"/>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9B9CFCB4-5BF2-E3BD-56B1-AD9E473E8DC3}"/>
              </a:ext>
            </a:extLst>
          </p:cNvPr>
          <p:cNvSpPr txBox="1"/>
          <p:nvPr/>
        </p:nvSpPr>
        <p:spPr>
          <a:xfrm>
            <a:off x="1290350" y="1276343"/>
            <a:ext cx="949299" cy="553998"/>
          </a:xfrm>
          <a:prstGeom prst="rect">
            <a:avLst/>
          </a:prstGeom>
          <a:noFill/>
        </p:spPr>
        <p:txBody>
          <a:bodyPr wrap="none" rtlCol="0">
            <a:spAutoFit/>
          </a:bodyPr>
          <a:lstStyle/>
          <a:p>
            <a:r>
              <a:rPr lang="es-HN" sz="3000" b="1" dirty="0">
                <a:solidFill>
                  <a:srgbClr val="00B050"/>
                </a:solidFill>
                <a:latin typeface="Myriad Pro" panose="020B0503030403020204" pitchFamily="34" charset="0"/>
              </a:rPr>
              <a:t>86%</a:t>
            </a:r>
          </a:p>
        </p:txBody>
      </p:sp>
      <p:sp>
        <p:nvSpPr>
          <p:cNvPr id="18" name="CuadroTexto 17">
            <a:extLst>
              <a:ext uri="{FF2B5EF4-FFF2-40B4-BE49-F238E27FC236}">
                <a16:creationId xmlns:a16="http://schemas.microsoft.com/office/drawing/2014/main" id="{2D6AFAEB-8F80-C38E-AD56-53C564861A07}"/>
              </a:ext>
            </a:extLst>
          </p:cNvPr>
          <p:cNvSpPr txBox="1"/>
          <p:nvPr/>
        </p:nvSpPr>
        <p:spPr>
          <a:xfrm>
            <a:off x="1286173" y="1714182"/>
            <a:ext cx="2624436" cy="400110"/>
          </a:xfrm>
          <a:prstGeom prst="rect">
            <a:avLst/>
          </a:prstGeom>
          <a:noFill/>
        </p:spPr>
        <p:txBody>
          <a:bodyPr wrap="none" rtlCol="0">
            <a:spAutoFit/>
          </a:bodyPr>
          <a:lstStyle/>
          <a:p>
            <a:r>
              <a:rPr lang="es-HN" sz="2000" b="1" dirty="0">
                <a:latin typeface="Myriad Pro" panose="020B0503030403020204" pitchFamily="34" charset="0"/>
              </a:rPr>
              <a:t>Televisión (medio #1)</a:t>
            </a:r>
          </a:p>
        </p:txBody>
      </p:sp>
      <p:sp>
        <p:nvSpPr>
          <p:cNvPr id="19" name="CuadroTexto 18">
            <a:extLst>
              <a:ext uri="{FF2B5EF4-FFF2-40B4-BE49-F238E27FC236}">
                <a16:creationId xmlns:a16="http://schemas.microsoft.com/office/drawing/2014/main" id="{3EDFDE12-069B-D937-A4B6-9D7D89A25F0C}"/>
              </a:ext>
            </a:extLst>
          </p:cNvPr>
          <p:cNvSpPr txBox="1"/>
          <p:nvPr/>
        </p:nvSpPr>
        <p:spPr>
          <a:xfrm>
            <a:off x="810670" y="2055653"/>
            <a:ext cx="3499200" cy="2169825"/>
          </a:xfrm>
          <a:prstGeom prst="rect">
            <a:avLst/>
          </a:prstGeom>
          <a:noFill/>
        </p:spPr>
        <p:txBody>
          <a:bodyPr wrap="square" rtlCol="0">
            <a:spAutoFit/>
          </a:bodyPr>
          <a:lstStyle/>
          <a:p>
            <a:pPr marL="285750" indent="-285750">
              <a:buFont typeface="Arial" panose="020B0604020202020204" pitchFamily="34" charset="0"/>
              <a:buChar char="•"/>
            </a:pPr>
            <a:r>
              <a:rPr lang="es-HN" sz="1500" dirty="0">
                <a:latin typeface="Myriad Pro Cond" panose="020B0506030403020204" pitchFamily="34" charset="0"/>
              </a:rPr>
              <a:t>Fuerte en PTV (88%) y OPT (85%)</a:t>
            </a:r>
          </a:p>
          <a:p>
            <a:pPr marL="285750" indent="-285750">
              <a:buFont typeface="Arial" panose="020B0604020202020204" pitchFamily="34" charset="0"/>
              <a:buChar char="•"/>
            </a:pPr>
            <a:r>
              <a:rPr lang="es-HN" sz="1500" dirty="0">
                <a:latin typeface="Myriad Pro Cond" panose="020B0506030403020204" pitchFamily="34" charset="0"/>
              </a:rPr>
              <a:t>82% de la población tiene acceso a la TV por cable </a:t>
            </a:r>
          </a:p>
          <a:p>
            <a:pPr marL="285750" indent="-285750">
              <a:buFont typeface="Arial" panose="020B0604020202020204" pitchFamily="34" charset="0"/>
              <a:buChar char="•"/>
            </a:pPr>
            <a:r>
              <a:rPr lang="es-HN" sz="1500" dirty="0">
                <a:latin typeface="Myriad Pro Cond" panose="020B0506030403020204" pitchFamily="34" charset="0"/>
              </a:rPr>
              <a:t>Líderes :</a:t>
            </a:r>
          </a:p>
          <a:p>
            <a:pPr marL="742950" lvl="1" indent="-285750">
              <a:buFont typeface="Wingdings" pitchFamily="2" charset="2"/>
              <a:buChar char="ü"/>
            </a:pPr>
            <a:r>
              <a:rPr lang="es-HN" sz="1500" dirty="0">
                <a:latin typeface="Myriad Pro Cond" panose="020B0506030403020204" pitchFamily="34" charset="0"/>
              </a:rPr>
              <a:t>HCH  (22% share)</a:t>
            </a:r>
          </a:p>
          <a:p>
            <a:pPr marL="742950" lvl="1" indent="-285750">
              <a:buFont typeface="Wingdings" pitchFamily="2" charset="2"/>
              <a:buChar char="ü"/>
            </a:pPr>
            <a:r>
              <a:rPr lang="es-HN" sz="1500" dirty="0">
                <a:latin typeface="Myriad Pro Cond" panose="020B0506030403020204" pitchFamily="34" charset="0"/>
              </a:rPr>
              <a:t>C5     (19% share)</a:t>
            </a:r>
          </a:p>
          <a:p>
            <a:pPr marL="742950" lvl="1" indent="-285750">
              <a:buFont typeface="Wingdings" pitchFamily="2" charset="2"/>
              <a:buChar char="ü"/>
            </a:pPr>
            <a:r>
              <a:rPr lang="es-HN" sz="1500" dirty="0">
                <a:latin typeface="Myriad Pro Cond" panose="020B0506030403020204" pitchFamily="34" charset="0"/>
              </a:rPr>
              <a:t>C11  (12% share)</a:t>
            </a:r>
          </a:p>
          <a:p>
            <a:pPr marL="285750" indent="-285750">
              <a:buFont typeface="Arial" panose="020B0604020202020204" pitchFamily="34" charset="0"/>
              <a:buChar char="•"/>
            </a:pPr>
            <a:r>
              <a:rPr lang="es-HN" sz="1500" dirty="0">
                <a:latin typeface="Myriad Pro Cond" panose="020B0506030403020204" pitchFamily="34" charset="0"/>
              </a:rPr>
              <a:t>Cable : </a:t>
            </a:r>
          </a:p>
          <a:p>
            <a:pPr marL="742950" lvl="1" indent="-285750">
              <a:buFont typeface="Arial" panose="020B0604020202020204" pitchFamily="34" charset="0"/>
              <a:buChar char="•"/>
            </a:pPr>
            <a:r>
              <a:rPr lang="es-HN" sz="1500" dirty="0">
                <a:latin typeface="Myriad Pro Cond" panose="020B0506030403020204" pitchFamily="34" charset="0"/>
              </a:rPr>
              <a:t>Animal Planet, Univisión, Canal Estrellas, Fox</a:t>
            </a:r>
          </a:p>
        </p:txBody>
      </p:sp>
      <p:pic>
        <p:nvPicPr>
          <p:cNvPr id="6150" name="Picture 6" descr="Bienvenido profesional de TI">
            <a:extLst>
              <a:ext uri="{FF2B5EF4-FFF2-40B4-BE49-F238E27FC236}">
                <a16:creationId xmlns:a16="http://schemas.microsoft.com/office/drawing/2014/main" id="{FCF9E5C2-FDD8-00B1-23A8-7D5426E332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6470" y="1266116"/>
            <a:ext cx="482153" cy="482153"/>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0AF83354-FD20-2F02-012A-B5678F57148B}"/>
              </a:ext>
            </a:extLst>
          </p:cNvPr>
          <p:cNvSpPr txBox="1"/>
          <p:nvPr/>
        </p:nvSpPr>
        <p:spPr>
          <a:xfrm>
            <a:off x="4977603" y="1288389"/>
            <a:ext cx="949299" cy="553998"/>
          </a:xfrm>
          <a:prstGeom prst="rect">
            <a:avLst/>
          </a:prstGeom>
          <a:noFill/>
        </p:spPr>
        <p:txBody>
          <a:bodyPr wrap="none" rtlCol="0">
            <a:spAutoFit/>
          </a:bodyPr>
          <a:lstStyle/>
          <a:p>
            <a:r>
              <a:rPr lang="es-HN" sz="3000" b="1" dirty="0">
                <a:solidFill>
                  <a:srgbClr val="0070C0"/>
                </a:solidFill>
                <a:latin typeface="Myriad Pro" panose="020B0503030403020204" pitchFamily="34" charset="0"/>
              </a:rPr>
              <a:t>80%</a:t>
            </a:r>
          </a:p>
        </p:txBody>
      </p:sp>
      <p:sp>
        <p:nvSpPr>
          <p:cNvPr id="21" name="CuadroTexto 20">
            <a:extLst>
              <a:ext uri="{FF2B5EF4-FFF2-40B4-BE49-F238E27FC236}">
                <a16:creationId xmlns:a16="http://schemas.microsoft.com/office/drawing/2014/main" id="{AE1AF9E9-B87D-5119-1B66-8C356E7FD609}"/>
              </a:ext>
            </a:extLst>
          </p:cNvPr>
          <p:cNvSpPr txBox="1"/>
          <p:nvPr/>
        </p:nvSpPr>
        <p:spPr>
          <a:xfrm>
            <a:off x="5041657" y="1724041"/>
            <a:ext cx="1935145" cy="400110"/>
          </a:xfrm>
          <a:prstGeom prst="rect">
            <a:avLst/>
          </a:prstGeom>
          <a:noFill/>
        </p:spPr>
        <p:txBody>
          <a:bodyPr wrap="none" rtlCol="0">
            <a:spAutoFit/>
          </a:bodyPr>
          <a:lstStyle/>
          <a:p>
            <a:r>
              <a:rPr lang="es-HN" sz="2000" b="1" dirty="0">
                <a:latin typeface="Myriad Pro" panose="020B0503030403020204" pitchFamily="34" charset="0"/>
              </a:rPr>
              <a:t>Uso de internet</a:t>
            </a:r>
          </a:p>
        </p:txBody>
      </p:sp>
      <p:sp>
        <p:nvSpPr>
          <p:cNvPr id="22" name="CuadroTexto 21">
            <a:extLst>
              <a:ext uri="{FF2B5EF4-FFF2-40B4-BE49-F238E27FC236}">
                <a16:creationId xmlns:a16="http://schemas.microsoft.com/office/drawing/2014/main" id="{31510261-B035-8371-7BB2-0E48D7C75998}"/>
              </a:ext>
            </a:extLst>
          </p:cNvPr>
          <p:cNvSpPr txBox="1"/>
          <p:nvPr/>
        </p:nvSpPr>
        <p:spPr>
          <a:xfrm>
            <a:off x="4604014" y="2192994"/>
            <a:ext cx="3381698" cy="646331"/>
          </a:xfrm>
          <a:prstGeom prst="rect">
            <a:avLst/>
          </a:prstGeom>
          <a:noFill/>
        </p:spPr>
        <p:txBody>
          <a:bodyPr wrap="square" rtlCol="0">
            <a:spAutoFit/>
          </a:bodyPr>
          <a:lstStyle/>
          <a:p>
            <a:pPr marL="285750" indent="-285750">
              <a:buFont typeface="Arial" panose="020B0604020202020204" pitchFamily="34" charset="0"/>
              <a:buChar char="•"/>
            </a:pPr>
            <a:r>
              <a:rPr lang="es-HN" dirty="0">
                <a:latin typeface="Myriad Pro Cond" panose="020B0506030403020204" pitchFamily="34" charset="0"/>
              </a:rPr>
              <a:t>El uso de internet ha ganado protagonismo en los últimos años </a:t>
            </a:r>
          </a:p>
        </p:txBody>
      </p:sp>
      <p:sp>
        <p:nvSpPr>
          <p:cNvPr id="23" name="Rectángulo redondeado 22">
            <a:extLst>
              <a:ext uri="{FF2B5EF4-FFF2-40B4-BE49-F238E27FC236}">
                <a16:creationId xmlns:a16="http://schemas.microsoft.com/office/drawing/2014/main" id="{D1A60C00-A623-E64C-1F26-3183CA9D260B}"/>
              </a:ext>
            </a:extLst>
          </p:cNvPr>
          <p:cNvSpPr/>
          <p:nvPr/>
        </p:nvSpPr>
        <p:spPr>
          <a:xfrm>
            <a:off x="4621570" y="2935532"/>
            <a:ext cx="2933473" cy="53589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HN" sz="2000" dirty="0">
                <a:solidFill>
                  <a:schemeClr val="tx1">
                    <a:lumMod val="75000"/>
                  </a:schemeClr>
                </a:solidFill>
                <a:latin typeface="Myriad Pro Cond" panose="020B0506030403020204" pitchFamily="34" charset="0"/>
              </a:rPr>
              <a:t>94% de alcance en redes</a:t>
            </a:r>
          </a:p>
        </p:txBody>
      </p:sp>
      <p:pic>
        <p:nvPicPr>
          <p:cNvPr id="6152" name="Picture 8" descr="Radio - Iconos gratis de música">
            <a:extLst>
              <a:ext uri="{FF2B5EF4-FFF2-40B4-BE49-F238E27FC236}">
                <a16:creationId xmlns:a16="http://schemas.microsoft.com/office/drawing/2014/main" id="{AB19A542-AF45-68E2-8FCB-D96D242E0199}"/>
              </a:ext>
            </a:extLst>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88027" y="1277879"/>
            <a:ext cx="482153" cy="482153"/>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E735C939-94FC-9271-86AB-FA1DC5DDC9DD}"/>
              </a:ext>
            </a:extLst>
          </p:cNvPr>
          <p:cNvSpPr txBox="1"/>
          <p:nvPr/>
        </p:nvSpPr>
        <p:spPr>
          <a:xfrm>
            <a:off x="8739911" y="1285289"/>
            <a:ext cx="1162498" cy="553998"/>
          </a:xfrm>
          <a:prstGeom prst="rect">
            <a:avLst/>
          </a:prstGeom>
          <a:noFill/>
        </p:spPr>
        <p:txBody>
          <a:bodyPr wrap="none" rtlCol="0">
            <a:spAutoFit/>
          </a:bodyPr>
          <a:lstStyle/>
          <a:p>
            <a:r>
              <a:rPr lang="es-HN" sz="3000" b="1" dirty="0">
                <a:solidFill>
                  <a:schemeClr val="tx2"/>
                </a:solidFill>
                <a:latin typeface="Myriad Pro" panose="020B0503030403020204" pitchFamily="34" charset="0"/>
              </a:rPr>
              <a:t>102%</a:t>
            </a:r>
          </a:p>
        </p:txBody>
      </p:sp>
      <p:sp>
        <p:nvSpPr>
          <p:cNvPr id="26" name="CuadroTexto 25">
            <a:extLst>
              <a:ext uri="{FF2B5EF4-FFF2-40B4-BE49-F238E27FC236}">
                <a16:creationId xmlns:a16="http://schemas.microsoft.com/office/drawing/2014/main" id="{0870B65D-EEFA-DCAF-17B8-3CD5834D762D}"/>
              </a:ext>
            </a:extLst>
          </p:cNvPr>
          <p:cNvSpPr txBox="1"/>
          <p:nvPr/>
        </p:nvSpPr>
        <p:spPr>
          <a:xfrm>
            <a:off x="8794797" y="1741531"/>
            <a:ext cx="1883849" cy="400110"/>
          </a:xfrm>
          <a:prstGeom prst="rect">
            <a:avLst/>
          </a:prstGeom>
          <a:noFill/>
        </p:spPr>
        <p:txBody>
          <a:bodyPr wrap="none" rtlCol="0">
            <a:spAutoFit/>
          </a:bodyPr>
          <a:lstStyle/>
          <a:p>
            <a:r>
              <a:rPr lang="es-HN" sz="2000" b="1" dirty="0">
                <a:latin typeface="Myriad Pro" panose="020B0503030403020204" pitchFamily="34" charset="0"/>
              </a:rPr>
              <a:t>Afinidad radial</a:t>
            </a:r>
          </a:p>
        </p:txBody>
      </p:sp>
      <p:sp>
        <p:nvSpPr>
          <p:cNvPr id="27" name="CuadroTexto 26">
            <a:extLst>
              <a:ext uri="{FF2B5EF4-FFF2-40B4-BE49-F238E27FC236}">
                <a16:creationId xmlns:a16="http://schemas.microsoft.com/office/drawing/2014/main" id="{7FF823C3-5662-C78C-A035-8A03BB406FE8}"/>
              </a:ext>
            </a:extLst>
          </p:cNvPr>
          <p:cNvSpPr txBox="1"/>
          <p:nvPr/>
        </p:nvSpPr>
        <p:spPr>
          <a:xfrm>
            <a:off x="8185457" y="2190563"/>
            <a:ext cx="3381698" cy="646331"/>
          </a:xfrm>
          <a:prstGeom prst="rect">
            <a:avLst/>
          </a:prstGeom>
          <a:noFill/>
        </p:spPr>
        <p:txBody>
          <a:bodyPr wrap="square" rtlCol="0">
            <a:spAutoFit/>
          </a:bodyPr>
          <a:lstStyle/>
          <a:p>
            <a:pPr marL="285750" indent="-285750">
              <a:buFont typeface="Arial" panose="020B0604020202020204" pitchFamily="34" charset="0"/>
              <a:buChar char="•"/>
            </a:pPr>
            <a:r>
              <a:rPr lang="es-HN" dirty="0">
                <a:latin typeface="Myriad Pro Cond" panose="020B0506030403020204" pitchFamily="34" charset="0"/>
              </a:rPr>
              <a:t>Destaca como uno de los medios de mayor afinidad</a:t>
            </a:r>
          </a:p>
        </p:txBody>
      </p:sp>
      <p:sp>
        <p:nvSpPr>
          <p:cNvPr id="34" name="CuadroTexto 33">
            <a:extLst>
              <a:ext uri="{FF2B5EF4-FFF2-40B4-BE49-F238E27FC236}">
                <a16:creationId xmlns:a16="http://schemas.microsoft.com/office/drawing/2014/main" id="{3192E1D0-2E50-2766-25ED-0703A56DC764}"/>
              </a:ext>
            </a:extLst>
          </p:cNvPr>
          <p:cNvSpPr txBox="1"/>
          <p:nvPr/>
        </p:nvSpPr>
        <p:spPr>
          <a:xfrm>
            <a:off x="8178222" y="2875293"/>
            <a:ext cx="3597338" cy="923330"/>
          </a:xfrm>
          <a:prstGeom prst="rect">
            <a:avLst/>
          </a:prstGeom>
          <a:noFill/>
        </p:spPr>
        <p:txBody>
          <a:bodyPr wrap="square">
            <a:spAutoFit/>
          </a:bodyPr>
          <a:lstStyle/>
          <a:p>
            <a:r>
              <a:rPr lang="es-HN" b="0" i="1" dirty="0">
                <a:solidFill>
                  <a:schemeClr val="tx1">
                    <a:lumMod val="75000"/>
                  </a:schemeClr>
                </a:solidFill>
                <a:effectLst/>
                <a:latin typeface="Inter"/>
              </a:rPr>
              <a:t>"</a:t>
            </a:r>
            <a:r>
              <a:rPr lang="es-HN" dirty="0">
                <a:solidFill>
                  <a:schemeClr val="tx1">
                    <a:lumMod val="75000"/>
                  </a:schemeClr>
                </a:solidFill>
                <a:effectLst/>
                <a:latin typeface="Myriad Pro Cond" panose="020B0506030403020204" pitchFamily="34" charset="0"/>
              </a:rPr>
              <a:t>El auge digital ha permitido que</a:t>
            </a:r>
          </a:p>
          <a:p>
            <a:r>
              <a:rPr lang="es-HN" dirty="0">
                <a:solidFill>
                  <a:schemeClr val="tx1">
                    <a:lumMod val="75000"/>
                  </a:schemeClr>
                </a:solidFill>
                <a:effectLst/>
                <a:latin typeface="Myriad Pro Cond" panose="020B0506030403020204" pitchFamily="34" charset="0"/>
              </a:rPr>
              <a:t> las emisoras amplíen su alcance mediante streaming online."</a:t>
            </a:r>
            <a:endParaRPr lang="es-HN" dirty="0">
              <a:solidFill>
                <a:schemeClr val="tx1">
                  <a:lumMod val="75000"/>
                </a:schemeClr>
              </a:solidFill>
              <a:latin typeface="Myriad Pro Cond" panose="020B0506030403020204" pitchFamily="34" charset="0"/>
            </a:endParaRPr>
          </a:p>
        </p:txBody>
      </p:sp>
      <p:graphicFrame>
        <p:nvGraphicFramePr>
          <p:cNvPr id="36" name="Gráfico 35">
            <a:extLst>
              <a:ext uri="{FF2B5EF4-FFF2-40B4-BE49-F238E27FC236}">
                <a16:creationId xmlns:a16="http://schemas.microsoft.com/office/drawing/2014/main" id="{73B0FAE4-6910-57D5-99F5-5E9E2D01FDCB}"/>
              </a:ext>
            </a:extLst>
          </p:cNvPr>
          <p:cNvGraphicFramePr/>
          <p:nvPr>
            <p:extLst>
              <p:ext uri="{D42A27DB-BD31-4B8C-83A1-F6EECF244321}">
                <p14:modId xmlns:p14="http://schemas.microsoft.com/office/powerpoint/2010/main" val="3017520289"/>
              </p:ext>
            </p:extLst>
          </p:nvPr>
        </p:nvGraphicFramePr>
        <p:xfrm>
          <a:off x="607355" y="4342248"/>
          <a:ext cx="10959800" cy="2261857"/>
        </p:xfrm>
        <a:graphic>
          <a:graphicData uri="http://schemas.openxmlformats.org/drawingml/2006/chart">
            <c:chart xmlns:c="http://schemas.openxmlformats.org/drawingml/2006/chart" xmlns:r="http://schemas.openxmlformats.org/officeDocument/2006/relationships" r:id="rId8"/>
          </a:graphicData>
        </a:graphic>
      </p:graphicFrame>
      <p:sp>
        <p:nvSpPr>
          <p:cNvPr id="37" name="CuadroTexto 36">
            <a:extLst>
              <a:ext uri="{FF2B5EF4-FFF2-40B4-BE49-F238E27FC236}">
                <a16:creationId xmlns:a16="http://schemas.microsoft.com/office/drawing/2014/main" id="{186DAD62-2D61-607D-2185-13E6D603F7AE}"/>
              </a:ext>
            </a:extLst>
          </p:cNvPr>
          <p:cNvSpPr txBox="1"/>
          <p:nvPr/>
        </p:nvSpPr>
        <p:spPr>
          <a:xfrm>
            <a:off x="836704" y="4339748"/>
            <a:ext cx="6793848" cy="1015663"/>
          </a:xfrm>
          <a:prstGeom prst="rect">
            <a:avLst/>
          </a:prstGeom>
          <a:noFill/>
        </p:spPr>
        <p:txBody>
          <a:bodyPr wrap="none" rtlCol="0">
            <a:spAutoFit/>
          </a:bodyPr>
          <a:lstStyle/>
          <a:p>
            <a:pPr algn="l"/>
            <a:r>
              <a:rPr lang="es-HN" sz="2000" b="1" i="0" dirty="0">
                <a:solidFill>
                  <a:srgbClr val="F8FAFC"/>
                </a:solidFill>
                <a:effectLst/>
                <a:latin typeface="Myriad Pro" panose="020B0503030403020204" pitchFamily="34" charset="0"/>
              </a:rPr>
              <a:t>Penetración de Redes Sociales (Base: Usuarios de Internet)</a:t>
            </a:r>
          </a:p>
          <a:p>
            <a:br>
              <a:rPr lang="es-HN" sz="2000" dirty="0"/>
            </a:br>
            <a:endParaRPr lang="es-HN" sz="2000" b="1" dirty="0">
              <a:latin typeface="Myriad Pro" panose="020B0503030403020204" pitchFamily="34" charset="0"/>
            </a:endParaRPr>
          </a:p>
        </p:txBody>
      </p:sp>
      <p:sp>
        <p:nvSpPr>
          <p:cNvPr id="40" name="CuadroTexto 39">
            <a:extLst>
              <a:ext uri="{FF2B5EF4-FFF2-40B4-BE49-F238E27FC236}">
                <a16:creationId xmlns:a16="http://schemas.microsoft.com/office/drawing/2014/main" id="{2E7D3641-E81C-453C-50B5-F71EB4059A08}"/>
              </a:ext>
            </a:extLst>
          </p:cNvPr>
          <p:cNvSpPr txBox="1"/>
          <p:nvPr/>
        </p:nvSpPr>
        <p:spPr>
          <a:xfrm>
            <a:off x="8779084" y="6566563"/>
            <a:ext cx="2769980" cy="276999"/>
          </a:xfrm>
          <a:prstGeom prst="rect">
            <a:avLst/>
          </a:prstGeom>
          <a:noFill/>
        </p:spPr>
        <p:txBody>
          <a:bodyPr wrap="square">
            <a:spAutoFit/>
          </a:bodyPr>
          <a:lstStyle/>
          <a:p>
            <a:pPr algn="r"/>
            <a:r>
              <a:rPr lang="es-HN" sz="1200" i="1" dirty="0">
                <a:solidFill>
                  <a:schemeClr val="tx1">
                    <a:lumMod val="75000"/>
                  </a:schemeClr>
                </a:solidFill>
                <a:effectLst/>
                <a:latin typeface="Myriad Pro Cond" panose="020B0506030403020204" pitchFamily="34" charset="0"/>
              </a:rPr>
              <a:t>Fuente: Publisearch, marzo ‘26</a:t>
            </a:r>
            <a:endParaRPr lang="es-HN" sz="1200" i="1" dirty="0">
              <a:solidFill>
                <a:schemeClr val="tx1">
                  <a:lumMod val="75000"/>
                </a:schemeClr>
              </a:solidFill>
              <a:latin typeface="Myriad Pro Cond" panose="020B0506030403020204" pitchFamily="34" charset="0"/>
            </a:endParaRPr>
          </a:p>
        </p:txBody>
      </p:sp>
    </p:spTree>
    <p:extLst>
      <p:ext uri="{BB962C8B-B14F-4D97-AF65-F5344CB8AC3E}">
        <p14:creationId xmlns:p14="http://schemas.microsoft.com/office/powerpoint/2010/main" val="87929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redondeado 24">
            <a:extLst>
              <a:ext uri="{FF2B5EF4-FFF2-40B4-BE49-F238E27FC236}">
                <a16:creationId xmlns:a16="http://schemas.microsoft.com/office/drawing/2014/main" id="{08E8ABF6-582B-C5CC-7A60-230B666BA41A}"/>
              </a:ext>
            </a:extLst>
          </p:cNvPr>
          <p:cNvSpPr/>
          <p:nvPr/>
        </p:nvSpPr>
        <p:spPr>
          <a:xfrm>
            <a:off x="6134245" y="5189807"/>
            <a:ext cx="5400000" cy="1423829"/>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17" name="Rectángulo redondeado 16">
            <a:extLst>
              <a:ext uri="{FF2B5EF4-FFF2-40B4-BE49-F238E27FC236}">
                <a16:creationId xmlns:a16="http://schemas.microsoft.com/office/drawing/2014/main" id="{7CCA4A42-4F92-44CF-33D3-5B783D2C1CE8}"/>
              </a:ext>
            </a:extLst>
          </p:cNvPr>
          <p:cNvSpPr/>
          <p:nvPr/>
        </p:nvSpPr>
        <p:spPr>
          <a:xfrm>
            <a:off x="562991" y="5189808"/>
            <a:ext cx="5400000" cy="142383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4" name="CuadroTexto 3">
            <a:extLst>
              <a:ext uri="{FF2B5EF4-FFF2-40B4-BE49-F238E27FC236}">
                <a16:creationId xmlns:a16="http://schemas.microsoft.com/office/drawing/2014/main" id="{4F537E0B-C897-4E6A-E64A-09395253CF7C}"/>
              </a:ext>
            </a:extLst>
          </p:cNvPr>
          <p:cNvSpPr txBox="1"/>
          <p:nvPr/>
        </p:nvSpPr>
        <p:spPr>
          <a:xfrm>
            <a:off x="562413" y="128579"/>
            <a:ext cx="10884711" cy="1292662"/>
          </a:xfrm>
          <a:prstGeom prst="rect">
            <a:avLst/>
          </a:prstGeom>
          <a:noFill/>
        </p:spPr>
        <p:txBody>
          <a:bodyPr wrap="none" rtlCol="0">
            <a:spAutoFit/>
          </a:bodyPr>
          <a:lstStyle/>
          <a:p>
            <a:pPr algn="l"/>
            <a:r>
              <a:rPr lang="es-HN" sz="3000" b="1" i="0" cap="all" dirty="0">
                <a:solidFill>
                  <a:srgbClr val="FFFFFF"/>
                </a:solidFill>
                <a:effectLst/>
                <a:latin typeface="Myriad Pro" panose="020B0503030403020204" pitchFamily="34" charset="0"/>
              </a:rPr>
              <a:t>Evolutivo del Share de Audiencia: Principales Canales</a:t>
            </a:r>
          </a:p>
          <a:p>
            <a:pPr algn="l"/>
            <a:r>
              <a:rPr lang="es-HN" b="0" i="0" dirty="0">
                <a:effectLst/>
                <a:latin typeface="Myriad Pro" panose="020B0503030403020204" pitchFamily="34" charset="0"/>
              </a:rPr>
              <a:t>Competencia directa y dinámicas notorias entre HCH y Canal 5</a:t>
            </a:r>
          </a:p>
          <a:p>
            <a:endParaRPr lang="es-HN" sz="3000" b="1" dirty="0">
              <a:latin typeface="Myriad Pro" panose="020B0503030403020204" pitchFamily="34" charset="0"/>
            </a:endParaRPr>
          </a:p>
        </p:txBody>
      </p:sp>
      <p:sp>
        <p:nvSpPr>
          <p:cNvPr id="6" name="Rectángulo redondeado 5">
            <a:extLst>
              <a:ext uri="{FF2B5EF4-FFF2-40B4-BE49-F238E27FC236}">
                <a16:creationId xmlns:a16="http://schemas.microsoft.com/office/drawing/2014/main" id="{AC8060C9-D541-2D27-3D3D-74A11DBA3788}"/>
              </a:ext>
            </a:extLst>
          </p:cNvPr>
          <p:cNvSpPr/>
          <p:nvPr/>
        </p:nvSpPr>
        <p:spPr>
          <a:xfrm>
            <a:off x="535355" y="228596"/>
            <a:ext cx="72000" cy="648000"/>
          </a:xfrm>
          <a:prstGeom prst="roundRect">
            <a:avLst/>
          </a:prstGeom>
          <a:solidFill>
            <a:srgbClr val="02AA8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graphicFrame>
        <p:nvGraphicFramePr>
          <p:cNvPr id="3" name="Gráfico 2">
            <a:extLst>
              <a:ext uri="{FF2B5EF4-FFF2-40B4-BE49-F238E27FC236}">
                <a16:creationId xmlns:a16="http://schemas.microsoft.com/office/drawing/2014/main" id="{39CA517A-A2A5-B300-E092-B34F8270C723}"/>
              </a:ext>
            </a:extLst>
          </p:cNvPr>
          <p:cNvGraphicFramePr/>
          <p:nvPr>
            <p:extLst>
              <p:ext uri="{D42A27DB-BD31-4B8C-83A1-F6EECF244321}">
                <p14:modId xmlns:p14="http://schemas.microsoft.com/office/powerpoint/2010/main" val="669275261"/>
              </p:ext>
            </p:extLst>
          </p:nvPr>
        </p:nvGraphicFramePr>
        <p:xfrm>
          <a:off x="634413" y="1113183"/>
          <a:ext cx="6507366" cy="3884484"/>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ángulo redondeado 9">
            <a:extLst>
              <a:ext uri="{FF2B5EF4-FFF2-40B4-BE49-F238E27FC236}">
                <a16:creationId xmlns:a16="http://schemas.microsoft.com/office/drawing/2014/main" id="{F4032E78-798D-7915-B952-A817DE72A3A6}"/>
              </a:ext>
            </a:extLst>
          </p:cNvPr>
          <p:cNvSpPr/>
          <p:nvPr/>
        </p:nvSpPr>
        <p:spPr>
          <a:xfrm>
            <a:off x="7567448" y="1182412"/>
            <a:ext cx="3879676" cy="3689133"/>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br>
              <a:rPr lang="es-HN" b="1" i="0" dirty="0">
                <a:solidFill>
                  <a:srgbClr val="F8FAFC"/>
                </a:solidFill>
                <a:effectLst/>
                <a:latin typeface="Montserrat" pitchFamily="2" charset="77"/>
              </a:rPr>
            </a:br>
            <a:r>
              <a:rPr lang="es-HN" b="1" i="0" dirty="0">
                <a:solidFill>
                  <a:srgbClr val="F8FAFC"/>
                </a:solidFill>
                <a:effectLst/>
                <a:latin typeface="Myriad Pro" panose="020B0503030403020204" pitchFamily="34" charset="0"/>
              </a:rPr>
              <a:t>Dinámica Competitiva</a:t>
            </a:r>
          </a:p>
          <a:p>
            <a:pPr algn="l"/>
            <a:r>
              <a:rPr lang="es-HN" sz="1700" b="0" i="0" dirty="0">
                <a:solidFill>
                  <a:srgbClr val="E2E8F0"/>
                </a:solidFill>
                <a:effectLst/>
                <a:latin typeface="Myriad Pro" panose="020B0503030403020204" pitchFamily="34" charset="0"/>
              </a:rPr>
              <a:t>En Honduras, la competencia entre </a:t>
            </a:r>
            <a:r>
              <a:rPr lang="es-HN" sz="1700" b="1" i="0" dirty="0">
                <a:solidFill>
                  <a:srgbClr val="0070C0"/>
                </a:solidFill>
                <a:effectLst/>
                <a:latin typeface="Myriad Pro" panose="020B0503030403020204" pitchFamily="34" charset="0"/>
              </a:rPr>
              <a:t>HCH</a:t>
            </a:r>
            <a:r>
              <a:rPr lang="es-HN" sz="1700" b="0" i="0" dirty="0">
                <a:solidFill>
                  <a:srgbClr val="E2E8F0"/>
                </a:solidFill>
                <a:effectLst/>
                <a:latin typeface="Myriad Pro" panose="020B0503030403020204" pitchFamily="34" charset="0"/>
              </a:rPr>
              <a:t> y </a:t>
            </a:r>
            <a:r>
              <a:rPr lang="es-HN" sz="1700" b="1" i="0" dirty="0">
                <a:solidFill>
                  <a:srgbClr val="10B981"/>
                </a:solidFill>
                <a:effectLst/>
                <a:latin typeface="Myriad Pro" panose="020B0503030403020204" pitchFamily="34" charset="0"/>
              </a:rPr>
              <a:t>Canal 5</a:t>
            </a:r>
            <a:r>
              <a:rPr lang="es-HN" sz="1700" b="0" i="0" dirty="0">
                <a:solidFill>
                  <a:srgbClr val="E2E8F0"/>
                </a:solidFill>
                <a:effectLst/>
                <a:latin typeface="Myriad Pro" panose="020B0503030403020204" pitchFamily="34" charset="0"/>
              </a:rPr>
              <a:t> representa una de las dinámicas más notorias en el ámbito de los medios de comunicación.</a:t>
            </a:r>
            <a:br>
              <a:rPr lang="es-HN" sz="1700" b="0" i="0" dirty="0">
                <a:solidFill>
                  <a:srgbClr val="E2E8F0"/>
                </a:solidFill>
                <a:effectLst/>
                <a:latin typeface="Myriad Pro" panose="020B0503030403020204" pitchFamily="34" charset="0"/>
              </a:rPr>
            </a:br>
            <a:br>
              <a:rPr lang="es-HN" sz="1700" b="0" i="0" dirty="0">
                <a:solidFill>
                  <a:srgbClr val="E2E8F0"/>
                </a:solidFill>
                <a:effectLst/>
                <a:latin typeface="Myriad Pro" panose="020B0503030403020204" pitchFamily="34" charset="0"/>
              </a:rPr>
            </a:br>
            <a:r>
              <a:rPr lang="es-HN" sz="1700" b="0" i="0" dirty="0">
                <a:solidFill>
                  <a:srgbClr val="E2E8F0"/>
                </a:solidFill>
                <a:effectLst/>
                <a:latin typeface="Myriad Pro" panose="020B0503030403020204" pitchFamily="34" charset="0"/>
              </a:rPr>
              <a:t>Aunque ambos canales tienen un impacto significativo, sus audiencias son distintas debido a sus enfoques editoriales, tipos de programación y estrategias de cobertura.</a:t>
            </a:r>
          </a:p>
        </p:txBody>
      </p:sp>
      <p:sp>
        <p:nvSpPr>
          <p:cNvPr id="13" name="Rectángulo redondeado 12">
            <a:extLst>
              <a:ext uri="{FF2B5EF4-FFF2-40B4-BE49-F238E27FC236}">
                <a16:creationId xmlns:a16="http://schemas.microsoft.com/office/drawing/2014/main" id="{19784371-7881-0FB5-D981-539612D0D014}"/>
              </a:ext>
            </a:extLst>
          </p:cNvPr>
          <p:cNvSpPr/>
          <p:nvPr/>
        </p:nvSpPr>
        <p:spPr>
          <a:xfrm>
            <a:off x="634414" y="5190936"/>
            <a:ext cx="5400000" cy="142383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sz="1500" dirty="0">
              <a:latin typeface="Myriad Pro Cond" panose="020B0506030403020204" pitchFamily="34" charset="0"/>
            </a:endParaRPr>
          </a:p>
        </p:txBody>
      </p:sp>
      <p:sp>
        <p:nvSpPr>
          <p:cNvPr id="15" name="Rectángulo redondeado 14">
            <a:extLst>
              <a:ext uri="{FF2B5EF4-FFF2-40B4-BE49-F238E27FC236}">
                <a16:creationId xmlns:a16="http://schemas.microsoft.com/office/drawing/2014/main" id="{1090D9F1-3020-52AC-8E6D-EBB0015C0FA5}"/>
              </a:ext>
            </a:extLst>
          </p:cNvPr>
          <p:cNvSpPr/>
          <p:nvPr/>
        </p:nvSpPr>
        <p:spPr>
          <a:xfrm>
            <a:off x="6211610" y="5189808"/>
            <a:ext cx="5400000" cy="142383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8194" name="Picture 2" descr="Iconos, Logos, Símbolos de Réel - Descarga Gratuita PNG, SVG">
            <a:extLst>
              <a:ext uri="{FF2B5EF4-FFF2-40B4-BE49-F238E27FC236}">
                <a16:creationId xmlns:a16="http://schemas.microsoft.com/office/drawing/2014/main" id="{F64C7E17-72C8-5B73-4105-AAD87A58EBD5}"/>
              </a:ext>
            </a:extLst>
          </p:cNvPr>
          <p:cNvPicPr>
            <a:picLocks noChangeAspect="1" noChangeArrowheads="1"/>
          </p:cNvPicPr>
          <p:nvPr/>
        </p:nvPicPr>
        <p:blipFill>
          <a:blip r:embed="rId4">
            <a:duotone>
              <a:prstClr val="black"/>
              <a:srgbClr val="0070C0">
                <a:tint val="45000"/>
                <a:satMod val="400000"/>
              </a:srgbClr>
            </a:duotone>
            <a:extLst>
              <a:ext uri="{BEBA8EAE-BF5A-486C-A8C5-ECC9F3942E4B}">
                <a14:imgProps xmlns:a14="http://schemas.microsoft.com/office/drawing/2010/main">
                  <a14:imgLayer r:embed="rId5">
                    <a14:imgEffect>
                      <a14:backgroundRemoval t="10000" b="90000" l="10000" r="90000">
                        <a14:foregroundMark x1="31250" y1="23250" x2="31250" y2="23250"/>
                        <a14:foregroundMark x1="65750" y1="38167" x2="65750" y2="38167"/>
                        <a14:foregroundMark x1="78583" y1="50083" x2="78583" y2="50083"/>
                        <a14:foregroundMark x1="49833" y1="22750" x2="49833" y2="22750"/>
                        <a14:foregroundMark x1="19250" y1="50083" x2="19250" y2="50083"/>
                        <a14:foregroundMark x1="48667" y1="79083" x2="48667" y2="79083"/>
                      </a14:backgroundRemoval>
                    </a14:imgEffect>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80240" y="5210838"/>
            <a:ext cx="534605" cy="551144"/>
          </a:xfrm>
          <a:prstGeom prst="rect">
            <a:avLst/>
          </a:prstGeom>
          <a:noFill/>
          <a:extLst>
            <a:ext uri="{909E8E84-426E-40DD-AFC4-6F175D3DCCD1}">
              <a14:hiddenFill xmlns:a14="http://schemas.microsoft.com/office/drawing/2010/main">
                <a:solidFill>
                  <a:srgbClr val="FFFFFF"/>
                </a:solidFill>
              </a14:hiddenFill>
            </a:ext>
          </a:extLst>
        </p:spPr>
      </p:pic>
      <p:sp>
        <p:nvSpPr>
          <p:cNvPr id="28" name="CuadroTexto 27">
            <a:extLst>
              <a:ext uri="{FF2B5EF4-FFF2-40B4-BE49-F238E27FC236}">
                <a16:creationId xmlns:a16="http://schemas.microsoft.com/office/drawing/2014/main" id="{884E17B3-7789-10DD-90D7-7C34DB6B61FB}"/>
              </a:ext>
            </a:extLst>
          </p:cNvPr>
          <p:cNvSpPr txBox="1"/>
          <p:nvPr/>
        </p:nvSpPr>
        <p:spPr>
          <a:xfrm>
            <a:off x="1125254" y="5306709"/>
            <a:ext cx="2753703" cy="400110"/>
          </a:xfrm>
          <a:prstGeom prst="rect">
            <a:avLst/>
          </a:prstGeom>
          <a:noFill/>
        </p:spPr>
        <p:txBody>
          <a:bodyPr wrap="square" rtlCol="0">
            <a:spAutoFit/>
          </a:bodyPr>
          <a:lstStyle/>
          <a:p>
            <a:r>
              <a:rPr lang="es-HN" sz="2000" b="1" dirty="0">
                <a:latin typeface="Myriad Pro" panose="020B0503030403020204" pitchFamily="34" charset="0"/>
              </a:rPr>
              <a:t>HCH </a:t>
            </a:r>
            <a:r>
              <a:rPr lang="es-HN" sz="2000" dirty="0">
                <a:latin typeface="Myriad Pro" panose="020B0503030403020204" pitchFamily="34" charset="0"/>
              </a:rPr>
              <a:t>(</a:t>
            </a:r>
            <a:r>
              <a:rPr lang="es-HN" sz="2000" i="1" dirty="0">
                <a:solidFill>
                  <a:schemeClr val="tx1">
                    <a:lumMod val="75000"/>
                  </a:schemeClr>
                </a:solidFill>
                <a:latin typeface="Myriad Pro" panose="020B0503030403020204" pitchFamily="34" charset="0"/>
              </a:rPr>
              <a:t>22% de share)</a:t>
            </a:r>
          </a:p>
        </p:txBody>
      </p:sp>
      <p:sp>
        <p:nvSpPr>
          <p:cNvPr id="30" name="CuadroTexto 29">
            <a:extLst>
              <a:ext uri="{FF2B5EF4-FFF2-40B4-BE49-F238E27FC236}">
                <a16:creationId xmlns:a16="http://schemas.microsoft.com/office/drawing/2014/main" id="{98C3A8F4-0851-93D5-A918-DBAC51CD91AF}"/>
              </a:ext>
            </a:extLst>
          </p:cNvPr>
          <p:cNvSpPr txBox="1"/>
          <p:nvPr/>
        </p:nvSpPr>
        <p:spPr>
          <a:xfrm>
            <a:off x="1077958" y="5656509"/>
            <a:ext cx="4870899" cy="784830"/>
          </a:xfrm>
          <a:prstGeom prst="rect">
            <a:avLst/>
          </a:prstGeom>
          <a:noFill/>
        </p:spPr>
        <p:txBody>
          <a:bodyPr wrap="square">
            <a:spAutoFit/>
          </a:bodyPr>
          <a:lstStyle/>
          <a:p>
            <a:pPr algn="ctr"/>
            <a:r>
              <a:rPr lang="es-HN" sz="1500" b="0" i="0" dirty="0">
                <a:solidFill>
                  <a:srgbClr val="94A3B8"/>
                </a:solidFill>
                <a:effectLst/>
                <a:latin typeface="Inter"/>
              </a:rPr>
              <a:t>E</a:t>
            </a:r>
            <a:r>
              <a:rPr lang="es-HN" sz="1500" dirty="0">
                <a:solidFill>
                  <a:srgbClr val="94A3B8"/>
                </a:solidFill>
                <a:effectLst/>
                <a:latin typeface="Myriad Pro Cond" panose="020B0506030403020204" pitchFamily="34" charset="0"/>
              </a:rPr>
              <a:t>nfoque editorial centrado en </a:t>
            </a:r>
            <a:r>
              <a:rPr lang="es-HN" sz="1500" dirty="0">
                <a:solidFill>
                  <a:srgbClr val="E2E8F0"/>
                </a:solidFill>
                <a:effectLst/>
                <a:latin typeface="Myriad Pro Cond" panose="020B0506030403020204" pitchFamily="34" charset="0"/>
              </a:rPr>
              <a:t>"noticias en tiempo real"</a:t>
            </a:r>
            <a:r>
              <a:rPr lang="es-HN" sz="1500" dirty="0">
                <a:solidFill>
                  <a:srgbClr val="94A3B8"/>
                </a:solidFill>
                <a:effectLst/>
                <a:latin typeface="Myriad Pro Cond" panose="020B0506030403020204" pitchFamily="34" charset="0"/>
              </a:rPr>
              <a:t>, muy atractivo para quienes buscan estar al tanto de los últimos acontecimientos. Fuerte seguimiento tanto en </a:t>
            </a:r>
            <a:r>
              <a:rPr lang="es-HN" sz="1500" dirty="0">
                <a:solidFill>
                  <a:srgbClr val="E2E8F0"/>
                </a:solidFill>
                <a:effectLst/>
                <a:latin typeface="Myriad Pro Cond" panose="020B0506030403020204" pitchFamily="34" charset="0"/>
              </a:rPr>
              <a:t>zonas urbanas como rurales</a:t>
            </a:r>
            <a:endParaRPr lang="es-HN" sz="1500" dirty="0">
              <a:latin typeface="Myriad Pro Cond" panose="020B0506030403020204" pitchFamily="34" charset="0"/>
            </a:endParaRPr>
          </a:p>
        </p:txBody>
      </p:sp>
      <p:pic>
        <p:nvPicPr>
          <p:cNvPr id="8196" name="Picture 4" descr="icono de línea de importancia 13313281 Vector en Vecteezy">
            <a:extLst>
              <a:ext uri="{FF2B5EF4-FFF2-40B4-BE49-F238E27FC236}">
                <a16:creationId xmlns:a16="http://schemas.microsoft.com/office/drawing/2014/main" id="{C940BE23-C61E-35A0-8C15-D136AFE72AA7}"/>
              </a:ext>
            </a:extLst>
          </p:cNvPr>
          <p:cNvPicPr>
            <a:picLocks noChangeAspect="1" noChangeArrowheads="1"/>
          </p:cNvPicPr>
          <p:nvPr/>
        </p:nvPicPr>
        <p:blipFill>
          <a:blip r:embed="rId6">
            <a:duotone>
              <a:prstClr val="black"/>
              <a:srgbClr val="00B050">
                <a:tint val="45000"/>
                <a:satMod val="400000"/>
              </a:srgbClr>
            </a:duotone>
            <a:extLst>
              <a:ext uri="{BEBA8EAE-BF5A-486C-A8C5-ECC9F3942E4B}">
                <a14:imgProps xmlns:a14="http://schemas.microsoft.com/office/drawing/2010/main">
                  <a14:imgLayer r:embed="rId7">
                    <a14:imgEffect>
                      <a14:backgroundRemoval t="2959" b="97041" l="1327" r="97347">
                        <a14:foregroundMark x1="26119" y1="29184" x2="26119" y2="29184"/>
                        <a14:foregroundMark x1="72886" y1="29388" x2="72886" y2="29388"/>
                        <a14:foregroundMark x1="62189" y1="29388" x2="62189" y2="29388"/>
                        <a14:foregroundMark x1="28939" y1="3469" x2="28939" y2="3469"/>
                        <a14:foregroundMark x1="36982" y1="30102" x2="36982" y2="30102"/>
                        <a14:foregroundMark x1="8043" y1="32653" x2="8043" y2="32653"/>
                        <a14:foregroundMark x1="8624" y1="66633" x2="8624" y2="66633"/>
                        <a14:foregroundMark x1="1327" y1="40510" x2="1327" y2="40510"/>
                        <a14:foregroundMark x1="68159" y1="65510" x2="68159" y2="65510"/>
                        <a14:foregroundMark x1="26119" y1="71020" x2="26119" y2="71020"/>
                        <a14:foregroundMark x1="67993" y1="62347" x2="67993" y2="62347"/>
                        <a14:foregroundMark x1="72305" y1="87857" x2="72305" y2="87857"/>
                        <a14:foregroundMark x1="92620" y1="34286" x2="92620" y2="34286"/>
                        <a14:foregroundMark x1="97347" y1="45102" x2="97347" y2="45102"/>
                        <a14:foregroundMark x1="27114" y1="97041" x2="27114" y2="97041"/>
                      </a14:backgroundRemoval>
                    </a14:imgEffect>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432132" y="5345321"/>
            <a:ext cx="512725" cy="416661"/>
          </a:xfrm>
          <a:prstGeom prst="rect">
            <a:avLst/>
          </a:prstGeom>
          <a:noFill/>
          <a:extLst>
            <a:ext uri="{909E8E84-426E-40DD-AFC4-6F175D3DCCD1}">
              <a14:hiddenFill xmlns:a14="http://schemas.microsoft.com/office/drawing/2010/main">
                <a:solidFill>
                  <a:srgbClr val="FFFFFF"/>
                </a:solidFill>
              </a14:hiddenFill>
            </a:ext>
          </a:extLst>
        </p:spPr>
      </p:pic>
      <p:sp>
        <p:nvSpPr>
          <p:cNvPr id="31" name="CuadroTexto 30">
            <a:extLst>
              <a:ext uri="{FF2B5EF4-FFF2-40B4-BE49-F238E27FC236}">
                <a16:creationId xmlns:a16="http://schemas.microsoft.com/office/drawing/2014/main" id="{460F29AA-F6B1-0914-6038-17D1A882A881}"/>
              </a:ext>
            </a:extLst>
          </p:cNvPr>
          <p:cNvSpPr txBox="1"/>
          <p:nvPr/>
        </p:nvSpPr>
        <p:spPr>
          <a:xfrm>
            <a:off x="6956165" y="5311825"/>
            <a:ext cx="3322952" cy="400110"/>
          </a:xfrm>
          <a:prstGeom prst="rect">
            <a:avLst/>
          </a:prstGeom>
          <a:noFill/>
        </p:spPr>
        <p:txBody>
          <a:bodyPr wrap="square" rtlCol="0">
            <a:spAutoFit/>
          </a:bodyPr>
          <a:lstStyle/>
          <a:p>
            <a:r>
              <a:rPr lang="es-HN" sz="2000" b="1" dirty="0">
                <a:latin typeface="Myriad Pro" panose="020B0503030403020204" pitchFamily="34" charset="0"/>
              </a:rPr>
              <a:t>CANAL 5  </a:t>
            </a:r>
            <a:r>
              <a:rPr lang="es-HN" sz="2000" b="1" i="1" dirty="0">
                <a:solidFill>
                  <a:schemeClr val="tx1">
                    <a:lumMod val="75000"/>
                  </a:schemeClr>
                </a:solidFill>
                <a:latin typeface="Myriad Pro" panose="020B0503030403020204" pitchFamily="34" charset="0"/>
              </a:rPr>
              <a:t>(19</a:t>
            </a:r>
            <a:r>
              <a:rPr lang="es-HN" sz="2000" i="1" dirty="0">
                <a:solidFill>
                  <a:schemeClr val="tx1">
                    <a:lumMod val="75000"/>
                  </a:schemeClr>
                </a:solidFill>
                <a:latin typeface="Myriad Pro" panose="020B0503030403020204" pitchFamily="34" charset="0"/>
              </a:rPr>
              <a:t>% de share)</a:t>
            </a:r>
            <a:endParaRPr lang="es-HN" sz="2000" b="1" i="1" dirty="0">
              <a:solidFill>
                <a:schemeClr val="tx1">
                  <a:lumMod val="75000"/>
                </a:schemeClr>
              </a:solidFill>
              <a:latin typeface="Myriad Pro" panose="020B0503030403020204" pitchFamily="34" charset="0"/>
            </a:endParaRPr>
          </a:p>
        </p:txBody>
      </p:sp>
      <p:sp>
        <p:nvSpPr>
          <p:cNvPr id="32" name="CuadroTexto 31">
            <a:extLst>
              <a:ext uri="{FF2B5EF4-FFF2-40B4-BE49-F238E27FC236}">
                <a16:creationId xmlns:a16="http://schemas.microsoft.com/office/drawing/2014/main" id="{13B3F84C-BCB5-F126-8E72-6B89FE0EE19A}"/>
              </a:ext>
            </a:extLst>
          </p:cNvPr>
          <p:cNvSpPr txBox="1"/>
          <p:nvPr/>
        </p:nvSpPr>
        <p:spPr>
          <a:xfrm>
            <a:off x="6908869" y="5661625"/>
            <a:ext cx="4538255" cy="830997"/>
          </a:xfrm>
          <a:prstGeom prst="rect">
            <a:avLst/>
          </a:prstGeom>
          <a:noFill/>
        </p:spPr>
        <p:txBody>
          <a:bodyPr wrap="square">
            <a:spAutoFit/>
          </a:bodyPr>
          <a:lstStyle/>
          <a:p>
            <a:pPr algn="ctr"/>
            <a:r>
              <a:rPr lang="es-HN" sz="1600" dirty="0">
                <a:solidFill>
                  <a:srgbClr val="94A3B8"/>
                </a:solidFill>
                <a:effectLst/>
                <a:latin typeface="Myriad Pro Cond" panose="020B0506030403020204" pitchFamily="34" charset="0"/>
              </a:rPr>
              <a:t>Su audiencia tiende a ser más </a:t>
            </a:r>
            <a:r>
              <a:rPr lang="es-HN" sz="1600" dirty="0">
                <a:solidFill>
                  <a:srgbClr val="E2E8F0"/>
                </a:solidFill>
                <a:effectLst/>
                <a:latin typeface="Myriad Pro Cond" panose="020B0506030403020204" pitchFamily="34" charset="0"/>
              </a:rPr>
              <a:t>heterogénea</a:t>
            </a:r>
            <a:r>
              <a:rPr lang="es-HN" sz="1600" dirty="0">
                <a:solidFill>
                  <a:srgbClr val="94A3B8"/>
                </a:solidFill>
                <a:effectLst/>
                <a:latin typeface="Myriad Pro Cond" panose="020B0506030403020204" pitchFamily="34" charset="0"/>
              </a:rPr>
              <a:t>, abarcando diferentes rangos de edad y clases sociales. Posee una fuerte presencia en </a:t>
            </a:r>
            <a:r>
              <a:rPr lang="es-HN" sz="1600" dirty="0">
                <a:solidFill>
                  <a:srgbClr val="E2E8F0"/>
                </a:solidFill>
                <a:effectLst/>
                <a:latin typeface="Myriad Pro Cond" panose="020B0506030403020204" pitchFamily="34" charset="0"/>
              </a:rPr>
              <a:t>zonas urbanas y de clase media y alta</a:t>
            </a:r>
            <a:r>
              <a:rPr lang="es-HN" sz="1600" dirty="0">
                <a:solidFill>
                  <a:srgbClr val="94A3B8"/>
                </a:solidFill>
                <a:effectLst/>
                <a:latin typeface="Myriad Pro Cond" panose="020B0506030403020204" pitchFamily="34" charset="0"/>
              </a:rPr>
              <a:t>.</a:t>
            </a:r>
            <a:endParaRPr lang="es-HN" sz="1500" dirty="0">
              <a:latin typeface="Myriad Pro Cond" panose="020B0506030403020204" pitchFamily="34" charset="0"/>
            </a:endParaRPr>
          </a:p>
        </p:txBody>
      </p:sp>
    </p:spTree>
    <p:extLst>
      <p:ext uri="{BB962C8B-B14F-4D97-AF65-F5344CB8AC3E}">
        <p14:creationId xmlns:p14="http://schemas.microsoft.com/office/powerpoint/2010/main" val="1469222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49843CA-C08B-D3B5-6DF4-5FF3EAB4BAE5}"/>
              </a:ext>
            </a:extLst>
          </p:cNvPr>
          <p:cNvSpPr txBox="1"/>
          <p:nvPr/>
        </p:nvSpPr>
        <p:spPr>
          <a:xfrm>
            <a:off x="3048625" y="2423905"/>
            <a:ext cx="6097248" cy="1415772"/>
          </a:xfrm>
          <a:prstGeom prst="rect">
            <a:avLst/>
          </a:prstGeom>
          <a:noFill/>
        </p:spPr>
        <p:txBody>
          <a:bodyPr wrap="square">
            <a:spAutoFit/>
          </a:bodyPr>
          <a:lstStyle/>
          <a:p>
            <a:pPr algn="ctr"/>
            <a:r>
              <a:rPr lang="es-HN" sz="5000" b="1" i="0" cap="all" dirty="0">
                <a:solidFill>
                  <a:srgbClr val="FFFFFF"/>
                </a:solidFill>
                <a:effectLst/>
                <a:latin typeface="Montserrat" pitchFamily="2" charset="77"/>
              </a:rPr>
              <a:t>THANK YOU</a:t>
            </a:r>
          </a:p>
          <a:p>
            <a:pPr algn="ctr"/>
            <a:endParaRPr lang="es-HN" b="1" i="0" cap="all" dirty="0">
              <a:solidFill>
                <a:srgbClr val="94A3B8"/>
              </a:solidFill>
              <a:effectLst/>
              <a:latin typeface="Montserrat" pitchFamily="2" charset="77"/>
            </a:endParaRPr>
          </a:p>
          <a:p>
            <a:pPr algn="ctr"/>
            <a:r>
              <a:rPr lang="es-HN" b="1" i="0" cap="all" dirty="0">
                <a:solidFill>
                  <a:srgbClr val="94A3B8"/>
                </a:solidFill>
                <a:effectLst/>
                <a:latin typeface="Montserrat" pitchFamily="2" charset="77"/>
              </a:rPr>
              <a:t>Mass Publicidad</a:t>
            </a:r>
          </a:p>
        </p:txBody>
      </p:sp>
    </p:spTree>
    <p:extLst>
      <p:ext uri="{BB962C8B-B14F-4D97-AF65-F5344CB8AC3E}">
        <p14:creationId xmlns:p14="http://schemas.microsoft.com/office/powerpoint/2010/main" val="114972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a:extLst>
              <a:ext uri="{FF2B5EF4-FFF2-40B4-BE49-F238E27FC236}">
                <a16:creationId xmlns:a16="http://schemas.microsoft.com/office/drawing/2014/main" id="{6D6F047C-6065-BA4D-9BDD-CA202CEE55B9}"/>
              </a:ext>
            </a:extLst>
          </p:cNvPr>
          <p:cNvSpPr/>
          <p:nvPr/>
        </p:nvSpPr>
        <p:spPr>
          <a:xfrm>
            <a:off x="589694" y="4732557"/>
            <a:ext cx="4442853" cy="1482983"/>
          </a:xfrm>
          <a:prstGeom prst="roundRect">
            <a:avLst/>
          </a:prstGeom>
          <a:solidFill>
            <a:schemeClr val="accent4">
              <a:lumMod val="60000"/>
              <a:lumOff val="40000"/>
            </a:schemeClr>
          </a:solidFill>
          <a:ln>
            <a:no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6" name="Rectángulo redondeado 5">
            <a:extLst>
              <a:ext uri="{FF2B5EF4-FFF2-40B4-BE49-F238E27FC236}">
                <a16:creationId xmlns:a16="http://schemas.microsoft.com/office/drawing/2014/main" id="{A039D023-D35F-B62C-6173-58D31ABB5C54}"/>
              </a:ext>
            </a:extLst>
          </p:cNvPr>
          <p:cNvSpPr/>
          <p:nvPr/>
        </p:nvSpPr>
        <p:spPr>
          <a:xfrm>
            <a:off x="589695" y="2993290"/>
            <a:ext cx="4442853" cy="1482983"/>
          </a:xfrm>
          <a:prstGeom prst="roundRect">
            <a:avLst/>
          </a:prstGeom>
          <a:solidFill>
            <a:schemeClr val="accent1">
              <a:lumMod val="60000"/>
              <a:lumOff val="40000"/>
            </a:schemeClr>
          </a:solidFill>
          <a:ln>
            <a:no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5" name="Rectángulo redondeado 4">
            <a:extLst>
              <a:ext uri="{FF2B5EF4-FFF2-40B4-BE49-F238E27FC236}">
                <a16:creationId xmlns:a16="http://schemas.microsoft.com/office/drawing/2014/main" id="{70129EC4-339F-C686-AB9D-AC778E1C50C3}"/>
              </a:ext>
            </a:extLst>
          </p:cNvPr>
          <p:cNvSpPr/>
          <p:nvPr/>
        </p:nvSpPr>
        <p:spPr>
          <a:xfrm>
            <a:off x="589695" y="1288791"/>
            <a:ext cx="4442853" cy="1482983"/>
          </a:xfrm>
          <a:prstGeom prst="roundRect">
            <a:avLst/>
          </a:prstGeom>
          <a:solidFill>
            <a:schemeClr val="tx2"/>
          </a:solidFill>
          <a:ln>
            <a:no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4" name="CuadroTexto 3">
            <a:extLst>
              <a:ext uri="{FF2B5EF4-FFF2-40B4-BE49-F238E27FC236}">
                <a16:creationId xmlns:a16="http://schemas.microsoft.com/office/drawing/2014/main" id="{2F96D94D-9AEE-FAE4-04E9-41814B742398}"/>
              </a:ext>
            </a:extLst>
          </p:cNvPr>
          <p:cNvSpPr txBox="1"/>
          <p:nvPr/>
        </p:nvSpPr>
        <p:spPr>
          <a:xfrm>
            <a:off x="588809" y="128579"/>
            <a:ext cx="6999032" cy="553998"/>
          </a:xfrm>
          <a:prstGeom prst="rect">
            <a:avLst/>
          </a:prstGeom>
          <a:noFill/>
        </p:spPr>
        <p:txBody>
          <a:bodyPr wrap="none" rtlCol="0">
            <a:spAutoFit/>
          </a:bodyPr>
          <a:lstStyle/>
          <a:p>
            <a:r>
              <a:rPr lang="es-HN" sz="3000" b="1" dirty="0">
                <a:latin typeface="Myriad Pro" panose="020B0503030403020204" pitchFamily="34" charset="0"/>
              </a:rPr>
              <a:t>PUNTOS RELEVANTES DE LA INDUSTRIA</a:t>
            </a:r>
          </a:p>
        </p:txBody>
      </p:sp>
      <p:sp>
        <p:nvSpPr>
          <p:cNvPr id="7" name="Rectángulo redondeado 6">
            <a:extLst>
              <a:ext uri="{FF2B5EF4-FFF2-40B4-BE49-F238E27FC236}">
                <a16:creationId xmlns:a16="http://schemas.microsoft.com/office/drawing/2014/main" id="{9B60A8BA-81C0-21A6-7623-5FE4F8B7D5A3}"/>
              </a:ext>
            </a:extLst>
          </p:cNvPr>
          <p:cNvSpPr/>
          <p:nvPr/>
        </p:nvSpPr>
        <p:spPr>
          <a:xfrm>
            <a:off x="535355" y="228596"/>
            <a:ext cx="72000" cy="648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8" name="CuadroTexto 7">
            <a:extLst>
              <a:ext uri="{FF2B5EF4-FFF2-40B4-BE49-F238E27FC236}">
                <a16:creationId xmlns:a16="http://schemas.microsoft.com/office/drawing/2014/main" id="{5595C00B-5EC4-F1E3-2198-C4FBBA718F62}"/>
              </a:ext>
            </a:extLst>
          </p:cNvPr>
          <p:cNvSpPr txBox="1"/>
          <p:nvPr/>
        </p:nvSpPr>
        <p:spPr>
          <a:xfrm>
            <a:off x="600684" y="540775"/>
            <a:ext cx="4188967" cy="369332"/>
          </a:xfrm>
          <a:prstGeom prst="rect">
            <a:avLst/>
          </a:prstGeom>
          <a:noFill/>
        </p:spPr>
        <p:txBody>
          <a:bodyPr wrap="none" rtlCol="0">
            <a:spAutoFit/>
          </a:bodyPr>
          <a:lstStyle/>
          <a:p>
            <a:r>
              <a:rPr lang="es-HN" dirty="0">
                <a:latin typeface="Myriad Pro" panose="020B0503030403020204" pitchFamily="34" charset="0"/>
              </a:rPr>
              <a:t>Panorama general de enero – marzo 2026</a:t>
            </a:r>
          </a:p>
        </p:txBody>
      </p:sp>
      <p:sp>
        <p:nvSpPr>
          <p:cNvPr id="9" name="Rectángulo redondeado 8">
            <a:extLst>
              <a:ext uri="{FF2B5EF4-FFF2-40B4-BE49-F238E27FC236}">
                <a16:creationId xmlns:a16="http://schemas.microsoft.com/office/drawing/2014/main" id="{660AF61E-E447-B4A3-7FA2-0D73853DD7F2}"/>
              </a:ext>
            </a:extLst>
          </p:cNvPr>
          <p:cNvSpPr/>
          <p:nvPr/>
        </p:nvSpPr>
        <p:spPr>
          <a:xfrm>
            <a:off x="642935" y="1288791"/>
            <a:ext cx="4442853" cy="1482983"/>
          </a:xfrm>
          <a:prstGeom prst="roundRect">
            <a:avLst/>
          </a:prstGeom>
          <a:solidFill>
            <a:schemeClr val="accent1">
              <a:lumMod val="75000"/>
            </a:schemeClr>
          </a:solidFill>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10" name="CuadroTexto 9">
            <a:extLst>
              <a:ext uri="{FF2B5EF4-FFF2-40B4-BE49-F238E27FC236}">
                <a16:creationId xmlns:a16="http://schemas.microsoft.com/office/drawing/2014/main" id="{3505F108-9BCC-3761-8916-6D6579499D99}"/>
              </a:ext>
            </a:extLst>
          </p:cNvPr>
          <p:cNvSpPr txBox="1"/>
          <p:nvPr/>
        </p:nvSpPr>
        <p:spPr>
          <a:xfrm>
            <a:off x="1048646" y="1383951"/>
            <a:ext cx="3081293" cy="1031051"/>
          </a:xfrm>
          <a:prstGeom prst="rect">
            <a:avLst/>
          </a:prstGeom>
          <a:noFill/>
        </p:spPr>
        <p:txBody>
          <a:bodyPr wrap="none" rtlCol="0">
            <a:spAutoFit/>
          </a:bodyPr>
          <a:lstStyle/>
          <a:p>
            <a:r>
              <a:rPr lang="es-HN" sz="2500" b="1" dirty="0">
                <a:latin typeface="Myriad Pro" panose="020B0503030403020204" pitchFamily="34" charset="0"/>
              </a:rPr>
              <a:t>$95 MILLONES</a:t>
            </a:r>
          </a:p>
          <a:p>
            <a:r>
              <a:rPr lang="es-HN" dirty="0">
                <a:latin typeface="Myriad Pro Cond" panose="020B0506030403020204" pitchFamily="34" charset="0"/>
              </a:rPr>
              <a:t>Inversion total de la industria publicitaria</a:t>
            </a:r>
          </a:p>
          <a:p>
            <a:r>
              <a:rPr lang="es-HN" dirty="0">
                <a:latin typeface="Myriad Pro Cond" panose="020B0506030403020204" pitchFamily="34" charset="0"/>
              </a:rPr>
              <a:t> -2% vrs. 2025 </a:t>
            </a:r>
          </a:p>
        </p:txBody>
      </p:sp>
      <p:sp>
        <p:nvSpPr>
          <p:cNvPr id="11" name="Rectángulo redondeado 10">
            <a:extLst>
              <a:ext uri="{FF2B5EF4-FFF2-40B4-BE49-F238E27FC236}">
                <a16:creationId xmlns:a16="http://schemas.microsoft.com/office/drawing/2014/main" id="{DC94FB13-301E-990C-CED2-D75E1E9F264C}"/>
              </a:ext>
            </a:extLst>
          </p:cNvPr>
          <p:cNvSpPr/>
          <p:nvPr/>
        </p:nvSpPr>
        <p:spPr>
          <a:xfrm>
            <a:off x="1100641" y="2400306"/>
            <a:ext cx="3733049" cy="273550"/>
          </a:xfrm>
          <a:prstGeom prst="roundRect">
            <a:avLst/>
          </a:prstGeom>
          <a:solidFill>
            <a:schemeClr val="bg1">
              <a:lumMod val="50000"/>
              <a:lumOff val="50000"/>
              <a:alpha val="4245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HN" sz="1500" dirty="0">
                <a:latin typeface="Myriad Pro Cond" panose="020B0506030403020204" pitchFamily="34" charset="0"/>
              </a:rPr>
              <a:t>El sector financiero representa el 10% del total del gasto</a:t>
            </a:r>
          </a:p>
        </p:txBody>
      </p:sp>
      <p:pic>
        <p:nvPicPr>
          <p:cNvPr id="1026" name="Picture 2" descr="Bolsa de dinero dolar - Icono gratis PNG, SVG">
            <a:extLst>
              <a:ext uri="{FF2B5EF4-FFF2-40B4-BE49-F238E27FC236}">
                <a16:creationId xmlns:a16="http://schemas.microsoft.com/office/drawing/2014/main" id="{D51E1513-1318-C1E8-2ADE-B1C559100C79}"/>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4668" y="1439465"/>
            <a:ext cx="307759" cy="307759"/>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redondeado 16">
            <a:extLst>
              <a:ext uri="{FF2B5EF4-FFF2-40B4-BE49-F238E27FC236}">
                <a16:creationId xmlns:a16="http://schemas.microsoft.com/office/drawing/2014/main" id="{9FAF580A-C2B6-6038-E0F5-6FDE85A2C446}"/>
              </a:ext>
            </a:extLst>
          </p:cNvPr>
          <p:cNvSpPr/>
          <p:nvPr/>
        </p:nvSpPr>
        <p:spPr>
          <a:xfrm>
            <a:off x="642935" y="2993290"/>
            <a:ext cx="4442853" cy="1482983"/>
          </a:xfrm>
          <a:prstGeom prst="roundRect">
            <a:avLst/>
          </a:prstGeom>
          <a:solidFill>
            <a:schemeClr val="accent1">
              <a:lumMod val="75000"/>
            </a:schemeClr>
          </a:solidFill>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18" name="CuadroTexto 17">
            <a:extLst>
              <a:ext uri="{FF2B5EF4-FFF2-40B4-BE49-F238E27FC236}">
                <a16:creationId xmlns:a16="http://schemas.microsoft.com/office/drawing/2014/main" id="{18D889AD-56D6-CC6F-2BCF-7DE7490B1DD1}"/>
              </a:ext>
            </a:extLst>
          </p:cNvPr>
          <p:cNvSpPr txBox="1"/>
          <p:nvPr/>
        </p:nvSpPr>
        <p:spPr>
          <a:xfrm>
            <a:off x="1034358" y="3088450"/>
            <a:ext cx="2074607" cy="400110"/>
          </a:xfrm>
          <a:prstGeom prst="rect">
            <a:avLst/>
          </a:prstGeom>
          <a:noFill/>
        </p:spPr>
        <p:txBody>
          <a:bodyPr wrap="none" rtlCol="0">
            <a:spAutoFit/>
          </a:bodyPr>
          <a:lstStyle/>
          <a:p>
            <a:r>
              <a:rPr lang="es-HN" sz="2000" b="1" dirty="0">
                <a:latin typeface="Myriad Pro" panose="020B0503030403020204" pitchFamily="34" charset="0"/>
              </a:rPr>
              <a:t>Top anunciantes</a:t>
            </a:r>
          </a:p>
        </p:txBody>
      </p:sp>
      <p:pic>
        <p:nvPicPr>
          <p:cNvPr id="1028" name="Picture 4" descr="Iconos De Altavoces PNG para descargar gratis">
            <a:extLst>
              <a:ext uri="{FF2B5EF4-FFF2-40B4-BE49-F238E27FC236}">
                <a16:creationId xmlns:a16="http://schemas.microsoft.com/office/drawing/2014/main" id="{053A2C99-8EE4-C12A-50DB-A838E4F22715}"/>
              </a:ext>
            </a:extLst>
          </p:cNvPr>
          <p:cNvPicPr>
            <a:picLocks noChangeAspect="1" noChangeArrowheads="1"/>
          </p:cNvPicPr>
          <p:nvPr/>
        </p:nvPicPr>
        <p:blipFill>
          <a:blip r:embed="rId4">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40300" y="3089835"/>
            <a:ext cx="531276" cy="5312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a 21">
            <a:extLst>
              <a:ext uri="{FF2B5EF4-FFF2-40B4-BE49-F238E27FC236}">
                <a16:creationId xmlns:a16="http://schemas.microsoft.com/office/drawing/2014/main" id="{9B341256-B92E-1933-A7D4-B17A31D9A8E4}"/>
              </a:ext>
            </a:extLst>
          </p:cNvPr>
          <p:cNvGraphicFramePr>
            <a:graphicFrameLocks noGrp="1"/>
          </p:cNvGraphicFramePr>
          <p:nvPr>
            <p:extLst>
              <p:ext uri="{D42A27DB-BD31-4B8C-83A1-F6EECF244321}">
                <p14:modId xmlns:p14="http://schemas.microsoft.com/office/powerpoint/2010/main" val="3574661562"/>
              </p:ext>
            </p:extLst>
          </p:nvPr>
        </p:nvGraphicFramePr>
        <p:xfrm>
          <a:off x="1383386" y="3433076"/>
          <a:ext cx="2580070" cy="1036320"/>
        </p:xfrm>
        <a:graphic>
          <a:graphicData uri="http://schemas.openxmlformats.org/drawingml/2006/table">
            <a:tbl>
              <a:tblPr firstRow="1" bandRow="1">
                <a:tableStyleId>{2D5ABB26-0587-4C30-8999-92F81FD0307C}</a:tableStyleId>
              </a:tblPr>
              <a:tblGrid>
                <a:gridCol w="1452940">
                  <a:extLst>
                    <a:ext uri="{9D8B030D-6E8A-4147-A177-3AD203B41FA5}">
                      <a16:colId xmlns:a16="http://schemas.microsoft.com/office/drawing/2014/main" val="2397625613"/>
                    </a:ext>
                  </a:extLst>
                </a:gridCol>
                <a:gridCol w="1127130">
                  <a:extLst>
                    <a:ext uri="{9D8B030D-6E8A-4147-A177-3AD203B41FA5}">
                      <a16:colId xmlns:a16="http://schemas.microsoft.com/office/drawing/2014/main" val="2198077333"/>
                    </a:ext>
                  </a:extLst>
                </a:gridCol>
              </a:tblGrid>
              <a:tr h="207274">
                <a:tc>
                  <a:txBody>
                    <a:bodyPr/>
                    <a:lstStyle/>
                    <a:p>
                      <a:pPr algn="l"/>
                      <a:r>
                        <a:rPr lang="es-HN" sz="1100" b="0" i="0" dirty="0">
                          <a:latin typeface="Myriad Pro Cond" panose="020B0506030403020204" pitchFamily="34" charset="0"/>
                        </a:rPr>
                        <a:t>1. Grupo Intur</a:t>
                      </a:r>
                    </a:p>
                  </a:txBody>
                  <a:tcPr anchor="ctr"/>
                </a:tc>
                <a:tc>
                  <a:txBody>
                    <a:bodyPr/>
                    <a:lstStyle/>
                    <a:p>
                      <a:pPr algn="l"/>
                      <a:r>
                        <a:rPr lang="es-HN" sz="1100" b="0" i="0" dirty="0">
                          <a:latin typeface="Myriad Pro Cond" panose="020B0506030403020204" pitchFamily="34" charset="0"/>
                        </a:rPr>
                        <a:t>7%</a:t>
                      </a:r>
                    </a:p>
                  </a:txBody>
                  <a:tcPr anchor="ctr"/>
                </a:tc>
                <a:extLst>
                  <a:ext uri="{0D108BD9-81ED-4DB2-BD59-A6C34878D82A}">
                    <a16:rowId xmlns:a16="http://schemas.microsoft.com/office/drawing/2014/main" val="2136488408"/>
                  </a:ext>
                </a:extLst>
              </a:tr>
              <a:tr h="207274">
                <a:tc>
                  <a:txBody>
                    <a:bodyPr/>
                    <a:lstStyle/>
                    <a:p>
                      <a:pPr algn="l"/>
                      <a:r>
                        <a:rPr lang="es-HN" sz="1100" b="0" i="0" dirty="0">
                          <a:latin typeface="Myriad Pro Cond" panose="020B0506030403020204" pitchFamily="34" charset="0"/>
                        </a:rPr>
                        <a:t>2. Sercom</a:t>
                      </a:r>
                    </a:p>
                  </a:txBody>
                  <a:tcPr anchor="ctr"/>
                </a:tc>
                <a:tc>
                  <a:txBody>
                    <a:bodyPr/>
                    <a:lstStyle/>
                    <a:p>
                      <a:pPr algn="l"/>
                      <a:r>
                        <a:rPr lang="es-HN" sz="1100" b="0" i="0" dirty="0">
                          <a:latin typeface="Myriad Pro Cond" panose="020B0506030403020204" pitchFamily="34" charset="0"/>
                        </a:rPr>
                        <a:t>4%</a:t>
                      </a:r>
                    </a:p>
                  </a:txBody>
                  <a:tcPr anchor="ctr"/>
                </a:tc>
                <a:extLst>
                  <a:ext uri="{0D108BD9-81ED-4DB2-BD59-A6C34878D82A}">
                    <a16:rowId xmlns:a16="http://schemas.microsoft.com/office/drawing/2014/main" val="3570565267"/>
                  </a:ext>
                </a:extLst>
              </a:tr>
              <a:tr h="207274">
                <a:tc>
                  <a:txBody>
                    <a:bodyPr/>
                    <a:lstStyle/>
                    <a:p>
                      <a:pPr algn="l"/>
                      <a:r>
                        <a:rPr lang="es-HN" sz="1100" b="0" i="0" dirty="0">
                          <a:latin typeface="Myriad Pro Cond" panose="020B0506030403020204" pitchFamily="34" charset="0"/>
                        </a:rPr>
                        <a:t>3. Farmafácil</a:t>
                      </a:r>
                    </a:p>
                  </a:txBody>
                  <a:tcPr anchor="ctr"/>
                </a:tc>
                <a:tc>
                  <a:txBody>
                    <a:bodyPr/>
                    <a:lstStyle/>
                    <a:p>
                      <a:pPr algn="l"/>
                      <a:r>
                        <a:rPr lang="es-HN" sz="1100" b="0" i="0" dirty="0">
                          <a:latin typeface="Myriad Pro Cond" panose="020B0506030403020204" pitchFamily="34" charset="0"/>
                        </a:rPr>
                        <a:t>3%</a:t>
                      </a:r>
                    </a:p>
                  </a:txBody>
                  <a:tcPr anchor="ctr"/>
                </a:tc>
                <a:extLst>
                  <a:ext uri="{0D108BD9-81ED-4DB2-BD59-A6C34878D82A}">
                    <a16:rowId xmlns:a16="http://schemas.microsoft.com/office/drawing/2014/main" val="2674604799"/>
                  </a:ext>
                </a:extLst>
              </a:tr>
              <a:tr h="207274">
                <a:tc>
                  <a:txBody>
                    <a:bodyPr/>
                    <a:lstStyle/>
                    <a:p>
                      <a:pPr algn="l"/>
                      <a:r>
                        <a:rPr lang="es-HN" sz="1100" b="0" i="0" dirty="0">
                          <a:latin typeface="Myriad Pro Cond" panose="020B0506030403020204" pitchFamily="34" charset="0"/>
                        </a:rPr>
                        <a:t>4. Televicento</a:t>
                      </a:r>
                    </a:p>
                  </a:txBody>
                  <a:tcPr anchor="ctr"/>
                </a:tc>
                <a:tc>
                  <a:txBody>
                    <a:bodyPr/>
                    <a:lstStyle/>
                    <a:p>
                      <a:pPr algn="l"/>
                      <a:r>
                        <a:rPr lang="es-HN" sz="1100" b="0" i="0" dirty="0">
                          <a:latin typeface="Myriad Pro Cond" panose="020B0506030403020204" pitchFamily="34" charset="0"/>
                        </a:rPr>
                        <a:t>3%</a:t>
                      </a:r>
                    </a:p>
                  </a:txBody>
                  <a:tcPr anchor="ctr"/>
                </a:tc>
                <a:extLst>
                  <a:ext uri="{0D108BD9-81ED-4DB2-BD59-A6C34878D82A}">
                    <a16:rowId xmlns:a16="http://schemas.microsoft.com/office/drawing/2014/main" val="3332074869"/>
                  </a:ext>
                </a:extLst>
              </a:tr>
            </a:tbl>
          </a:graphicData>
        </a:graphic>
      </p:graphicFrame>
      <p:sp>
        <p:nvSpPr>
          <p:cNvPr id="23" name="Rectángulo redondeado 22">
            <a:extLst>
              <a:ext uri="{FF2B5EF4-FFF2-40B4-BE49-F238E27FC236}">
                <a16:creationId xmlns:a16="http://schemas.microsoft.com/office/drawing/2014/main" id="{4CE70DC7-0796-0027-E3E7-9445D9F4FB69}"/>
              </a:ext>
            </a:extLst>
          </p:cNvPr>
          <p:cNvSpPr/>
          <p:nvPr/>
        </p:nvSpPr>
        <p:spPr>
          <a:xfrm>
            <a:off x="640300" y="4732557"/>
            <a:ext cx="4442853" cy="1482983"/>
          </a:xfrm>
          <a:prstGeom prst="roundRect">
            <a:avLst/>
          </a:prstGeom>
          <a:solidFill>
            <a:schemeClr val="accent1">
              <a:lumMod val="75000"/>
            </a:schemeClr>
          </a:solidFill>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24" name="CuadroTexto 23">
            <a:extLst>
              <a:ext uri="{FF2B5EF4-FFF2-40B4-BE49-F238E27FC236}">
                <a16:creationId xmlns:a16="http://schemas.microsoft.com/office/drawing/2014/main" id="{1E7D9E53-3333-DE84-98C3-3FBEF79712B5}"/>
              </a:ext>
            </a:extLst>
          </p:cNvPr>
          <p:cNvSpPr txBox="1"/>
          <p:nvPr/>
        </p:nvSpPr>
        <p:spPr>
          <a:xfrm>
            <a:off x="1031723" y="4827717"/>
            <a:ext cx="2590774" cy="400110"/>
          </a:xfrm>
          <a:prstGeom prst="rect">
            <a:avLst/>
          </a:prstGeom>
          <a:noFill/>
        </p:spPr>
        <p:txBody>
          <a:bodyPr wrap="none" rtlCol="0">
            <a:spAutoFit/>
          </a:bodyPr>
          <a:lstStyle/>
          <a:p>
            <a:r>
              <a:rPr lang="es-HN" sz="2000" b="1" dirty="0">
                <a:latin typeface="Myriad Pro" panose="020B0503030403020204" pitchFamily="34" charset="0"/>
              </a:rPr>
              <a:t>Top sector financiero</a:t>
            </a:r>
          </a:p>
        </p:txBody>
      </p:sp>
      <p:graphicFrame>
        <p:nvGraphicFramePr>
          <p:cNvPr id="26" name="Tabla 25">
            <a:extLst>
              <a:ext uri="{FF2B5EF4-FFF2-40B4-BE49-F238E27FC236}">
                <a16:creationId xmlns:a16="http://schemas.microsoft.com/office/drawing/2014/main" id="{C71DA694-1A78-11EE-595D-F63E8052B648}"/>
              </a:ext>
            </a:extLst>
          </p:cNvPr>
          <p:cNvGraphicFramePr>
            <a:graphicFrameLocks noGrp="1"/>
          </p:cNvGraphicFramePr>
          <p:nvPr>
            <p:extLst>
              <p:ext uri="{D42A27DB-BD31-4B8C-83A1-F6EECF244321}">
                <p14:modId xmlns:p14="http://schemas.microsoft.com/office/powerpoint/2010/main" val="1622200100"/>
              </p:ext>
            </p:extLst>
          </p:nvPr>
        </p:nvGraphicFramePr>
        <p:xfrm>
          <a:off x="1168939" y="5282992"/>
          <a:ext cx="1365771" cy="741680"/>
        </p:xfrm>
        <a:graphic>
          <a:graphicData uri="http://schemas.openxmlformats.org/drawingml/2006/table">
            <a:tbl>
              <a:tblPr firstRow="1" bandRow="1">
                <a:tableStyleId>{2D5ABB26-0587-4C30-8999-92F81FD0307C}</a:tableStyleId>
              </a:tblPr>
              <a:tblGrid>
                <a:gridCol w="1365771">
                  <a:extLst>
                    <a:ext uri="{9D8B030D-6E8A-4147-A177-3AD203B41FA5}">
                      <a16:colId xmlns:a16="http://schemas.microsoft.com/office/drawing/2014/main" val="2397625613"/>
                    </a:ext>
                  </a:extLst>
                </a:gridCol>
              </a:tblGrid>
              <a:tr h="370840">
                <a:tc>
                  <a:txBody>
                    <a:bodyPr/>
                    <a:lstStyle/>
                    <a:p>
                      <a:pPr algn="ctr"/>
                      <a:r>
                        <a:rPr lang="es-HN" dirty="0">
                          <a:latin typeface="Myriad Pro" panose="020B0503030403020204" pitchFamily="34" charset="0"/>
                        </a:rPr>
                        <a:t>Atlántida</a:t>
                      </a:r>
                    </a:p>
                  </a:txBody>
                  <a:tcPr anchor="ctr">
                    <a:solidFill>
                      <a:schemeClr val="bg1">
                        <a:lumMod val="65000"/>
                        <a:lumOff val="35000"/>
                        <a:alpha val="54209"/>
                      </a:schemeClr>
                    </a:solidFill>
                  </a:tcPr>
                </a:tc>
                <a:extLst>
                  <a:ext uri="{0D108BD9-81ED-4DB2-BD59-A6C34878D82A}">
                    <a16:rowId xmlns:a16="http://schemas.microsoft.com/office/drawing/2014/main" val="2136488408"/>
                  </a:ext>
                </a:extLst>
              </a:tr>
              <a:tr h="370840">
                <a:tc>
                  <a:txBody>
                    <a:bodyPr/>
                    <a:lstStyle/>
                    <a:p>
                      <a:pPr algn="ctr"/>
                      <a:r>
                        <a:rPr lang="es-HN" dirty="0">
                          <a:latin typeface="Myriad Pro" panose="020B0503030403020204" pitchFamily="34" charset="0"/>
                        </a:rPr>
                        <a:t>2% SOI</a:t>
                      </a:r>
                    </a:p>
                  </a:txBody>
                  <a:tcPr anchor="ctr">
                    <a:solidFill>
                      <a:schemeClr val="bg1">
                        <a:lumMod val="65000"/>
                        <a:lumOff val="35000"/>
                        <a:alpha val="54209"/>
                      </a:schemeClr>
                    </a:solidFill>
                  </a:tcPr>
                </a:tc>
                <a:extLst>
                  <a:ext uri="{0D108BD9-81ED-4DB2-BD59-A6C34878D82A}">
                    <a16:rowId xmlns:a16="http://schemas.microsoft.com/office/drawing/2014/main" val="685048372"/>
                  </a:ext>
                </a:extLst>
              </a:tr>
            </a:tbl>
          </a:graphicData>
        </a:graphic>
      </p:graphicFrame>
      <p:graphicFrame>
        <p:nvGraphicFramePr>
          <p:cNvPr id="27" name="Tabla 26">
            <a:extLst>
              <a:ext uri="{FF2B5EF4-FFF2-40B4-BE49-F238E27FC236}">
                <a16:creationId xmlns:a16="http://schemas.microsoft.com/office/drawing/2014/main" id="{20735703-DC7E-42A4-447D-193D343C99FE}"/>
              </a:ext>
            </a:extLst>
          </p:cNvPr>
          <p:cNvGraphicFramePr>
            <a:graphicFrameLocks noGrp="1"/>
          </p:cNvGraphicFramePr>
          <p:nvPr>
            <p:extLst>
              <p:ext uri="{D42A27DB-BD31-4B8C-83A1-F6EECF244321}">
                <p14:modId xmlns:p14="http://schemas.microsoft.com/office/powerpoint/2010/main" val="1940286385"/>
              </p:ext>
            </p:extLst>
          </p:nvPr>
        </p:nvGraphicFramePr>
        <p:xfrm>
          <a:off x="3096280" y="5303568"/>
          <a:ext cx="1608314" cy="741680"/>
        </p:xfrm>
        <a:graphic>
          <a:graphicData uri="http://schemas.openxmlformats.org/drawingml/2006/table">
            <a:tbl>
              <a:tblPr firstRow="1" bandRow="1">
                <a:tableStyleId>{2D5ABB26-0587-4C30-8999-92F81FD0307C}</a:tableStyleId>
              </a:tblPr>
              <a:tblGrid>
                <a:gridCol w="1608314">
                  <a:extLst>
                    <a:ext uri="{9D8B030D-6E8A-4147-A177-3AD203B41FA5}">
                      <a16:colId xmlns:a16="http://schemas.microsoft.com/office/drawing/2014/main" val="2397625613"/>
                    </a:ext>
                  </a:extLst>
                </a:gridCol>
              </a:tblGrid>
              <a:tr h="370840">
                <a:tc>
                  <a:txBody>
                    <a:bodyPr/>
                    <a:lstStyle/>
                    <a:p>
                      <a:pPr algn="ctr"/>
                      <a:r>
                        <a:rPr lang="es-HN" dirty="0">
                          <a:latin typeface="Myriad Pro" panose="020B0503030403020204" pitchFamily="34" charset="0"/>
                        </a:rPr>
                        <a:t>BAC</a:t>
                      </a:r>
                    </a:p>
                  </a:txBody>
                  <a:tcPr anchor="ctr">
                    <a:solidFill>
                      <a:schemeClr val="bg1">
                        <a:lumMod val="65000"/>
                        <a:lumOff val="35000"/>
                        <a:alpha val="60000"/>
                      </a:schemeClr>
                    </a:solidFill>
                  </a:tcPr>
                </a:tc>
                <a:extLst>
                  <a:ext uri="{0D108BD9-81ED-4DB2-BD59-A6C34878D82A}">
                    <a16:rowId xmlns:a16="http://schemas.microsoft.com/office/drawing/2014/main" val="2136488408"/>
                  </a:ext>
                </a:extLst>
              </a:tr>
              <a:tr h="370840">
                <a:tc>
                  <a:txBody>
                    <a:bodyPr/>
                    <a:lstStyle/>
                    <a:p>
                      <a:pPr algn="ctr"/>
                      <a:r>
                        <a:rPr lang="es-HN" dirty="0">
                          <a:latin typeface="Myriad Pro" panose="020B0503030403020204" pitchFamily="34" charset="0"/>
                        </a:rPr>
                        <a:t>2% SOI</a:t>
                      </a:r>
                    </a:p>
                  </a:txBody>
                  <a:tcPr anchor="ctr">
                    <a:solidFill>
                      <a:schemeClr val="bg1">
                        <a:lumMod val="65000"/>
                        <a:lumOff val="35000"/>
                        <a:alpha val="60000"/>
                      </a:schemeClr>
                    </a:solidFill>
                  </a:tcPr>
                </a:tc>
                <a:extLst>
                  <a:ext uri="{0D108BD9-81ED-4DB2-BD59-A6C34878D82A}">
                    <a16:rowId xmlns:a16="http://schemas.microsoft.com/office/drawing/2014/main" val="685048372"/>
                  </a:ext>
                </a:extLst>
              </a:tr>
            </a:tbl>
          </a:graphicData>
        </a:graphic>
      </p:graphicFrame>
      <p:sp>
        <p:nvSpPr>
          <p:cNvPr id="28" name="Rectángulo redondeado 27">
            <a:extLst>
              <a:ext uri="{FF2B5EF4-FFF2-40B4-BE49-F238E27FC236}">
                <a16:creationId xmlns:a16="http://schemas.microsoft.com/office/drawing/2014/main" id="{A97C7BCD-66D7-0064-1E34-F419A3FC56C9}"/>
              </a:ext>
            </a:extLst>
          </p:cNvPr>
          <p:cNvSpPr/>
          <p:nvPr/>
        </p:nvSpPr>
        <p:spPr>
          <a:xfrm>
            <a:off x="5644724" y="1284608"/>
            <a:ext cx="5904341" cy="2678570"/>
          </a:xfrm>
          <a:prstGeom prst="roundRect">
            <a:avLst/>
          </a:prstGeom>
          <a:solidFill>
            <a:schemeClr val="accent1">
              <a:lumMod val="75000"/>
            </a:schemeClr>
          </a:solidFill>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graphicFrame>
        <p:nvGraphicFramePr>
          <p:cNvPr id="29" name="Gráfico 28">
            <a:extLst>
              <a:ext uri="{FF2B5EF4-FFF2-40B4-BE49-F238E27FC236}">
                <a16:creationId xmlns:a16="http://schemas.microsoft.com/office/drawing/2014/main" id="{803FCACA-F90B-C71E-FD76-4E489147709B}"/>
              </a:ext>
            </a:extLst>
          </p:cNvPr>
          <p:cNvGraphicFramePr/>
          <p:nvPr>
            <p:extLst>
              <p:ext uri="{D42A27DB-BD31-4B8C-83A1-F6EECF244321}">
                <p14:modId xmlns:p14="http://schemas.microsoft.com/office/powerpoint/2010/main" val="3996303422"/>
              </p:ext>
            </p:extLst>
          </p:nvPr>
        </p:nvGraphicFramePr>
        <p:xfrm>
          <a:off x="5609927" y="1284608"/>
          <a:ext cx="6338314" cy="2811395"/>
        </p:xfrm>
        <a:graphic>
          <a:graphicData uri="http://schemas.openxmlformats.org/drawingml/2006/chart">
            <c:chart xmlns:c="http://schemas.openxmlformats.org/drawingml/2006/chart" xmlns:r="http://schemas.openxmlformats.org/officeDocument/2006/relationships" r:id="rId6"/>
          </a:graphicData>
        </a:graphic>
      </p:graphicFrame>
      <p:sp>
        <p:nvSpPr>
          <p:cNvPr id="30" name="CuadroTexto 29">
            <a:extLst>
              <a:ext uri="{FF2B5EF4-FFF2-40B4-BE49-F238E27FC236}">
                <a16:creationId xmlns:a16="http://schemas.microsoft.com/office/drawing/2014/main" id="{1DB47EBD-1052-B6AE-8D3D-13D670178A17}"/>
              </a:ext>
            </a:extLst>
          </p:cNvPr>
          <p:cNvSpPr txBox="1"/>
          <p:nvPr/>
        </p:nvSpPr>
        <p:spPr>
          <a:xfrm>
            <a:off x="5907247" y="1380247"/>
            <a:ext cx="1364476" cy="400110"/>
          </a:xfrm>
          <a:prstGeom prst="rect">
            <a:avLst/>
          </a:prstGeom>
          <a:noFill/>
        </p:spPr>
        <p:txBody>
          <a:bodyPr wrap="none" rtlCol="0">
            <a:spAutoFit/>
          </a:bodyPr>
          <a:lstStyle/>
          <a:p>
            <a:r>
              <a:rPr lang="es-HN" sz="2000" b="1" dirty="0">
                <a:latin typeface="Myriad Pro" panose="020B0503030403020204" pitchFamily="34" charset="0"/>
              </a:rPr>
              <a:t>Media Mix</a:t>
            </a:r>
          </a:p>
        </p:txBody>
      </p:sp>
      <p:sp>
        <p:nvSpPr>
          <p:cNvPr id="33" name="Rectángulo redondeado 32">
            <a:extLst>
              <a:ext uri="{FF2B5EF4-FFF2-40B4-BE49-F238E27FC236}">
                <a16:creationId xmlns:a16="http://schemas.microsoft.com/office/drawing/2014/main" id="{4F660450-9314-DD56-D47F-143E5A6CE918}"/>
              </a:ext>
            </a:extLst>
          </p:cNvPr>
          <p:cNvSpPr/>
          <p:nvPr/>
        </p:nvSpPr>
        <p:spPr>
          <a:xfrm>
            <a:off x="5644723" y="4184562"/>
            <a:ext cx="5904341" cy="2030978"/>
          </a:xfrm>
          <a:prstGeom prst="roundRect">
            <a:avLst/>
          </a:prstGeom>
          <a:solidFill>
            <a:schemeClr val="accent1">
              <a:lumMod val="75000"/>
            </a:schemeClr>
          </a:solidFill>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34" name="CuadroTexto 33">
            <a:extLst>
              <a:ext uri="{FF2B5EF4-FFF2-40B4-BE49-F238E27FC236}">
                <a16:creationId xmlns:a16="http://schemas.microsoft.com/office/drawing/2014/main" id="{41E20CDA-04DF-1186-1CBA-62EADA39A7D6}"/>
              </a:ext>
            </a:extLst>
          </p:cNvPr>
          <p:cNvSpPr txBox="1"/>
          <p:nvPr/>
        </p:nvSpPr>
        <p:spPr>
          <a:xfrm>
            <a:off x="5949219" y="4202734"/>
            <a:ext cx="3057247" cy="400110"/>
          </a:xfrm>
          <a:prstGeom prst="rect">
            <a:avLst/>
          </a:prstGeom>
          <a:noFill/>
        </p:spPr>
        <p:txBody>
          <a:bodyPr wrap="none" rtlCol="0">
            <a:spAutoFit/>
          </a:bodyPr>
          <a:lstStyle/>
          <a:p>
            <a:r>
              <a:rPr lang="es-HN" sz="2000" b="1" dirty="0">
                <a:latin typeface="Myriad Pro" panose="020B0503030403020204" pitchFamily="34" charset="0"/>
              </a:rPr>
              <a:t>Inversión en TV por canal</a:t>
            </a:r>
          </a:p>
        </p:txBody>
      </p:sp>
      <p:graphicFrame>
        <p:nvGraphicFramePr>
          <p:cNvPr id="35" name="Gráfico 34">
            <a:extLst>
              <a:ext uri="{FF2B5EF4-FFF2-40B4-BE49-F238E27FC236}">
                <a16:creationId xmlns:a16="http://schemas.microsoft.com/office/drawing/2014/main" id="{C1B3472A-0E9B-8685-526C-A10AEB5F6986}"/>
              </a:ext>
            </a:extLst>
          </p:cNvPr>
          <p:cNvGraphicFramePr/>
          <p:nvPr>
            <p:extLst>
              <p:ext uri="{D42A27DB-BD31-4B8C-83A1-F6EECF244321}">
                <p14:modId xmlns:p14="http://schemas.microsoft.com/office/powerpoint/2010/main" val="994250087"/>
              </p:ext>
            </p:extLst>
          </p:nvPr>
        </p:nvGraphicFramePr>
        <p:xfrm>
          <a:off x="5921918" y="4597454"/>
          <a:ext cx="5548315" cy="1636258"/>
        </p:xfrm>
        <a:graphic>
          <a:graphicData uri="http://schemas.openxmlformats.org/drawingml/2006/chart">
            <c:chart xmlns:c="http://schemas.openxmlformats.org/drawingml/2006/chart" xmlns:r="http://schemas.openxmlformats.org/officeDocument/2006/relationships" r:id="rId7"/>
          </a:graphicData>
        </a:graphic>
      </p:graphicFrame>
      <p:pic>
        <p:nvPicPr>
          <p:cNvPr id="1030" name="Picture 6" descr="Banco - Iconos gratis de edificios">
            <a:extLst>
              <a:ext uri="{FF2B5EF4-FFF2-40B4-BE49-F238E27FC236}">
                <a16:creationId xmlns:a16="http://schemas.microsoft.com/office/drawing/2014/main" id="{E24ED767-7D66-3CEA-CCEF-5A788EF548F4}"/>
              </a:ext>
            </a:extLst>
          </p:cNvPr>
          <p:cNvPicPr>
            <a:picLocks noChangeAspect="1" noChangeArrowheads="1"/>
          </p:cNvPicPr>
          <p:nvPr/>
        </p:nvPicPr>
        <p:blipFill>
          <a:blip r:embed="rId8">
            <a:duotone>
              <a:prstClr val="black"/>
              <a:schemeClr val="accent4">
                <a:lumMod val="60000"/>
                <a:lumOff val="40000"/>
                <a:tint val="45000"/>
                <a:satMod val="400000"/>
              </a:schemeClr>
            </a:duotone>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14824" y="4894311"/>
            <a:ext cx="347445" cy="34744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0E8063D6-A0C9-C016-19C8-834C5D8E1A2C}"/>
              </a:ext>
            </a:extLst>
          </p:cNvPr>
          <p:cNvSpPr txBox="1"/>
          <p:nvPr/>
        </p:nvSpPr>
        <p:spPr>
          <a:xfrm>
            <a:off x="3130973" y="5965402"/>
            <a:ext cx="2272808" cy="230832"/>
          </a:xfrm>
          <a:prstGeom prst="rect">
            <a:avLst/>
          </a:prstGeom>
          <a:noFill/>
        </p:spPr>
        <p:txBody>
          <a:bodyPr wrap="square" rtlCol="0">
            <a:spAutoFit/>
          </a:bodyPr>
          <a:lstStyle/>
          <a:p>
            <a:r>
              <a:rPr lang="es-HN" sz="900" dirty="0">
                <a:latin typeface="Myriad Pro Cond" panose="020B0506030403020204" pitchFamily="34" charset="0"/>
              </a:rPr>
              <a:t>Incluye ruido pubicitario de conciertos</a:t>
            </a:r>
          </a:p>
        </p:txBody>
      </p:sp>
      <p:graphicFrame>
        <p:nvGraphicFramePr>
          <p:cNvPr id="3" name="Tabla 2">
            <a:extLst>
              <a:ext uri="{FF2B5EF4-FFF2-40B4-BE49-F238E27FC236}">
                <a16:creationId xmlns:a16="http://schemas.microsoft.com/office/drawing/2014/main" id="{9701A9ED-B142-5574-EC83-074AD6DC35BF}"/>
              </a:ext>
            </a:extLst>
          </p:cNvPr>
          <p:cNvGraphicFramePr>
            <a:graphicFrameLocks noGrp="1"/>
          </p:cNvGraphicFramePr>
          <p:nvPr>
            <p:extLst>
              <p:ext uri="{D42A27DB-BD31-4B8C-83A1-F6EECF244321}">
                <p14:modId xmlns:p14="http://schemas.microsoft.com/office/powerpoint/2010/main" val="762088910"/>
              </p:ext>
            </p:extLst>
          </p:nvPr>
        </p:nvGraphicFramePr>
        <p:xfrm>
          <a:off x="10538921" y="4947966"/>
          <a:ext cx="467750" cy="1143000"/>
        </p:xfrm>
        <a:graphic>
          <a:graphicData uri="http://schemas.openxmlformats.org/drawingml/2006/table">
            <a:tbl>
              <a:tblPr firstRow="1" bandRow="1">
                <a:tableStyleId>{2D5ABB26-0587-4C30-8999-92F81FD0307C}</a:tableStyleId>
              </a:tblPr>
              <a:tblGrid>
                <a:gridCol w="467750">
                  <a:extLst>
                    <a:ext uri="{9D8B030D-6E8A-4147-A177-3AD203B41FA5}">
                      <a16:colId xmlns:a16="http://schemas.microsoft.com/office/drawing/2014/main" val="2525225613"/>
                    </a:ext>
                  </a:extLst>
                </a:gridCol>
              </a:tblGrid>
              <a:tr h="217207">
                <a:tc>
                  <a:txBody>
                    <a:bodyPr/>
                    <a:lstStyle/>
                    <a:p>
                      <a:r>
                        <a:rPr lang="es-HN" sz="900" dirty="0">
                          <a:latin typeface="Myriad Pro" panose="020B0503030403020204" pitchFamily="34" charset="0"/>
                        </a:rPr>
                        <a:t>24%</a:t>
                      </a:r>
                    </a:p>
                  </a:txBody>
                  <a:tcPr/>
                </a:tc>
                <a:extLst>
                  <a:ext uri="{0D108BD9-81ED-4DB2-BD59-A6C34878D82A}">
                    <a16:rowId xmlns:a16="http://schemas.microsoft.com/office/drawing/2014/main" val="3611930829"/>
                  </a:ext>
                </a:extLst>
              </a:tr>
              <a:tr h="217207">
                <a:tc>
                  <a:txBody>
                    <a:bodyPr/>
                    <a:lstStyle/>
                    <a:p>
                      <a:r>
                        <a:rPr lang="es-HN" sz="900" dirty="0">
                          <a:latin typeface="Myriad Pro" panose="020B0503030403020204" pitchFamily="34" charset="0"/>
                        </a:rPr>
                        <a:t>13%</a:t>
                      </a:r>
                    </a:p>
                  </a:txBody>
                  <a:tcPr/>
                </a:tc>
                <a:extLst>
                  <a:ext uri="{0D108BD9-81ED-4DB2-BD59-A6C34878D82A}">
                    <a16:rowId xmlns:a16="http://schemas.microsoft.com/office/drawing/2014/main" val="3246745775"/>
                  </a:ext>
                </a:extLst>
              </a:tr>
              <a:tr h="217207">
                <a:tc>
                  <a:txBody>
                    <a:bodyPr/>
                    <a:lstStyle/>
                    <a:p>
                      <a:r>
                        <a:rPr lang="es-HN" sz="900" dirty="0">
                          <a:latin typeface="Myriad Pro" panose="020B0503030403020204" pitchFamily="34" charset="0"/>
                        </a:rPr>
                        <a:t>10%</a:t>
                      </a:r>
                    </a:p>
                  </a:txBody>
                  <a:tcPr/>
                </a:tc>
                <a:extLst>
                  <a:ext uri="{0D108BD9-81ED-4DB2-BD59-A6C34878D82A}">
                    <a16:rowId xmlns:a16="http://schemas.microsoft.com/office/drawing/2014/main" val="981688920"/>
                  </a:ext>
                </a:extLst>
              </a:tr>
              <a:tr h="217207">
                <a:tc>
                  <a:txBody>
                    <a:bodyPr/>
                    <a:lstStyle/>
                    <a:p>
                      <a:r>
                        <a:rPr lang="es-HN" sz="900" dirty="0">
                          <a:latin typeface="Myriad Pro" panose="020B0503030403020204" pitchFamily="34" charset="0"/>
                        </a:rPr>
                        <a:t>  7%</a:t>
                      </a:r>
                    </a:p>
                  </a:txBody>
                  <a:tcPr/>
                </a:tc>
                <a:extLst>
                  <a:ext uri="{0D108BD9-81ED-4DB2-BD59-A6C34878D82A}">
                    <a16:rowId xmlns:a16="http://schemas.microsoft.com/office/drawing/2014/main" val="4211177295"/>
                  </a:ext>
                </a:extLst>
              </a:tr>
              <a:tr h="217207">
                <a:tc>
                  <a:txBody>
                    <a:bodyPr/>
                    <a:lstStyle/>
                    <a:p>
                      <a:r>
                        <a:rPr lang="es-HN" sz="900" dirty="0">
                          <a:latin typeface="Myriad Pro" panose="020B0503030403020204" pitchFamily="34" charset="0"/>
                        </a:rPr>
                        <a:t>44%</a:t>
                      </a:r>
                    </a:p>
                  </a:txBody>
                  <a:tcPr/>
                </a:tc>
                <a:extLst>
                  <a:ext uri="{0D108BD9-81ED-4DB2-BD59-A6C34878D82A}">
                    <a16:rowId xmlns:a16="http://schemas.microsoft.com/office/drawing/2014/main" val="2768041247"/>
                  </a:ext>
                </a:extLst>
              </a:tr>
            </a:tbl>
          </a:graphicData>
        </a:graphic>
      </p:graphicFrame>
      <p:sp>
        <p:nvSpPr>
          <p:cNvPr id="14" name="CuadroTexto 13">
            <a:extLst>
              <a:ext uri="{FF2B5EF4-FFF2-40B4-BE49-F238E27FC236}">
                <a16:creationId xmlns:a16="http://schemas.microsoft.com/office/drawing/2014/main" id="{4BC73E39-1A04-4526-2C7F-75487303E080}"/>
              </a:ext>
            </a:extLst>
          </p:cNvPr>
          <p:cNvSpPr txBox="1"/>
          <p:nvPr/>
        </p:nvSpPr>
        <p:spPr>
          <a:xfrm>
            <a:off x="8779084" y="6520069"/>
            <a:ext cx="2769980" cy="276999"/>
          </a:xfrm>
          <a:prstGeom prst="rect">
            <a:avLst/>
          </a:prstGeom>
          <a:noFill/>
        </p:spPr>
        <p:txBody>
          <a:bodyPr wrap="square">
            <a:spAutoFit/>
          </a:bodyPr>
          <a:lstStyle/>
          <a:p>
            <a:pPr algn="r"/>
            <a:r>
              <a:rPr lang="es-HN" sz="1200" i="1" dirty="0">
                <a:solidFill>
                  <a:schemeClr val="tx1">
                    <a:lumMod val="75000"/>
                  </a:schemeClr>
                </a:solidFill>
                <a:effectLst/>
                <a:latin typeface="Myriad Pro Cond" panose="020B0506030403020204" pitchFamily="34" charset="0"/>
              </a:rPr>
              <a:t>Fuente: Publisearch, marzo ‘26</a:t>
            </a:r>
            <a:endParaRPr lang="es-HN" sz="1200" i="1" dirty="0">
              <a:solidFill>
                <a:schemeClr val="tx1">
                  <a:lumMod val="75000"/>
                </a:schemeClr>
              </a:solidFill>
              <a:latin typeface="Myriad Pro Cond" panose="020B0506030403020204" pitchFamily="34" charset="0"/>
            </a:endParaRPr>
          </a:p>
        </p:txBody>
      </p:sp>
    </p:spTree>
    <p:extLst>
      <p:ext uri="{BB962C8B-B14F-4D97-AF65-F5344CB8AC3E}">
        <p14:creationId xmlns:p14="http://schemas.microsoft.com/office/powerpoint/2010/main" val="515727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F96D94D-9AEE-FAE4-04E9-41814B742398}"/>
              </a:ext>
            </a:extLst>
          </p:cNvPr>
          <p:cNvSpPr txBox="1"/>
          <p:nvPr/>
        </p:nvSpPr>
        <p:spPr>
          <a:xfrm>
            <a:off x="562413" y="128579"/>
            <a:ext cx="8247771" cy="553998"/>
          </a:xfrm>
          <a:prstGeom prst="rect">
            <a:avLst/>
          </a:prstGeom>
          <a:noFill/>
        </p:spPr>
        <p:txBody>
          <a:bodyPr wrap="none" rtlCol="0">
            <a:spAutoFit/>
          </a:bodyPr>
          <a:lstStyle/>
          <a:p>
            <a:pPr algn="ctr"/>
            <a:r>
              <a:rPr lang="es-HN" sz="3000" b="1" dirty="0">
                <a:latin typeface="Myriad Pro" panose="020B0503030403020204" pitchFamily="34" charset="0"/>
              </a:rPr>
              <a:t>HISTÓRICO DE INVERSIÓN SECTOR FINANCIERO</a:t>
            </a:r>
          </a:p>
        </p:txBody>
      </p:sp>
      <p:sp>
        <p:nvSpPr>
          <p:cNvPr id="8" name="CuadroTexto 7">
            <a:extLst>
              <a:ext uri="{FF2B5EF4-FFF2-40B4-BE49-F238E27FC236}">
                <a16:creationId xmlns:a16="http://schemas.microsoft.com/office/drawing/2014/main" id="{5595C00B-5EC4-F1E3-2198-C4FBBA718F62}"/>
              </a:ext>
            </a:extLst>
          </p:cNvPr>
          <p:cNvSpPr txBox="1"/>
          <p:nvPr/>
        </p:nvSpPr>
        <p:spPr>
          <a:xfrm>
            <a:off x="598038" y="540775"/>
            <a:ext cx="2254143" cy="369332"/>
          </a:xfrm>
          <a:prstGeom prst="rect">
            <a:avLst/>
          </a:prstGeom>
          <a:noFill/>
        </p:spPr>
        <p:txBody>
          <a:bodyPr wrap="none" rtlCol="0">
            <a:spAutoFit/>
          </a:bodyPr>
          <a:lstStyle/>
          <a:p>
            <a:r>
              <a:rPr lang="es-HN" dirty="0">
                <a:latin typeface="Myriad Pro" panose="020B0503030403020204" pitchFamily="34" charset="0"/>
              </a:rPr>
              <a:t>Evolutivo 2022 - 2026</a:t>
            </a:r>
          </a:p>
        </p:txBody>
      </p:sp>
      <p:graphicFrame>
        <p:nvGraphicFramePr>
          <p:cNvPr id="2" name="Gráfico 1">
            <a:extLst>
              <a:ext uri="{FF2B5EF4-FFF2-40B4-BE49-F238E27FC236}">
                <a16:creationId xmlns:a16="http://schemas.microsoft.com/office/drawing/2014/main" id="{5D02E6FC-E80F-D4F2-5700-BBF67A317CF7}"/>
              </a:ext>
            </a:extLst>
          </p:cNvPr>
          <p:cNvGraphicFramePr/>
          <p:nvPr>
            <p:extLst>
              <p:ext uri="{D42A27DB-BD31-4B8C-83A1-F6EECF244321}">
                <p14:modId xmlns:p14="http://schemas.microsoft.com/office/powerpoint/2010/main" val="674180604"/>
              </p:ext>
            </p:extLst>
          </p:nvPr>
        </p:nvGraphicFramePr>
        <p:xfrm>
          <a:off x="642935" y="1322303"/>
          <a:ext cx="6405402" cy="336999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redondeado 2">
            <a:extLst>
              <a:ext uri="{FF2B5EF4-FFF2-40B4-BE49-F238E27FC236}">
                <a16:creationId xmlns:a16="http://schemas.microsoft.com/office/drawing/2014/main" id="{04F24E95-4ED5-EE7C-480B-5CB91CF04BF0}"/>
              </a:ext>
            </a:extLst>
          </p:cNvPr>
          <p:cNvSpPr/>
          <p:nvPr/>
        </p:nvSpPr>
        <p:spPr>
          <a:xfrm>
            <a:off x="642935" y="5015727"/>
            <a:ext cx="2088000" cy="1482983"/>
          </a:xfrm>
          <a:prstGeom prst="roundRect">
            <a:avLst/>
          </a:prstGeom>
          <a:solidFill>
            <a:schemeClr val="accent1">
              <a:alpha val="47000"/>
            </a:schemeClr>
          </a:solidFill>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5" name="Rectángulo redondeado 4">
            <a:extLst>
              <a:ext uri="{FF2B5EF4-FFF2-40B4-BE49-F238E27FC236}">
                <a16:creationId xmlns:a16="http://schemas.microsoft.com/office/drawing/2014/main" id="{44B04C5A-45D7-A83D-4A1D-80A4F09A2F90}"/>
              </a:ext>
            </a:extLst>
          </p:cNvPr>
          <p:cNvSpPr/>
          <p:nvPr/>
        </p:nvSpPr>
        <p:spPr>
          <a:xfrm>
            <a:off x="2863490" y="5020183"/>
            <a:ext cx="2088000" cy="1482983"/>
          </a:xfrm>
          <a:prstGeom prst="roundRect">
            <a:avLst/>
          </a:prstGeom>
          <a:solidFill>
            <a:schemeClr val="accent1">
              <a:alpha val="47000"/>
            </a:schemeClr>
          </a:solidFill>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6" name="Rectángulo redondeado 5">
            <a:extLst>
              <a:ext uri="{FF2B5EF4-FFF2-40B4-BE49-F238E27FC236}">
                <a16:creationId xmlns:a16="http://schemas.microsoft.com/office/drawing/2014/main" id="{B090D603-6CFE-B8BB-E451-0F610BBBF95E}"/>
              </a:ext>
            </a:extLst>
          </p:cNvPr>
          <p:cNvSpPr/>
          <p:nvPr/>
        </p:nvSpPr>
        <p:spPr>
          <a:xfrm>
            <a:off x="5067913" y="5015727"/>
            <a:ext cx="2088000" cy="1482983"/>
          </a:xfrm>
          <a:prstGeom prst="roundRect">
            <a:avLst/>
          </a:prstGeom>
          <a:solidFill>
            <a:schemeClr val="accent1">
              <a:alpha val="47000"/>
            </a:schemeClr>
          </a:solidFill>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12" name="Rectángulo redondeado 11">
            <a:extLst>
              <a:ext uri="{FF2B5EF4-FFF2-40B4-BE49-F238E27FC236}">
                <a16:creationId xmlns:a16="http://schemas.microsoft.com/office/drawing/2014/main" id="{D53BD25E-2661-7CBC-8E0F-566EA38790F6}"/>
              </a:ext>
            </a:extLst>
          </p:cNvPr>
          <p:cNvSpPr/>
          <p:nvPr/>
        </p:nvSpPr>
        <p:spPr>
          <a:xfrm>
            <a:off x="7285777" y="5015727"/>
            <a:ext cx="2088000" cy="1482983"/>
          </a:xfrm>
          <a:prstGeom prst="roundRect">
            <a:avLst/>
          </a:prstGeom>
          <a:solidFill>
            <a:schemeClr val="accent1">
              <a:alpha val="47000"/>
            </a:schemeClr>
          </a:solidFill>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13" name="Rectángulo redondeado 12">
            <a:extLst>
              <a:ext uri="{FF2B5EF4-FFF2-40B4-BE49-F238E27FC236}">
                <a16:creationId xmlns:a16="http://schemas.microsoft.com/office/drawing/2014/main" id="{8BB3F225-AFB6-52AE-01FB-AC7FE23BB255}"/>
              </a:ext>
            </a:extLst>
          </p:cNvPr>
          <p:cNvSpPr/>
          <p:nvPr/>
        </p:nvSpPr>
        <p:spPr>
          <a:xfrm>
            <a:off x="9514403" y="5015727"/>
            <a:ext cx="2088000" cy="1482983"/>
          </a:xfrm>
          <a:prstGeom prst="roundRect">
            <a:avLst/>
          </a:prstGeom>
          <a:solidFill>
            <a:schemeClr val="accent1">
              <a:alpha val="47000"/>
            </a:schemeClr>
          </a:solidFill>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14" name="CuadroTexto 13">
            <a:extLst>
              <a:ext uri="{FF2B5EF4-FFF2-40B4-BE49-F238E27FC236}">
                <a16:creationId xmlns:a16="http://schemas.microsoft.com/office/drawing/2014/main" id="{B8B2E32D-3FC9-7703-0D06-1119046F68E1}"/>
              </a:ext>
            </a:extLst>
          </p:cNvPr>
          <p:cNvSpPr txBox="1"/>
          <p:nvPr/>
        </p:nvSpPr>
        <p:spPr>
          <a:xfrm>
            <a:off x="678590" y="5142155"/>
            <a:ext cx="1317990" cy="276999"/>
          </a:xfrm>
          <a:prstGeom prst="rect">
            <a:avLst/>
          </a:prstGeom>
          <a:noFill/>
        </p:spPr>
        <p:txBody>
          <a:bodyPr wrap="none" rtlCol="0">
            <a:spAutoFit/>
          </a:bodyPr>
          <a:lstStyle/>
          <a:p>
            <a:r>
              <a:rPr lang="es-HN" sz="1200" b="1" dirty="0">
                <a:latin typeface="Myriad Pro" panose="020B0503030403020204" pitchFamily="34" charset="0"/>
              </a:rPr>
              <a:t>INVERSIÓN 2022</a:t>
            </a:r>
          </a:p>
        </p:txBody>
      </p:sp>
      <p:sp>
        <p:nvSpPr>
          <p:cNvPr id="15" name="CuadroTexto 14">
            <a:extLst>
              <a:ext uri="{FF2B5EF4-FFF2-40B4-BE49-F238E27FC236}">
                <a16:creationId xmlns:a16="http://schemas.microsoft.com/office/drawing/2014/main" id="{42ED28B9-3D6D-7349-B976-E24DCBB90496}"/>
              </a:ext>
            </a:extLst>
          </p:cNvPr>
          <p:cNvSpPr txBox="1"/>
          <p:nvPr/>
        </p:nvSpPr>
        <p:spPr>
          <a:xfrm>
            <a:off x="2857222" y="5130047"/>
            <a:ext cx="1317990" cy="276999"/>
          </a:xfrm>
          <a:prstGeom prst="rect">
            <a:avLst/>
          </a:prstGeom>
          <a:noFill/>
        </p:spPr>
        <p:txBody>
          <a:bodyPr wrap="none" rtlCol="0">
            <a:spAutoFit/>
          </a:bodyPr>
          <a:lstStyle/>
          <a:p>
            <a:pPr algn="ctr"/>
            <a:r>
              <a:rPr lang="es-HN" sz="1200" b="1" dirty="0">
                <a:latin typeface="Myriad Pro" panose="020B0503030403020204" pitchFamily="34" charset="0"/>
              </a:rPr>
              <a:t>INVERSIÓN 2023</a:t>
            </a:r>
          </a:p>
        </p:txBody>
      </p:sp>
      <p:sp>
        <p:nvSpPr>
          <p:cNvPr id="16" name="CuadroTexto 15">
            <a:extLst>
              <a:ext uri="{FF2B5EF4-FFF2-40B4-BE49-F238E27FC236}">
                <a16:creationId xmlns:a16="http://schemas.microsoft.com/office/drawing/2014/main" id="{0EB68906-D4F4-9344-B9DD-86AA776AF696}"/>
              </a:ext>
            </a:extLst>
          </p:cNvPr>
          <p:cNvSpPr txBox="1"/>
          <p:nvPr/>
        </p:nvSpPr>
        <p:spPr>
          <a:xfrm>
            <a:off x="5100683" y="5142155"/>
            <a:ext cx="1317990" cy="276999"/>
          </a:xfrm>
          <a:prstGeom prst="rect">
            <a:avLst/>
          </a:prstGeom>
          <a:noFill/>
        </p:spPr>
        <p:txBody>
          <a:bodyPr wrap="none" rtlCol="0">
            <a:spAutoFit/>
          </a:bodyPr>
          <a:lstStyle/>
          <a:p>
            <a:r>
              <a:rPr lang="es-HN" sz="1200" b="1" dirty="0">
                <a:latin typeface="Myriad Pro" panose="020B0503030403020204" pitchFamily="34" charset="0"/>
              </a:rPr>
              <a:t>INVERSIÓN 2024</a:t>
            </a:r>
          </a:p>
        </p:txBody>
      </p:sp>
      <p:sp>
        <p:nvSpPr>
          <p:cNvPr id="19" name="CuadroTexto 18">
            <a:extLst>
              <a:ext uri="{FF2B5EF4-FFF2-40B4-BE49-F238E27FC236}">
                <a16:creationId xmlns:a16="http://schemas.microsoft.com/office/drawing/2014/main" id="{4CF21C32-498E-2C91-62A0-7758215CED1A}"/>
              </a:ext>
            </a:extLst>
          </p:cNvPr>
          <p:cNvSpPr txBox="1"/>
          <p:nvPr/>
        </p:nvSpPr>
        <p:spPr>
          <a:xfrm>
            <a:off x="7318553" y="5142155"/>
            <a:ext cx="1317990" cy="276999"/>
          </a:xfrm>
          <a:prstGeom prst="rect">
            <a:avLst/>
          </a:prstGeom>
          <a:noFill/>
        </p:spPr>
        <p:txBody>
          <a:bodyPr wrap="none" rtlCol="0">
            <a:spAutoFit/>
          </a:bodyPr>
          <a:lstStyle/>
          <a:p>
            <a:r>
              <a:rPr lang="es-HN" sz="1200" b="1" dirty="0">
                <a:latin typeface="Myriad Pro" panose="020B0503030403020204" pitchFamily="34" charset="0"/>
              </a:rPr>
              <a:t>INVERSIÓN 2025</a:t>
            </a:r>
          </a:p>
        </p:txBody>
      </p:sp>
      <p:sp>
        <p:nvSpPr>
          <p:cNvPr id="20" name="CuadroTexto 19">
            <a:extLst>
              <a:ext uri="{FF2B5EF4-FFF2-40B4-BE49-F238E27FC236}">
                <a16:creationId xmlns:a16="http://schemas.microsoft.com/office/drawing/2014/main" id="{A5F73561-2939-6858-288D-0B4434C9DF39}"/>
              </a:ext>
            </a:extLst>
          </p:cNvPr>
          <p:cNvSpPr txBox="1"/>
          <p:nvPr/>
        </p:nvSpPr>
        <p:spPr>
          <a:xfrm>
            <a:off x="9610897" y="5142155"/>
            <a:ext cx="2020105" cy="276999"/>
          </a:xfrm>
          <a:prstGeom prst="rect">
            <a:avLst/>
          </a:prstGeom>
          <a:noFill/>
        </p:spPr>
        <p:txBody>
          <a:bodyPr wrap="none" rtlCol="0">
            <a:spAutoFit/>
          </a:bodyPr>
          <a:lstStyle/>
          <a:p>
            <a:r>
              <a:rPr lang="es-HN" sz="1200" b="1" dirty="0">
                <a:latin typeface="Myriad Pro" panose="020B0503030403020204" pitchFamily="34" charset="0"/>
              </a:rPr>
              <a:t>INVERSIÓN 2026 (ene-mar)</a:t>
            </a:r>
          </a:p>
        </p:txBody>
      </p:sp>
      <p:sp>
        <p:nvSpPr>
          <p:cNvPr id="32" name="CuadroTexto 31">
            <a:extLst>
              <a:ext uri="{FF2B5EF4-FFF2-40B4-BE49-F238E27FC236}">
                <a16:creationId xmlns:a16="http://schemas.microsoft.com/office/drawing/2014/main" id="{9081F6CA-4BFE-26A9-3062-253309B40F60}"/>
              </a:ext>
            </a:extLst>
          </p:cNvPr>
          <p:cNvSpPr txBox="1"/>
          <p:nvPr/>
        </p:nvSpPr>
        <p:spPr>
          <a:xfrm>
            <a:off x="1020709" y="5487931"/>
            <a:ext cx="1250663" cy="477054"/>
          </a:xfrm>
          <a:prstGeom prst="rect">
            <a:avLst/>
          </a:prstGeom>
          <a:noFill/>
        </p:spPr>
        <p:txBody>
          <a:bodyPr wrap="none" rtlCol="0">
            <a:spAutoFit/>
          </a:bodyPr>
          <a:lstStyle/>
          <a:p>
            <a:r>
              <a:rPr lang="es-HN" sz="2500" b="1" dirty="0">
                <a:latin typeface="Myriad Pro" panose="020B0503030403020204" pitchFamily="34" charset="0"/>
              </a:rPr>
              <a:t>$42.8M</a:t>
            </a:r>
          </a:p>
        </p:txBody>
      </p:sp>
      <p:sp>
        <p:nvSpPr>
          <p:cNvPr id="36" name="CuadroTexto 35">
            <a:extLst>
              <a:ext uri="{FF2B5EF4-FFF2-40B4-BE49-F238E27FC236}">
                <a16:creationId xmlns:a16="http://schemas.microsoft.com/office/drawing/2014/main" id="{95A8734B-B63D-1885-AB60-7A29886BF069}"/>
              </a:ext>
            </a:extLst>
          </p:cNvPr>
          <p:cNvSpPr txBox="1"/>
          <p:nvPr/>
        </p:nvSpPr>
        <p:spPr>
          <a:xfrm>
            <a:off x="3256965" y="5423740"/>
            <a:ext cx="1250663" cy="477054"/>
          </a:xfrm>
          <a:prstGeom prst="rect">
            <a:avLst/>
          </a:prstGeom>
          <a:noFill/>
        </p:spPr>
        <p:txBody>
          <a:bodyPr wrap="none" rtlCol="0">
            <a:spAutoFit/>
          </a:bodyPr>
          <a:lstStyle/>
          <a:p>
            <a:r>
              <a:rPr lang="es-HN" sz="2500" b="1" dirty="0">
                <a:latin typeface="Myriad Pro" panose="020B0503030403020204" pitchFamily="34" charset="0"/>
              </a:rPr>
              <a:t>$33.6M</a:t>
            </a:r>
          </a:p>
        </p:txBody>
      </p:sp>
      <p:sp>
        <p:nvSpPr>
          <p:cNvPr id="37" name="CuadroTexto 36">
            <a:extLst>
              <a:ext uri="{FF2B5EF4-FFF2-40B4-BE49-F238E27FC236}">
                <a16:creationId xmlns:a16="http://schemas.microsoft.com/office/drawing/2014/main" id="{D67720F3-FE06-0A59-1775-1D54D47B3356}"/>
              </a:ext>
            </a:extLst>
          </p:cNvPr>
          <p:cNvSpPr txBox="1"/>
          <p:nvPr/>
        </p:nvSpPr>
        <p:spPr>
          <a:xfrm>
            <a:off x="5503559" y="5416050"/>
            <a:ext cx="1250663" cy="477054"/>
          </a:xfrm>
          <a:prstGeom prst="rect">
            <a:avLst/>
          </a:prstGeom>
          <a:noFill/>
        </p:spPr>
        <p:txBody>
          <a:bodyPr wrap="none" rtlCol="0">
            <a:spAutoFit/>
          </a:bodyPr>
          <a:lstStyle/>
          <a:p>
            <a:r>
              <a:rPr lang="es-HN" sz="2500" b="1" dirty="0">
                <a:latin typeface="Myriad Pro" panose="020B0503030403020204" pitchFamily="34" charset="0"/>
              </a:rPr>
              <a:t>$41.4M</a:t>
            </a:r>
          </a:p>
        </p:txBody>
      </p:sp>
      <p:sp>
        <p:nvSpPr>
          <p:cNvPr id="38" name="CuadroTexto 37">
            <a:extLst>
              <a:ext uri="{FF2B5EF4-FFF2-40B4-BE49-F238E27FC236}">
                <a16:creationId xmlns:a16="http://schemas.microsoft.com/office/drawing/2014/main" id="{EDEDD4F2-430B-E378-AF6F-D1E82C27A947}"/>
              </a:ext>
            </a:extLst>
          </p:cNvPr>
          <p:cNvSpPr txBox="1"/>
          <p:nvPr/>
        </p:nvSpPr>
        <p:spPr>
          <a:xfrm>
            <a:off x="7679378" y="5419154"/>
            <a:ext cx="1250663" cy="477054"/>
          </a:xfrm>
          <a:prstGeom prst="rect">
            <a:avLst/>
          </a:prstGeom>
          <a:noFill/>
        </p:spPr>
        <p:txBody>
          <a:bodyPr wrap="none" rtlCol="0">
            <a:spAutoFit/>
          </a:bodyPr>
          <a:lstStyle/>
          <a:p>
            <a:r>
              <a:rPr lang="es-HN" sz="2500" b="1" dirty="0">
                <a:latin typeface="Myriad Pro" panose="020B0503030403020204" pitchFamily="34" charset="0"/>
              </a:rPr>
              <a:t>$45.0M</a:t>
            </a:r>
          </a:p>
        </p:txBody>
      </p:sp>
      <p:sp>
        <p:nvSpPr>
          <p:cNvPr id="39" name="CuadroTexto 38">
            <a:extLst>
              <a:ext uri="{FF2B5EF4-FFF2-40B4-BE49-F238E27FC236}">
                <a16:creationId xmlns:a16="http://schemas.microsoft.com/office/drawing/2014/main" id="{D4574E28-C0A7-819B-F25E-BBEB875741E7}"/>
              </a:ext>
            </a:extLst>
          </p:cNvPr>
          <p:cNvSpPr txBox="1"/>
          <p:nvPr/>
        </p:nvSpPr>
        <p:spPr>
          <a:xfrm>
            <a:off x="9917243" y="5428562"/>
            <a:ext cx="1072730" cy="477054"/>
          </a:xfrm>
          <a:prstGeom prst="rect">
            <a:avLst/>
          </a:prstGeom>
          <a:noFill/>
        </p:spPr>
        <p:txBody>
          <a:bodyPr wrap="none" rtlCol="0">
            <a:spAutoFit/>
          </a:bodyPr>
          <a:lstStyle/>
          <a:p>
            <a:r>
              <a:rPr lang="es-HN" sz="2500" b="1" dirty="0">
                <a:latin typeface="Myriad Pro" panose="020B0503030403020204" pitchFamily="34" charset="0"/>
              </a:rPr>
              <a:t>$9.1M</a:t>
            </a:r>
          </a:p>
        </p:txBody>
      </p:sp>
      <p:pic>
        <p:nvPicPr>
          <p:cNvPr id="3074" name="Picture 2" descr="Flecha Crecimiento PNG para descargar gratis">
            <a:extLst>
              <a:ext uri="{FF2B5EF4-FFF2-40B4-BE49-F238E27FC236}">
                <a16:creationId xmlns:a16="http://schemas.microsoft.com/office/drawing/2014/main" id="{4BEA09CA-A8A4-5E7A-1EFA-D601B4DD2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002" y="5964985"/>
            <a:ext cx="287879" cy="17992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Flecha Crecimiento PNG para descargar gratis">
            <a:extLst>
              <a:ext uri="{FF2B5EF4-FFF2-40B4-BE49-F238E27FC236}">
                <a16:creationId xmlns:a16="http://schemas.microsoft.com/office/drawing/2014/main" id="{4FBFFA27-DB02-2D70-8EE4-B741E3995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130" y="5979377"/>
            <a:ext cx="287879" cy="179924"/>
          </a:xfrm>
          <a:prstGeom prst="rect">
            <a:avLst/>
          </a:prstGeom>
          <a:noFill/>
          <a:extLst>
            <a:ext uri="{909E8E84-426E-40DD-AFC4-6F175D3DCCD1}">
              <a14:hiddenFill xmlns:a14="http://schemas.microsoft.com/office/drawing/2010/main">
                <a:solidFill>
                  <a:srgbClr val="FFFFFF"/>
                </a:solidFill>
              </a14:hiddenFill>
            </a:ext>
          </a:extLst>
        </p:spPr>
      </p:pic>
      <p:sp>
        <p:nvSpPr>
          <p:cNvPr id="42" name="CuadroTexto 41">
            <a:extLst>
              <a:ext uri="{FF2B5EF4-FFF2-40B4-BE49-F238E27FC236}">
                <a16:creationId xmlns:a16="http://schemas.microsoft.com/office/drawing/2014/main" id="{BFEB87AA-C3D9-E455-7AAB-4F9BC98B6F21}"/>
              </a:ext>
            </a:extLst>
          </p:cNvPr>
          <p:cNvSpPr txBox="1"/>
          <p:nvPr/>
        </p:nvSpPr>
        <p:spPr>
          <a:xfrm>
            <a:off x="1066971" y="5887820"/>
            <a:ext cx="1322798" cy="338554"/>
          </a:xfrm>
          <a:prstGeom prst="rect">
            <a:avLst/>
          </a:prstGeom>
          <a:noFill/>
        </p:spPr>
        <p:txBody>
          <a:bodyPr wrap="none" rtlCol="0">
            <a:spAutoFit/>
          </a:bodyPr>
          <a:lstStyle/>
          <a:p>
            <a:r>
              <a:rPr lang="es-HN" sz="1600" dirty="0">
                <a:solidFill>
                  <a:srgbClr val="00B050"/>
                </a:solidFill>
                <a:latin typeface="Myriad Pro Cond" panose="020B0506030403020204" pitchFamily="34" charset="0"/>
              </a:rPr>
              <a:t>+27% vrs año ant</a:t>
            </a:r>
          </a:p>
        </p:txBody>
      </p:sp>
      <p:sp>
        <p:nvSpPr>
          <p:cNvPr id="43" name="CuadroTexto 42">
            <a:extLst>
              <a:ext uri="{FF2B5EF4-FFF2-40B4-BE49-F238E27FC236}">
                <a16:creationId xmlns:a16="http://schemas.microsoft.com/office/drawing/2014/main" id="{CF27A97C-7C46-45D5-CF76-AB062DD51384}"/>
              </a:ext>
            </a:extLst>
          </p:cNvPr>
          <p:cNvSpPr txBox="1"/>
          <p:nvPr/>
        </p:nvSpPr>
        <p:spPr>
          <a:xfrm>
            <a:off x="3423166" y="5885670"/>
            <a:ext cx="1091966" cy="338554"/>
          </a:xfrm>
          <a:prstGeom prst="rect">
            <a:avLst/>
          </a:prstGeom>
          <a:noFill/>
        </p:spPr>
        <p:txBody>
          <a:bodyPr wrap="none" rtlCol="0">
            <a:spAutoFit/>
          </a:bodyPr>
          <a:lstStyle/>
          <a:p>
            <a:r>
              <a:rPr lang="es-HN" sz="1600" dirty="0">
                <a:solidFill>
                  <a:schemeClr val="tx1">
                    <a:lumMod val="75000"/>
                  </a:schemeClr>
                </a:solidFill>
                <a:latin typeface="Myriad Pro Cond" panose="020B0506030403020204" pitchFamily="34" charset="0"/>
              </a:rPr>
              <a:t>-19% vrs 2022</a:t>
            </a:r>
          </a:p>
        </p:txBody>
      </p:sp>
      <p:sp>
        <p:nvSpPr>
          <p:cNvPr id="44" name="CuadroTexto 43">
            <a:extLst>
              <a:ext uri="{FF2B5EF4-FFF2-40B4-BE49-F238E27FC236}">
                <a16:creationId xmlns:a16="http://schemas.microsoft.com/office/drawing/2014/main" id="{7396B313-E338-20BF-9CD2-BAF7F1159BC1}"/>
              </a:ext>
            </a:extLst>
          </p:cNvPr>
          <p:cNvSpPr txBox="1"/>
          <p:nvPr/>
        </p:nvSpPr>
        <p:spPr>
          <a:xfrm>
            <a:off x="5655307" y="5892278"/>
            <a:ext cx="1156086" cy="338554"/>
          </a:xfrm>
          <a:prstGeom prst="rect">
            <a:avLst/>
          </a:prstGeom>
          <a:noFill/>
        </p:spPr>
        <p:txBody>
          <a:bodyPr wrap="none" rtlCol="0">
            <a:spAutoFit/>
          </a:bodyPr>
          <a:lstStyle/>
          <a:p>
            <a:r>
              <a:rPr lang="es-HN" sz="1600" dirty="0">
                <a:solidFill>
                  <a:srgbClr val="00B050"/>
                </a:solidFill>
                <a:latin typeface="Myriad Pro Cond" panose="020B0506030403020204" pitchFamily="34" charset="0"/>
              </a:rPr>
              <a:t>+23% vrs 2023</a:t>
            </a:r>
          </a:p>
        </p:txBody>
      </p:sp>
      <p:pic>
        <p:nvPicPr>
          <p:cNvPr id="46" name="Picture 2" descr="Flecha Crecimiento PNG para descargar gratis">
            <a:extLst>
              <a:ext uri="{FF2B5EF4-FFF2-40B4-BE49-F238E27FC236}">
                <a16:creationId xmlns:a16="http://schemas.microsoft.com/office/drawing/2014/main" id="{94B7C922-19BB-826E-BCD0-81343AFF9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98" y="5968970"/>
            <a:ext cx="287879" cy="179924"/>
          </a:xfrm>
          <a:prstGeom prst="rect">
            <a:avLst/>
          </a:prstGeom>
          <a:noFill/>
          <a:extLst>
            <a:ext uri="{909E8E84-426E-40DD-AFC4-6F175D3DCCD1}">
              <a14:hiddenFill xmlns:a14="http://schemas.microsoft.com/office/drawing/2010/main">
                <a:solidFill>
                  <a:srgbClr val="FFFFFF"/>
                </a:solidFill>
              </a14:hiddenFill>
            </a:ext>
          </a:extLst>
        </p:spPr>
      </p:pic>
      <p:sp>
        <p:nvSpPr>
          <p:cNvPr id="47" name="CuadroTexto 46">
            <a:extLst>
              <a:ext uri="{FF2B5EF4-FFF2-40B4-BE49-F238E27FC236}">
                <a16:creationId xmlns:a16="http://schemas.microsoft.com/office/drawing/2014/main" id="{746B6934-A433-D52A-38A3-ADA7074B46BA}"/>
              </a:ext>
            </a:extLst>
          </p:cNvPr>
          <p:cNvSpPr txBox="1"/>
          <p:nvPr/>
        </p:nvSpPr>
        <p:spPr>
          <a:xfrm>
            <a:off x="7839275" y="5881871"/>
            <a:ext cx="1077539" cy="338554"/>
          </a:xfrm>
          <a:prstGeom prst="rect">
            <a:avLst/>
          </a:prstGeom>
          <a:noFill/>
        </p:spPr>
        <p:txBody>
          <a:bodyPr wrap="none" rtlCol="0">
            <a:spAutoFit/>
          </a:bodyPr>
          <a:lstStyle/>
          <a:p>
            <a:r>
              <a:rPr lang="es-HN" sz="1600" dirty="0">
                <a:solidFill>
                  <a:srgbClr val="00B050"/>
                </a:solidFill>
                <a:latin typeface="Myriad Pro Cond" panose="020B0506030403020204" pitchFamily="34" charset="0"/>
              </a:rPr>
              <a:t>+9% vrs 2024</a:t>
            </a:r>
          </a:p>
        </p:txBody>
      </p:sp>
      <p:sp>
        <p:nvSpPr>
          <p:cNvPr id="48" name="CuadroTexto 47">
            <a:extLst>
              <a:ext uri="{FF2B5EF4-FFF2-40B4-BE49-F238E27FC236}">
                <a16:creationId xmlns:a16="http://schemas.microsoft.com/office/drawing/2014/main" id="{8385A5AB-FF23-B024-6A9D-26D5FD9EAD27}"/>
              </a:ext>
            </a:extLst>
          </p:cNvPr>
          <p:cNvSpPr txBox="1"/>
          <p:nvPr/>
        </p:nvSpPr>
        <p:spPr>
          <a:xfrm>
            <a:off x="9693862" y="5892278"/>
            <a:ext cx="1996336" cy="338554"/>
          </a:xfrm>
          <a:prstGeom prst="rect">
            <a:avLst/>
          </a:prstGeom>
          <a:noFill/>
        </p:spPr>
        <p:txBody>
          <a:bodyPr wrap="square" rtlCol="0">
            <a:spAutoFit/>
          </a:bodyPr>
          <a:lstStyle/>
          <a:p>
            <a:r>
              <a:rPr lang="es-HN" sz="1600" dirty="0">
                <a:solidFill>
                  <a:srgbClr val="00B050"/>
                </a:solidFill>
                <a:latin typeface="Myriad Pro Cond" panose="020B0506030403020204" pitchFamily="34" charset="0"/>
              </a:rPr>
              <a:t>+16% vrs 1er trimestre 2025</a:t>
            </a:r>
          </a:p>
        </p:txBody>
      </p:sp>
      <p:pic>
        <p:nvPicPr>
          <p:cNvPr id="49" name="Picture 2" descr="Flecha Crecimiento PNG para descargar gratis">
            <a:extLst>
              <a:ext uri="{FF2B5EF4-FFF2-40B4-BE49-F238E27FC236}">
                <a16:creationId xmlns:a16="http://schemas.microsoft.com/office/drawing/2014/main" id="{57979AEC-628A-2AEE-BA39-B6DE4032C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57" y="5995018"/>
            <a:ext cx="287879" cy="17992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ágenes de Flecha hacia abajo png - Descarga gratuita en Freepik">
            <a:extLst>
              <a:ext uri="{FF2B5EF4-FFF2-40B4-BE49-F238E27FC236}">
                <a16:creationId xmlns:a16="http://schemas.microsoft.com/office/drawing/2014/main" id="{9A80488B-7201-C4E0-56F5-8C6A4CEA5A22}"/>
              </a:ext>
            </a:extLst>
          </p:cNvPr>
          <p:cNvPicPr>
            <a:picLocks noChangeAspect="1" noChangeArrowheads="1"/>
          </p:cNvPicPr>
          <p:nvPr/>
        </p:nvPicPr>
        <p:blipFill>
          <a:blip r:embed="rId4">
            <a:grayscl/>
            <a:extLst>
              <a:ext uri="{BEBA8EAE-BF5A-486C-A8C5-ECC9F3942E4B}">
                <a14:imgProps xmlns:a14="http://schemas.microsoft.com/office/drawing/2010/main">
                  <a14:imgLayer r:embed="rId5">
                    <a14:imgEffect>
                      <a14:backgroundRemoval t="10000" b="90000" l="10000" r="90000">
                        <a14:foregroundMark x1="41853" y1="33239" x2="41853" y2="33239"/>
                        <a14:foregroundMark x1="68371" y1="64773" x2="68371" y2="64773"/>
                        <a14:foregroundMark x1="49201" y1="26705" x2="49201" y2="26705"/>
                      </a14:backgroundRemoval>
                    </a14:imgEffect>
                  </a14:imgLayer>
                </a14:imgProps>
              </a:ext>
              <a:ext uri="{28A0092B-C50C-407E-A947-70E740481C1C}">
                <a14:useLocalDpi xmlns:a14="http://schemas.microsoft.com/office/drawing/2010/main" val="0"/>
              </a:ext>
            </a:extLst>
          </a:blip>
          <a:srcRect/>
          <a:stretch>
            <a:fillRect/>
          </a:stretch>
        </p:blipFill>
        <p:spPr bwMode="auto">
          <a:xfrm>
            <a:off x="3145512" y="5933620"/>
            <a:ext cx="458435" cy="257778"/>
          </a:xfrm>
          <a:prstGeom prst="rect">
            <a:avLst/>
          </a:prstGeom>
          <a:noFill/>
          <a:effectLst>
            <a:outerShdw blurRad="76200" dist="12700" dir="8100000" sy="-23000" kx="800400" algn="br" rotWithShape="0">
              <a:prstClr val="black">
                <a:alpha val="20000"/>
              </a:prstClr>
            </a:outerShdw>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Lst>
        </p:spPr>
      </p:pic>
      <p:sp>
        <p:nvSpPr>
          <p:cNvPr id="52" name="Rectángulo 51">
            <a:extLst>
              <a:ext uri="{FF2B5EF4-FFF2-40B4-BE49-F238E27FC236}">
                <a16:creationId xmlns:a16="http://schemas.microsoft.com/office/drawing/2014/main" id="{C61F12BF-0BE5-D36F-9CD7-A16F273E0F92}"/>
              </a:ext>
            </a:extLst>
          </p:cNvPr>
          <p:cNvSpPr/>
          <p:nvPr/>
        </p:nvSpPr>
        <p:spPr>
          <a:xfrm>
            <a:off x="7464734" y="1322303"/>
            <a:ext cx="4113184" cy="336999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53" name="CuadroTexto 52">
            <a:extLst>
              <a:ext uri="{FF2B5EF4-FFF2-40B4-BE49-F238E27FC236}">
                <a16:creationId xmlns:a16="http://schemas.microsoft.com/office/drawing/2014/main" id="{F9EF2C7F-91AB-613A-FBF2-B61F4394810C}"/>
              </a:ext>
            </a:extLst>
          </p:cNvPr>
          <p:cNvSpPr txBox="1"/>
          <p:nvPr/>
        </p:nvSpPr>
        <p:spPr>
          <a:xfrm>
            <a:off x="8104970" y="1438846"/>
            <a:ext cx="1608133" cy="369332"/>
          </a:xfrm>
          <a:prstGeom prst="rect">
            <a:avLst/>
          </a:prstGeom>
          <a:noFill/>
        </p:spPr>
        <p:txBody>
          <a:bodyPr wrap="none" rtlCol="0">
            <a:spAutoFit/>
          </a:bodyPr>
          <a:lstStyle/>
          <a:p>
            <a:r>
              <a:rPr lang="es-HN" b="1" dirty="0">
                <a:latin typeface="Myriad Pro" panose="020B0503030403020204" pitchFamily="34" charset="0"/>
              </a:rPr>
              <a:t>Enfoque 2026</a:t>
            </a:r>
          </a:p>
        </p:txBody>
      </p:sp>
      <p:pic>
        <p:nvPicPr>
          <p:cNvPr id="3080" name="Picture 8" descr="Enfoque objetivo - Icono gratis PNG, SVG">
            <a:extLst>
              <a:ext uri="{FF2B5EF4-FFF2-40B4-BE49-F238E27FC236}">
                <a16:creationId xmlns:a16="http://schemas.microsoft.com/office/drawing/2014/main" id="{A3B14FB0-2345-5950-FDF0-2557BE276F88}"/>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7667423" y="1454076"/>
            <a:ext cx="389630" cy="389630"/>
          </a:xfrm>
          <a:prstGeom prst="rect">
            <a:avLst/>
          </a:prstGeom>
          <a:noFill/>
          <a:extLst>
            <a:ext uri="{909E8E84-426E-40DD-AFC4-6F175D3DCCD1}">
              <a14:hiddenFill xmlns:a14="http://schemas.microsoft.com/office/drawing/2010/main">
                <a:solidFill>
                  <a:srgbClr val="FFFFFF"/>
                </a:solidFill>
              </a14:hiddenFill>
            </a:ext>
          </a:extLst>
        </p:spPr>
      </p:pic>
      <p:sp>
        <p:nvSpPr>
          <p:cNvPr id="54" name="CuadroTexto 53">
            <a:extLst>
              <a:ext uri="{FF2B5EF4-FFF2-40B4-BE49-F238E27FC236}">
                <a16:creationId xmlns:a16="http://schemas.microsoft.com/office/drawing/2014/main" id="{B9DF7B52-6095-AE43-C5D8-6266455486D3}"/>
              </a:ext>
            </a:extLst>
          </p:cNvPr>
          <p:cNvSpPr txBox="1"/>
          <p:nvPr/>
        </p:nvSpPr>
        <p:spPr>
          <a:xfrm>
            <a:off x="7667423" y="1810561"/>
            <a:ext cx="3695342" cy="954107"/>
          </a:xfrm>
          <a:prstGeom prst="rect">
            <a:avLst/>
          </a:prstGeom>
          <a:noFill/>
        </p:spPr>
        <p:txBody>
          <a:bodyPr wrap="square" rtlCol="0">
            <a:spAutoFit/>
          </a:bodyPr>
          <a:lstStyle/>
          <a:p>
            <a:r>
              <a:rPr lang="es-HN" sz="3000" b="1" dirty="0">
                <a:solidFill>
                  <a:schemeClr val="tx2"/>
                </a:solidFill>
                <a:latin typeface="Myriad Pro" panose="020B0503030403020204" pitchFamily="34" charset="0"/>
              </a:rPr>
              <a:t>41%</a:t>
            </a:r>
          </a:p>
          <a:p>
            <a:r>
              <a:rPr lang="es-HN" sz="1400" b="1" dirty="0">
                <a:latin typeface="Myriad Pro" panose="020B0503030403020204" pitchFamily="34" charset="0"/>
              </a:rPr>
              <a:t>Tarjeta de crédito</a:t>
            </a:r>
          </a:p>
          <a:p>
            <a:r>
              <a:rPr lang="es-HN" sz="1200" dirty="0">
                <a:latin typeface="Myriad Pro Cond" panose="020B0506030403020204" pitchFamily="34" charset="0"/>
              </a:rPr>
              <a:t>Fuerte enfoque a campañas promocionales con tarjetas de crédito</a:t>
            </a:r>
          </a:p>
        </p:txBody>
      </p:sp>
      <p:sp>
        <p:nvSpPr>
          <p:cNvPr id="55" name="CuadroTexto 54">
            <a:extLst>
              <a:ext uri="{FF2B5EF4-FFF2-40B4-BE49-F238E27FC236}">
                <a16:creationId xmlns:a16="http://schemas.microsoft.com/office/drawing/2014/main" id="{75527A26-11DE-985D-91D4-97A8C3F57314}"/>
              </a:ext>
            </a:extLst>
          </p:cNvPr>
          <p:cNvSpPr txBox="1"/>
          <p:nvPr/>
        </p:nvSpPr>
        <p:spPr>
          <a:xfrm>
            <a:off x="7667423" y="2752459"/>
            <a:ext cx="2651688" cy="1261884"/>
          </a:xfrm>
          <a:prstGeom prst="rect">
            <a:avLst/>
          </a:prstGeom>
          <a:noFill/>
        </p:spPr>
        <p:txBody>
          <a:bodyPr wrap="none" rtlCol="0">
            <a:spAutoFit/>
          </a:bodyPr>
          <a:lstStyle/>
          <a:p>
            <a:r>
              <a:rPr lang="es-HN" sz="3000" b="1" dirty="0">
                <a:solidFill>
                  <a:schemeClr val="accent1">
                    <a:lumMod val="60000"/>
                    <a:lumOff val="40000"/>
                  </a:schemeClr>
                </a:solidFill>
                <a:latin typeface="Myriad Pro" panose="020B0503030403020204" pitchFamily="34" charset="0"/>
              </a:rPr>
              <a:t>23%</a:t>
            </a:r>
          </a:p>
          <a:p>
            <a:r>
              <a:rPr lang="es-HN" sz="1400" b="1" dirty="0">
                <a:latin typeface="Myriad Pro" panose="020B0503030403020204" pitchFamily="34" charset="0"/>
              </a:rPr>
              <a:t>Institucional</a:t>
            </a:r>
          </a:p>
          <a:p>
            <a:r>
              <a:rPr lang="es-HN" sz="1200" dirty="0">
                <a:latin typeface="Myriad Pro Cond" panose="020B0506030403020204" pitchFamily="34" charset="0"/>
              </a:rPr>
              <a:t>Posicionamiento de marca, banca digital y confianza</a:t>
            </a:r>
          </a:p>
          <a:p>
            <a:endParaRPr lang="es-HN" sz="2000" dirty="0">
              <a:latin typeface="Myriad Pro" panose="020B0503030403020204" pitchFamily="34" charset="0"/>
            </a:endParaRPr>
          </a:p>
        </p:txBody>
      </p:sp>
      <p:sp>
        <p:nvSpPr>
          <p:cNvPr id="56" name="CuadroTexto 55">
            <a:extLst>
              <a:ext uri="{FF2B5EF4-FFF2-40B4-BE49-F238E27FC236}">
                <a16:creationId xmlns:a16="http://schemas.microsoft.com/office/drawing/2014/main" id="{E93CB311-4A63-C38E-391B-CB87326041F5}"/>
              </a:ext>
            </a:extLst>
          </p:cNvPr>
          <p:cNvSpPr txBox="1"/>
          <p:nvPr/>
        </p:nvSpPr>
        <p:spPr>
          <a:xfrm>
            <a:off x="7679378" y="3665122"/>
            <a:ext cx="1858201" cy="969496"/>
          </a:xfrm>
          <a:prstGeom prst="rect">
            <a:avLst/>
          </a:prstGeom>
          <a:noFill/>
        </p:spPr>
        <p:txBody>
          <a:bodyPr wrap="none" rtlCol="0">
            <a:spAutoFit/>
          </a:bodyPr>
          <a:lstStyle/>
          <a:p>
            <a:r>
              <a:rPr lang="es-HN" sz="3000" b="1" dirty="0">
                <a:solidFill>
                  <a:schemeClr val="accent2">
                    <a:lumMod val="60000"/>
                    <a:lumOff val="40000"/>
                  </a:schemeClr>
                </a:solidFill>
                <a:latin typeface="Myriad Pro" panose="020B0503030403020204" pitchFamily="34" charset="0"/>
              </a:rPr>
              <a:t>21%</a:t>
            </a:r>
          </a:p>
          <a:p>
            <a:r>
              <a:rPr lang="es-HN" sz="1500" b="1" dirty="0">
                <a:latin typeface="Myriad Pro" panose="020B0503030403020204" pitchFamily="34" charset="0"/>
              </a:rPr>
              <a:t>Captaciones</a:t>
            </a:r>
          </a:p>
          <a:p>
            <a:r>
              <a:rPr lang="es-HN" sz="1200" dirty="0">
                <a:latin typeface="Myriad Pro Cond" panose="020B0506030403020204" pitchFamily="34" charset="0"/>
              </a:rPr>
              <a:t>Promociones con cuentas de ahorro</a:t>
            </a:r>
          </a:p>
        </p:txBody>
      </p:sp>
      <p:sp>
        <p:nvSpPr>
          <p:cNvPr id="9" name="Rectángulo redondeado 8">
            <a:extLst>
              <a:ext uri="{FF2B5EF4-FFF2-40B4-BE49-F238E27FC236}">
                <a16:creationId xmlns:a16="http://schemas.microsoft.com/office/drawing/2014/main" id="{CF9DEE3E-97AD-42BB-7D49-302B8193DFE8}"/>
              </a:ext>
            </a:extLst>
          </p:cNvPr>
          <p:cNvSpPr/>
          <p:nvPr/>
        </p:nvSpPr>
        <p:spPr>
          <a:xfrm>
            <a:off x="535355" y="228596"/>
            <a:ext cx="72000" cy="648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CuadroTexto 6">
            <a:extLst>
              <a:ext uri="{FF2B5EF4-FFF2-40B4-BE49-F238E27FC236}">
                <a16:creationId xmlns:a16="http://schemas.microsoft.com/office/drawing/2014/main" id="{D510E394-E5AA-B2F1-F4E5-F2BE7BFFAC50}"/>
              </a:ext>
            </a:extLst>
          </p:cNvPr>
          <p:cNvSpPr txBox="1"/>
          <p:nvPr/>
        </p:nvSpPr>
        <p:spPr>
          <a:xfrm>
            <a:off x="8779084" y="6520069"/>
            <a:ext cx="2769980" cy="276999"/>
          </a:xfrm>
          <a:prstGeom prst="rect">
            <a:avLst/>
          </a:prstGeom>
          <a:noFill/>
        </p:spPr>
        <p:txBody>
          <a:bodyPr wrap="square">
            <a:spAutoFit/>
          </a:bodyPr>
          <a:lstStyle/>
          <a:p>
            <a:pPr algn="r"/>
            <a:r>
              <a:rPr lang="es-HN" sz="1200" i="1" dirty="0">
                <a:solidFill>
                  <a:schemeClr val="tx1">
                    <a:lumMod val="75000"/>
                  </a:schemeClr>
                </a:solidFill>
                <a:effectLst/>
                <a:latin typeface="Myriad Pro Cond" panose="020B0506030403020204" pitchFamily="34" charset="0"/>
              </a:rPr>
              <a:t>Fuente: Publisearch, marzo ‘26</a:t>
            </a:r>
            <a:endParaRPr lang="es-HN" sz="1200" i="1" dirty="0">
              <a:solidFill>
                <a:schemeClr val="tx1">
                  <a:lumMod val="75000"/>
                </a:schemeClr>
              </a:solidFill>
              <a:latin typeface="Myriad Pro Cond" panose="020B0506030403020204" pitchFamily="34" charset="0"/>
            </a:endParaRPr>
          </a:p>
        </p:txBody>
      </p:sp>
    </p:spTree>
    <p:extLst>
      <p:ext uri="{BB962C8B-B14F-4D97-AF65-F5344CB8AC3E}">
        <p14:creationId xmlns:p14="http://schemas.microsoft.com/office/powerpoint/2010/main" val="648643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ángulo redondeado 49">
            <a:extLst>
              <a:ext uri="{FF2B5EF4-FFF2-40B4-BE49-F238E27FC236}">
                <a16:creationId xmlns:a16="http://schemas.microsoft.com/office/drawing/2014/main" id="{6036F524-6C73-5E35-A009-A8E258724C5E}"/>
              </a:ext>
            </a:extLst>
          </p:cNvPr>
          <p:cNvSpPr/>
          <p:nvPr/>
        </p:nvSpPr>
        <p:spPr>
          <a:xfrm>
            <a:off x="6633013" y="5454395"/>
            <a:ext cx="3213226" cy="1116000"/>
          </a:xfrm>
          <a:prstGeom prst="roundRect">
            <a:avLst/>
          </a:prstGeom>
          <a:solidFill>
            <a:srgbClr val="DA9694"/>
          </a:solidFill>
          <a:ln>
            <a:no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49" name="Rectángulo redondeado 48">
            <a:extLst>
              <a:ext uri="{FF2B5EF4-FFF2-40B4-BE49-F238E27FC236}">
                <a16:creationId xmlns:a16="http://schemas.microsoft.com/office/drawing/2014/main" id="{499AEBE6-D3D5-2E00-F5B9-362780C88178}"/>
              </a:ext>
            </a:extLst>
          </p:cNvPr>
          <p:cNvSpPr/>
          <p:nvPr/>
        </p:nvSpPr>
        <p:spPr>
          <a:xfrm>
            <a:off x="8404332" y="4181588"/>
            <a:ext cx="3213226" cy="1116000"/>
          </a:xfrm>
          <a:prstGeom prst="roundRect">
            <a:avLst/>
          </a:prstGeom>
          <a:solidFill>
            <a:srgbClr val="02AA8A"/>
          </a:solidFill>
          <a:ln>
            <a:no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6" name="Rectángulo redondeado 5">
            <a:extLst>
              <a:ext uri="{FF2B5EF4-FFF2-40B4-BE49-F238E27FC236}">
                <a16:creationId xmlns:a16="http://schemas.microsoft.com/office/drawing/2014/main" id="{1C14E281-8D20-C3F7-BCC1-15445D5E46C1}"/>
              </a:ext>
            </a:extLst>
          </p:cNvPr>
          <p:cNvSpPr/>
          <p:nvPr/>
        </p:nvSpPr>
        <p:spPr>
          <a:xfrm>
            <a:off x="8388397" y="2908295"/>
            <a:ext cx="3213226" cy="1116000"/>
          </a:xfrm>
          <a:prstGeom prst="roundRect">
            <a:avLst/>
          </a:prstGeom>
          <a:solidFill>
            <a:srgbClr val="00B0F0"/>
          </a:solidFill>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5" name="Rectángulo redondeado 4">
            <a:extLst>
              <a:ext uri="{FF2B5EF4-FFF2-40B4-BE49-F238E27FC236}">
                <a16:creationId xmlns:a16="http://schemas.microsoft.com/office/drawing/2014/main" id="{A057B043-E2EA-689B-F2D4-B120521F3BE6}"/>
              </a:ext>
            </a:extLst>
          </p:cNvPr>
          <p:cNvSpPr/>
          <p:nvPr/>
        </p:nvSpPr>
        <p:spPr>
          <a:xfrm>
            <a:off x="8391775" y="1621879"/>
            <a:ext cx="3213226" cy="1116000"/>
          </a:xfrm>
          <a:prstGeom prst="roundRect">
            <a:avLst/>
          </a:prstGeom>
          <a:solidFill>
            <a:srgbClr val="FFC000"/>
          </a:solidFill>
          <a:ln>
            <a:no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4" name="Rectángulo redondeado 3">
            <a:extLst>
              <a:ext uri="{FF2B5EF4-FFF2-40B4-BE49-F238E27FC236}">
                <a16:creationId xmlns:a16="http://schemas.microsoft.com/office/drawing/2014/main" id="{A8D5260A-1A3B-2B8A-E3A9-3E5241CF24AA}"/>
              </a:ext>
            </a:extLst>
          </p:cNvPr>
          <p:cNvSpPr/>
          <p:nvPr/>
        </p:nvSpPr>
        <p:spPr>
          <a:xfrm>
            <a:off x="4907650" y="4178589"/>
            <a:ext cx="3213226" cy="1116000"/>
          </a:xfrm>
          <a:prstGeom prst="roundRect">
            <a:avLst/>
          </a:prstGeom>
          <a:solidFill>
            <a:srgbClr val="F3002B"/>
          </a:solidFill>
          <a:ln>
            <a:no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3" name="Rectángulo redondeado 2">
            <a:extLst>
              <a:ext uri="{FF2B5EF4-FFF2-40B4-BE49-F238E27FC236}">
                <a16:creationId xmlns:a16="http://schemas.microsoft.com/office/drawing/2014/main" id="{5D7ACEB2-6ABA-C17B-5131-F7EA28AE31BF}"/>
              </a:ext>
            </a:extLst>
          </p:cNvPr>
          <p:cNvSpPr/>
          <p:nvPr/>
        </p:nvSpPr>
        <p:spPr>
          <a:xfrm>
            <a:off x="4916165" y="2900805"/>
            <a:ext cx="3213226" cy="1116000"/>
          </a:xfrm>
          <a:prstGeom prst="roundRect">
            <a:avLst/>
          </a:prstGeom>
          <a:solidFill>
            <a:srgbClr val="00B050"/>
          </a:solidFill>
          <a:ln>
            <a:no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2" name="Rectángulo redondeado 1">
            <a:extLst>
              <a:ext uri="{FF2B5EF4-FFF2-40B4-BE49-F238E27FC236}">
                <a16:creationId xmlns:a16="http://schemas.microsoft.com/office/drawing/2014/main" id="{F498CB05-F3CB-5940-571B-A9876853A59C}"/>
              </a:ext>
            </a:extLst>
          </p:cNvPr>
          <p:cNvSpPr/>
          <p:nvPr/>
        </p:nvSpPr>
        <p:spPr>
          <a:xfrm>
            <a:off x="4903756" y="1619383"/>
            <a:ext cx="3213226" cy="1116000"/>
          </a:xfrm>
          <a:prstGeom prst="roundRect">
            <a:avLst/>
          </a:prstGeom>
          <a:solidFill>
            <a:srgbClr val="A5300F"/>
          </a:solidFill>
          <a:ln>
            <a:solidFill>
              <a:srgbClr val="A5300F"/>
            </a:solid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7" name="CuadroTexto 6">
            <a:extLst>
              <a:ext uri="{FF2B5EF4-FFF2-40B4-BE49-F238E27FC236}">
                <a16:creationId xmlns:a16="http://schemas.microsoft.com/office/drawing/2014/main" id="{57423C7E-D105-8D09-3E0B-4909A720482D}"/>
              </a:ext>
            </a:extLst>
          </p:cNvPr>
          <p:cNvSpPr txBox="1"/>
          <p:nvPr/>
        </p:nvSpPr>
        <p:spPr>
          <a:xfrm>
            <a:off x="562413" y="128579"/>
            <a:ext cx="7287572" cy="553998"/>
          </a:xfrm>
          <a:prstGeom prst="rect">
            <a:avLst/>
          </a:prstGeom>
          <a:noFill/>
        </p:spPr>
        <p:txBody>
          <a:bodyPr wrap="none" rtlCol="0">
            <a:spAutoFit/>
          </a:bodyPr>
          <a:lstStyle/>
          <a:p>
            <a:r>
              <a:rPr lang="es-HN" sz="3000" b="1" dirty="0">
                <a:latin typeface="Myriad Pro" panose="020B0503030403020204" pitchFamily="34" charset="0"/>
              </a:rPr>
              <a:t>PRINCIPALES INSTITUCIONES BANCARIAS</a:t>
            </a:r>
          </a:p>
        </p:txBody>
      </p:sp>
      <p:sp>
        <p:nvSpPr>
          <p:cNvPr id="8" name="CuadroTexto 7">
            <a:extLst>
              <a:ext uri="{FF2B5EF4-FFF2-40B4-BE49-F238E27FC236}">
                <a16:creationId xmlns:a16="http://schemas.microsoft.com/office/drawing/2014/main" id="{9E49EE91-EE8D-11E0-CF3E-94140566D6E8}"/>
              </a:ext>
            </a:extLst>
          </p:cNvPr>
          <p:cNvSpPr txBox="1"/>
          <p:nvPr/>
        </p:nvSpPr>
        <p:spPr>
          <a:xfrm>
            <a:off x="598038" y="540775"/>
            <a:ext cx="5824030" cy="369332"/>
          </a:xfrm>
          <a:prstGeom prst="rect">
            <a:avLst/>
          </a:prstGeom>
          <a:noFill/>
        </p:spPr>
        <p:txBody>
          <a:bodyPr wrap="none" rtlCol="0">
            <a:spAutoFit/>
          </a:bodyPr>
          <a:lstStyle/>
          <a:p>
            <a:r>
              <a:rPr lang="es-HN" dirty="0">
                <a:latin typeface="Myriad Pro" panose="020B0503030403020204" pitchFamily="34" charset="0"/>
              </a:rPr>
              <a:t>Enero a marzo 2026 | </a:t>
            </a:r>
            <a:r>
              <a:rPr lang="es-HN" b="1" dirty="0">
                <a:latin typeface="Myriad Pro" panose="020B0503030403020204" pitchFamily="34" charset="0"/>
              </a:rPr>
              <a:t>77% de la inversión total del sector</a:t>
            </a:r>
          </a:p>
        </p:txBody>
      </p:sp>
      <p:sp>
        <p:nvSpPr>
          <p:cNvPr id="9" name="Rectángulo redondeado 8">
            <a:extLst>
              <a:ext uri="{FF2B5EF4-FFF2-40B4-BE49-F238E27FC236}">
                <a16:creationId xmlns:a16="http://schemas.microsoft.com/office/drawing/2014/main" id="{C17DE1DA-D4AB-4857-D348-A2BB1CAAD7D1}"/>
              </a:ext>
            </a:extLst>
          </p:cNvPr>
          <p:cNvSpPr/>
          <p:nvPr/>
        </p:nvSpPr>
        <p:spPr>
          <a:xfrm>
            <a:off x="535355" y="228596"/>
            <a:ext cx="72000" cy="648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10" name="Rectángulo redondeado 9">
            <a:extLst>
              <a:ext uri="{FF2B5EF4-FFF2-40B4-BE49-F238E27FC236}">
                <a16:creationId xmlns:a16="http://schemas.microsoft.com/office/drawing/2014/main" id="{DA63B504-05B1-2858-AAB3-F66198AB04C0}"/>
              </a:ext>
            </a:extLst>
          </p:cNvPr>
          <p:cNvSpPr/>
          <p:nvPr/>
        </p:nvSpPr>
        <p:spPr>
          <a:xfrm>
            <a:off x="9346367" y="228596"/>
            <a:ext cx="2243027" cy="1145665"/>
          </a:xfrm>
          <a:prstGeom prst="roundRect">
            <a:avLst/>
          </a:prstGeom>
          <a:solidFill>
            <a:schemeClr val="accent1">
              <a:lumMod val="75000"/>
            </a:schemeClr>
          </a:solidFill>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11" name="CuadroTexto 10">
            <a:extLst>
              <a:ext uri="{FF2B5EF4-FFF2-40B4-BE49-F238E27FC236}">
                <a16:creationId xmlns:a16="http://schemas.microsoft.com/office/drawing/2014/main" id="{A25D0A59-9ECC-CBD5-FA62-58F580A1D11C}"/>
              </a:ext>
            </a:extLst>
          </p:cNvPr>
          <p:cNvSpPr txBox="1"/>
          <p:nvPr/>
        </p:nvSpPr>
        <p:spPr>
          <a:xfrm>
            <a:off x="9660100" y="351284"/>
            <a:ext cx="1659429" cy="400110"/>
          </a:xfrm>
          <a:prstGeom prst="rect">
            <a:avLst/>
          </a:prstGeom>
          <a:noFill/>
        </p:spPr>
        <p:txBody>
          <a:bodyPr wrap="none" rtlCol="0">
            <a:spAutoFit/>
          </a:bodyPr>
          <a:lstStyle/>
          <a:p>
            <a:pPr algn="ctr"/>
            <a:r>
              <a:rPr lang="es-HN" sz="1000" dirty="0">
                <a:latin typeface="Myriad Pro" panose="020B0503030403020204" pitchFamily="34" charset="0"/>
              </a:rPr>
              <a:t>TOTAL PRINCIPALES </a:t>
            </a:r>
          </a:p>
          <a:p>
            <a:pPr algn="ctr"/>
            <a:r>
              <a:rPr lang="es-HN" sz="1000" dirty="0">
                <a:latin typeface="Myriad Pro" panose="020B0503030403020204" pitchFamily="34" charset="0"/>
              </a:rPr>
              <a:t>INSTITUCIONES BANCARIAS</a:t>
            </a:r>
          </a:p>
        </p:txBody>
      </p:sp>
      <p:sp>
        <p:nvSpPr>
          <p:cNvPr id="12" name="CuadroTexto 11">
            <a:extLst>
              <a:ext uri="{FF2B5EF4-FFF2-40B4-BE49-F238E27FC236}">
                <a16:creationId xmlns:a16="http://schemas.microsoft.com/office/drawing/2014/main" id="{A96E2515-EBB3-DDF8-E90A-B3BE59943404}"/>
              </a:ext>
            </a:extLst>
          </p:cNvPr>
          <p:cNvSpPr txBox="1"/>
          <p:nvPr/>
        </p:nvSpPr>
        <p:spPr>
          <a:xfrm>
            <a:off x="9968439" y="837832"/>
            <a:ext cx="1072730" cy="477054"/>
          </a:xfrm>
          <a:prstGeom prst="rect">
            <a:avLst/>
          </a:prstGeom>
          <a:noFill/>
        </p:spPr>
        <p:txBody>
          <a:bodyPr wrap="none" rtlCol="0">
            <a:spAutoFit/>
          </a:bodyPr>
          <a:lstStyle/>
          <a:p>
            <a:r>
              <a:rPr lang="es-HN" sz="2500" b="1" dirty="0">
                <a:latin typeface="Myriad Pro" panose="020B0503030403020204" pitchFamily="34" charset="0"/>
              </a:rPr>
              <a:t>$7.1M</a:t>
            </a:r>
          </a:p>
        </p:txBody>
      </p:sp>
      <p:graphicFrame>
        <p:nvGraphicFramePr>
          <p:cNvPr id="13" name="Gráfico 12">
            <a:extLst>
              <a:ext uri="{FF2B5EF4-FFF2-40B4-BE49-F238E27FC236}">
                <a16:creationId xmlns:a16="http://schemas.microsoft.com/office/drawing/2014/main" id="{31B349BC-5AA3-B5EE-C6B4-6BDC7C0E4054}"/>
              </a:ext>
            </a:extLst>
          </p:cNvPr>
          <p:cNvGraphicFramePr/>
          <p:nvPr>
            <p:extLst>
              <p:ext uri="{D42A27DB-BD31-4B8C-83A1-F6EECF244321}">
                <p14:modId xmlns:p14="http://schemas.microsoft.com/office/powerpoint/2010/main" val="3146855539"/>
              </p:ext>
            </p:extLst>
          </p:nvPr>
        </p:nvGraphicFramePr>
        <p:xfrm>
          <a:off x="547580" y="1188774"/>
          <a:ext cx="4064000" cy="5386271"/>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ángulo redondeado 13">
            <a:extLst>
              <a:ext uri="{FF2B5EF4-FFF2-40B4-BE49-F238E27FC236}">
                <a16:creationId xmlns:a16="http://schemas.microsoft.com/office/drawing/2014/main" id="{C3BF6540-682A-6945-0421-35BE04B1769B}"/>
              </a:ext>
            </a:extLst>
          </p:cNvPr>
          <p:cNvSpPr/>
          <p:nvPr/>
        </p:nvSpPr>
        <p:spPr>
          <a:xfrm>
            <a:off x="4945125" y="1608498"/>
            <a:ext cx="3213226" cy="1152000"/>
          </a:xfrm>
          <a:prstGeom prst="roundRect">
            <a:avLst/>
          </a:prstGeom>
          <a:solidFill>
            <a:schemeClr val="bg1">
              <a:lumMod val="65000"/>
              <a:lumOff val="35000"/>
            </a:schemeClr>
          </a:solidFill>
          <a:ln>
            <a:no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15" name="Rectángulo redondeado 14">
            <a:extLst>
              <a:ext uri="{FF2B5EF4-FFF2-40B4-BE49-F238E27FC236}">
                <a16:creationId xmlns:a16="http://schemas.microsoft.com/office/drawing/2014/main" id="{83DD3DE2-1BA3-74F5-120F-FF879A02E941}"/>
              </a:ext>
            </a:extLst>
          </p:cNvPr>
          <p:cNvSpPr/>
          <p:nvPr/>
        </p:nvSpPr>
        <p:spPr>
          <a:xfrm>
            <a:off x="8431194" y="1619383"/>
            <a:ext cx="3213226" cy="1152000"/>
          </a:xfrm>
          <a:prstGeom prst="roundRect">
            <a:avLst/>
          </a:prstGeom>
          <a:solidFill>
            <a:schemeClr val="bg1">
              <a:lumMod val="65000"/>
              <a:lumOff val="35000"/>
            </a:schemeClr>
          </a:solidFill>
          <a:ln>
            <a:no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16" name="Rectángulo redondeado 15">
            <a:extLst>
              <a:ext uri="{FF2B5EF4-FFF2-40B4-BE49-F238E27FC236}">
                <a16:creationId xmlns:a16="http://schemas.microsoft.com/office/drawing/2014/main" id="{A59A20D3-61FC-6C8F-7A39-00D2A69685BD}"/>
              </a:ext>
            </a:extLst>
          </p:cNvPr>
          <p:cNvSpPr/>
          <p:nvPr/>
        </p:nvSpPr>
        <p:spPr>
          <a:xfrm>
            <a:off x="4951140" y="2900357"/>
            <a:ext cx="3213226" cy="1116000"/>
          </a:xfrm>
          <a:prstGeom prst="roundRect">
            <a:avLst/>
          </a:prstGeom>
          <a:solidFill>
            <a:schemeClr val="bg1">
              <a:lumMod val="65000"/>
              <a:lumOff val="35000"/>
            </a:schemeClr>
          </a:solidFill>
          <a:ln>
            <a:no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solidFill>
                <a:schemeClr val="bg1">
                  <a:lumMod val="65000"/>
                  <a:lumOff val="35000"/>
                </a:schemeClr>
              </a:solidFill>
            </a:endParaRPr>
          </a:p>
        </p:txBody>
      </p:sp>
      <p:sp>
        <p:nvSpPr>
          <p:cNvPr id="17" name="Rectángulo redondeado 16">
            <a:extLst>
              <a:ext uri="{FF2B5EF4-FFF2-40B4-BE49-F238E27FC236}">
                <a16:creationId xmlns:a16="http://schemas.microsoft.com/office/drawing/2014/main" id="{25B58989-8CCB-6442-1AF9-2B71474EDA14}"/>
              </a:ext>
            </a:extLst>
          </p:cNvPr>
          <p:cNvSpPr/>
          <p:nvPr/>
        </p:nvSpPr>
        <p:spPr>
          <a:xfrm>
            <a:off x="8437209" y="2905799"/>
            <a:ext cx="3213226" cy="1152000"/>
          </a:xfrm>
          <a:prstGeom prst="roundRect">
            <a:avLst/>
          </a:prstGeom>
          <a:solidFill>
            <a:schemeClr val="bg1">
              <a:lumMod val="65000"/>
              <a:lumOff val="35000"/>
            </a:schemeClr>
          </a:solidFill>
          <a:ln>
            <a:no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18" name="Rectángulo redondeado 17">
            <a:extLst>
              <a:ext uri="{FF2B5EF4-FFF2-40B4-BE49-F238E27FC236}">
                <a16:creationId xmlns:a16="http://schemas.microsoft.com/office/drawing/2014/main" id="{634C6115-82A7-6AB8-DA0C-5970558A1C5F}"/>
              </a:ext>
            </a:extLst>
          </p:cNvPr>
          <p:cNvSpPr/>
          <p:nvPr/>
        </p:nvSpPr>
        <p:spPr>
          <a:xfrm>
            <a:off x="4945125" y="4178155"/>
            <a:ext cx="3213226" cy="1116000"/>
          </a:xfrm>
          <a:prstGeom prst="roundRect">
            <a:avLst/>
          </a:prstGeom>
          <a:solidFill>
            <a:schemeClr val="bg1">
              <a:lumMod val="65000"/>
              <a:lumOff val="35000"/>
            </a:schemeClr>
          </a:solidFill>
          <a:ln>
            <a:no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19" name="Rectángulo redondeado 18">
            <a:extLst>
              <a:ext uri="{FF2B5EF4-FFF2-40B4-BE49-F238E27FC236}">
                <a16:creationId xmlns:a16="http://schemas.microsoft.com/office/drawing/2014/main" id="{F6CE2E12-4A81-0446-E3F2-11C6F0F97CE6}"/>
              </a:ext>
            </a:extLst>
          </p:cNvPr>
          <p:cNvSpPr/>
          <p:nvPr/>
        </p:nvSpPr>
        <p:spPr>
          <a:xfrm>
            <a:off x="8431194" y="4178154"/>
            <a:ext cx="3213226" cy="1152000"/>
          </a:xfrm>
          <a:prstGeom prst="roundRect">
            <a:avLst/>
          </a:prstGeom>
          <a:solidFill>
            <a:schemeClr val="bg1">
              <a:lumMod val="65000"/>
              <a:lumOff val="35000"/>
            </a:schemeClr>
          </a:solidFill>
          <a:ln>
            <a:no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20" name="Rectángulo redondeado 19">
            <a:extLst>
              <a:ext uri="{FF2B5EF4-FFF2-40B4-BE49-F238E27FC236}">
                <a16:creationId xmlns:a16="http://schemas.microsoft.com/office/drawing/2014/main" id="{2F761C76-36B2-63F0-79CE-4453B16F2C91}"/>
              </a:ext>
            </a:extLst>
          </p:cNvPr>
          <p:cNvSpPr/>
          <p:nvPr/>
        </p:nvSpPr>
        <p:spPr>
          <a:xfrm>
            <a:off x="6670488" y="5453603"/>
            <a:ext cx="3213226" cy="1152000"/>
          </a:xfrm>
          <a:prstGeom prst="roundRect">
            <a:avLst/>
          </a:prstGeom>
          <a:solidFill>
            <a:schemeClr val="bg1">
              <a:lumMod val="65000"/>
              <a:lumOff val="35000"/>
            </a:schemeClr>
          </a:solidFill>
          <a:ln>
            <a:no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28" name="CuadroTexto 27">
            <a:extLst>
              <a:ext uri="{FF2B5EF4-FFF2-40B4-BE49-F238E27FC236}">
                <a16:creationId xmlns:a16="http://schemas.microsoft.com/office/drawing/2014/main" id="{1D8910A6-61B6-F2E1-407F-DF519293DDB3}"/>
              </a:ext>
            </a:extLst>
          </p:cNvPr>
          <p:cNvSpPr txBox="1"/>
          <p:nvPr/>
        </p:nvSpPr>
        <p:spPr>
          <a:xfrm>
            <a:off x="4936694" y="1611934"/>
            <a:ext cx="2002471" cy="323165"/>
          </a:xfrm>
          <a:prstGeom prst="rect">
            <a:avLst/>
          </a:prstGeom>
          <a:noFill/>
        </p:spPr>
        <p:txBody>
          <a:bodyPr wrap="none" rtlCol="0">
            <a:spAutoFit/>
          </a:bodyPr>
          <a:lstStyle/>
          <a:p>
            <a:r>
              <a:rPr lang="es-HN" sz="1500" b="1" dirty="0">
                <a:solidFill>
                  <a:srgbClr val="A5300F"/>
                </a:solidFill>
                <a:latin typeface="Myriad Pro" panose="020B0503030403020204" pitchFamily="34" charset="0"/>
              </a:rPr>
              <a:t>Atlántida</a:t>
            </a:r>
            <a:r>
              <a:rPr lang="es-HN" sz="1500" b="1" dirty="0">
                <a:latin typeface="Myriad Pro" panose="020B0503030403020204" pitchFamily="34" charset="0"/>
              </a:rPr>
              <a:t> – (29% SOI)</a:t>
            </a:r>
          </a:p>
        </p:txBody>
      </p:sp>
      <p:sp>
        <p:nvSpPr>
          <p:cNvPr id="29" name="CuadroTexto 28">
            <a:extLst>
              <a:ext uri="{FF2B5EF4-FFF2-40B4-BE49-F238E27FC236}">
                <a16:creationId xmlns:a16="http://schemas.microsoft.com/office/drawing/2014/main" id="{C3FA86A8-97BE-8ED6-512D-0CA0C342C24D}"/>
              </a:ext>
            </a:extLst>
          </p:cNvPr>
          <p:cNvSpPr txBox="1"/>
          <p:nvPr/>
        </p:nvSpPr>
        <p:spPr>
          <a:xfrm>
            <a:off x="4929610" y="1838816"/>
            <a:ext cx="2185214" cy="507831"/>
          </a:xfrm>
          <a:prstGeom prst="rect">
            <a:avLst/>
          </a:prstGeom>
          <a:noFill/>
        </p:spPr>
        <p:txBody>
          <a:bodyPr wrap="none" rtlCol="0">
            <a:spAutoFit/>
          </a:bodyPr>
          <a:lstStyle/>
          <a:p>
            <a:r>
              <a:rPr lang="es-HN" sz="1400" b="1" dirty="0">
                <a:latin typeface="Myriad Pro Cond" panose="020B0506030403020204" pitchFamily="34" charset="0"/>
              </a:rPr>
              <a:t>67% Tarjetas de Crédito</a:t>
            </a:r>
          </a:p>
          <a:p>
            <a:r>
              <a:rPr lang="es-HN" sz="1200" dirty="0">
                <a:solidFill>
                  <a:srgbClr val="A5300F"/>
                </a:solidFill>
                <a:latin typeface="Myriad Pro Cond" panose="020B0506030403020204" pitchFamily="34" charset="0"/>
              </a:rPr>
              <a:t>            Campaña </a:t>
            </a:r>
            <a:r>
              <a:rPr lang="es-HN" sz="1200" dirty="0">
                <a:latin typeface="Myriad Pro Cond" panose="020B0506030403020204" pitchFamily="34" charset="0"/>
              </a:rPr>
              <a:t>: Promoción Visa-Mundial </a:t>
            </a:r>
          </a:p>
        </p:txBody>
      </p:sp>
      <p:sp>
        <p:nvSpPr>
          <p:cNvPr id="30" name="CuadroTexto 29">
            <a:extLst>
              <a:ext uri="{FF2B5EF4-FFF2-40B4-BE49-F238E27FC236}">
                <a16:creationId xmlns:a16="http://schemas.microsoft.com/office/drawing/2014/main" id="{ADD6E561-10F3-8E96-5985-E1070917E2C5}"/>
              </a:ext>
            </a:extLst>
          </p:cNvPr>
          <p:cNvSpPr txBox="1"/>
          <p:nvPr/>
        </p:nvSpPr>
        <p:spPr>
          <a:xfrm>
            <a:off x="4929610" y="2257725"/>
            <a:ext cx="2791149" cy="492443"/>
          </a:xfrm>
          <a:prstGeom prst="rect">
            <a:avLst/>
          </a:prstGeom>
          <a:noFill/>
        </p:spPr>
        <p:txBody>
          <a:bodyPr wrap="none" rtlCol="0">
            <a:spAutoFit/>
          </a:bodyPr>
          <a:lstStyle/>
          <a:p>
            <a:r>
              <a:rPr lang="es-HN" sz="1400" b="1" dirty="0">
                <a:latin typeface="Myriad Pro Cond" panose="020B0506030403020204" pitchFamily="34" charset="0"/>
              </a:rPr>
              <a:t>31% Bancos </a:t>
            </a:r>
          </a:p>
          <a:p>
            <a:r>
              <a:rPr lang="es-HN" sz="1200" dirty="0">
                <a:solidFill>
                  <a:schemeClr val="accent1">
                    <a:lumMod val="50000"/>
                  </a:schemeClr>
                </a:solidFill>
                <a:latin typeface="Myriad Pro Cond" panose="020B0506030403020204" pitchFamily="34" charset="0"/>
              </a:rPr>
              <a:t>       </a:t>
            </a:r>
            <a:r>
              <a:rPr lang="es-HN" sz="1200" dirty="0">
                <a:solidFill>
                  <a:srgbClr val="A5300F"/>
                </a:solidFill>
                <a:latin typeface="Myriad Pro Cond" panose="020B0506030403020204" pitchFamily="34" charset="0"/>
              </a:rPr>
              <a:t>     Campaña </a:t>
            </a:r>
            <a:r>
              <a:rPr lang="es-HN" sz="1200" dirty="0">
                <a:latin typeface="Myriad Pro Cond" panose="020B0506030403020204" pitchFamily="34" charset="0"/>
              </a:rPr>
              <a:t>: Institucional Ahorro (“testimoniales”) </a:t>
            </a:r>
          </a:p>
        </p:txBody>
      </p:sp>
      <p:sp>
        <p:nvSpPr>
          <p:cNvPr id="31" name="CuadroTexto 30">
            <a:extLst>
              <a:ext uri="{FF2B5EF4-FFF2-40B4-BE49-F238E27FC236}">
                <a16:creationId xmlns:a16="http://schemas.microsoft.com/office/drawing/2014/main" id="{43F238BE-96F2-233B-BBC1-EA7555B8E0C3}"/>
              </a:ext>
            </a:extLst>
          </p:cNvPr>
          <p:cNvSpPr txBox="1"/>
          <p:nvPr/>
        </p:nvSpPr>
        <p:spPr>
          <a:xfrm>
            <a:off x="4945125" y="2914424"/>
            <a:ext cx="2063385" cy="323165"/>
          </a:xfrm>
          <a:prstGeom prst="rect">
            <a:avLst/>
          </a:prstGeom>
          <a:noFill/>
        </p:spPr>
        <p:txBody>
          <a:bodyPr wrap="none" rtlCol="0">
            <a:spAutoFit/>
          </a:bodyPr>
          <a:lstStyle/>
          <a:p>
            <a:r>
              <a:rPr lang="es-HN" sz="1500" b="1" dirty="0">
                <a:solidFill>
                  <a:srgbClr val="00B050"/>
                </a:solidFill>
                <a:latin typeface="Myriad Pro" panose="020B0503030403020204" pitchFamily="34" charset="0"/>
              </a:rPr>
              <a:t>Occidente</a:t>
            </a:r>
            <a:r>
              <a:rPr lang="es-HN" sz="1500" b="1" dirty="0">
                <a:latin typeface="Myriad Pro" panose="020B0503030403020204" pitchFamily="34" charset="0"/>
              </a:rPr>
              <a:t> – (17% SOI)</a:t>
            </a:r>
          </a:p>
        </p:txBody>
      </p:sp>
      <p:sp>
        <p:nvSpPr>
          <p:cNvPr id="32" name="CuadroTexto 31">
            <a:extLst>
              <a:ext uri="{FF2B5EF4-FFF2-40B4-BE49-F238E27FC236}">
                <a16:creationId xmlns:a16="http://schemas.microsoft.com/office/drawing/2014/main" id="{63806EAA-369F-06D7-C729-1CA362E65872}"/>
              </a:ext>
            </a:extLst>
          </p:cNvPr>
          <p:cNvSpPr txBox="1"/>
          <p:nvPr/>
        </p:nvSpPr>
        <p:spPr>
          <a:xfrm>
            <a:off x="4938041" y="3141306"/>
            <a:ext cx="3260829" cy="492443"/>
          </a:xfrm>
          <a:prstGeom prst="rect">
            <a:avLst/>
          </a:prstGeom>
          <a:noFill/>
        </p:spPr>
        <p:txBody>
          <a:bodyPr wrap="none" rtlCol="0">
            <a:spAutoFit/>
          </a:bodyPr>
          <a:lstStyle/>
          <a:p>
            <a:r>
              <a:rPr lang="es-HN" sz="1400" b="1" dirty="0">
                <a:latin typeface="Myriad Pro Cond" panose="020B0506030403020204" pitchFamily="34" charset="0"/>
              </a:rPr>
              <a:t>56% Bancos </a:t>
            </a:r>
          </a:p>
          <a:p>
            <a:r>
              <a:rPr lang="es-HN" sz="1200" dirty="0">
                <a:solidFill>
                  <a:schemeClr val="accent1">
                    <a:lumMod val="50000"/>
                  </a:schemeClr>
                </a:solidFill>
                <a:latin typeface="Myriad Pro Cond" panose="020B0506030403020204" pitchFamily="34" charset="0"/>
              </a:rPr>
              <a:t>           </a:t>
            </a:r>
            <a:r>
              <a:rPr lang="es-HN" sz="1200" dirty="0">
                <a:solidFill>
                  <a:srgbClr val="00B050"/>
                </a:solidFill>
                <a:latin typeface="Myriad Pro Cond" panose="020B0506030403020204" pitchFamily="34" charset="0"/>
              </a:rPr>
              <a:t> Campaña </a:t>
            </a:r>
            <a:r>
              <a:rPr lang="es-HN" sz="1200" dirty="0">
                <a:latin typeface="Myriad Pro Cond" panose="020B0506030403020204" pitchFamily="34" charset="0"/>
              </a:rPr>
              <a:t>: </a:t>
            </a:r>
            <a:r>
              <a:rPr lang="es-HN" sz="1000" dirty="0">
                <a:latin typeface="Myriad Pro Cond" panose="020B0506030403020204" pitchFamily="34" charset="0"/>
              </a:rPr>
              <a:t>Institucional ”75 Años”(85%) | Institucional Ahorro (15%)</a:t>
            </a:r>
          </a:p>
        </p:txBody>
      </p:sp>
      <p:sp>
        <p:nvSpPr>
          <p:cNvPr id="33" name="CuadroTexto 32">
            <a:extLst>
              <a:ext uri="{FF2B5EF4-FFF2-40B4-BE49-F238E27FC236}">
                <a16:creationId xmlns:a16="http://schemas.microsoft.com/office/drawing/2014/main" id="{94A0BEDF-1353-C853-052C-8183BD80D5E0}"/>
              </a:ext>
            </a:extLst>
          </p:cNvPr>
          <p:cNvSpPr txBox="1"/>
          <p:nvPr/>
        </p:nvSpPr>
        <p:spPr>
          <a:xfrm>
            <a:off x="4938041" y="3560215"/>
            <a:ext cx="3106941" cy="492443"/>
          </a:xfrm>
          <a:prstGeom prst="rect">
            <a:avLst/>
          </a:prstGeom>
          <a:noFill/>
        </p:spPr>
        <p:txBody>
          <a:bodyPr wrap="none" rtlCol="0">
            <a:spAutoFit/>
          </a:bodyPr>
          <a:lstStyle/>
          <a:p>
            <a:r>
              <a:rPr lang="es-HN" sz="1400" b="1" dirty="0">
                <a:latin typeface="Myriad Pro Cond" panose="020B0506030403020204" pitchFamily="34" charset="0"/>
              </a:rPr>
              <a:t>37% Tarjetas de Crédito </a:t>
            </a:r>
          </a:p>
          <a:p>
            <a:r>
              <a:rPr lang="es-HN" sz="1200" dirty="0">
                <a:solidFill>
                  <a:schemeClr val="accent1">
                    <a:lumMod val="50000"/>
                  </a:schemeClr>
                </a:solidFill>
                <a:latin typeface="Myriad Pro Cond" panose="020B0506030403020204" pitchFamily="34" charset="0"/>
              </a:rPr>
              <a:t>           </a:t>
            </a:r>
            <a:r>
              <a:rPr lang="es-HN" sz="1200" dirty="0">
                <a:solidFill>
                  <a:srgbClr val="00B050"/>
                </a:solidFill>
                <a:latin typeface="Myriad Pro Cond" panose="020B0506030403020204" pitchFamily="34" charset="0"/>
              </a:rPr>
              <a:t> Campaña </a:t>
            </a:r>
            <a:r>
              <a:rPr lang="es-HN" sz="1200" dirty="0">
                <a:latin typeface="Myriad Pro Cond" panose="020B0506030403020204" pitchFamily="34" charset="0"/>
              </a:rPr>
              <a:t>: </a:t>
            </a:r>
            <a:r>
              <a:rPr lang="es-HN" sz="1000" dirty="0">
                <a:latin typeface="Myriad Pro Cond" panose="020B0506030403020204" pitchFamily="34" charset="0"/>
              </a:rPr>
              <a:t>Visa Infinite (47%) | Promoción Visa – Mundial (25%)</a:t>
            </a:r>
          </a:p>
        </p:txBody>
      </p:sp>
      <p:sp>
        <p:nvSpPr>
          <p:cNvPr id="34" name="CuadroTexto 33">
            <a:extLst>
              <a:ext uri="{FF2B5EF4-FFF2-40B4-BE49-F238E27FC236}">
                <a16:creationId xmlns:a16="http://schemas.microsoft.com/office/drawing/2014/main" id="{004FA698-C20E-41C3-BA32-CEDE021679EA}"/>
              </a:ext>
            </a:extLst>
          </p:cNvPr>
          <p:cNvSpPr txBox="1"/>
          <p:nvPr/>
        </p:nvSpPr>
        <p:spPr>
          <a:xfrm>
            <a:off x="8447970" y="1606162"/>
            <a:ext cx="1880643" cy="323165"/>
          </a:xfrm>
          <a:prstGeom prst="rect">
            <a:avLst/>
          </a:prstGeom>
          <a:noFill/>
        </p:spPr>
        <p:txBody>
          <a:bodyPr wrap="none" rtlCol="0">
            <a:spAutoFit/>
          </a:bodyPr>
          <a:lstStyle/>
          <a:p>
            <a:r>
              <a:rPr lang="es-HN" sz="1500" b="1" dirty="0">
                <a:solidFill>
                  <a:srgbClr val="FFC000"/>
                </a:solidFill>
                <a:latin typeface="Myriad Pro" panose="020B0503030403020204" pitchFamily="34" charset="0"/>
              </a:rPr>
              <a:t>Banpaís</a:t>
            </a:r>
            <a:r>
              <a:rPr lang="es-HN" sz="1500" b="1" dirty="0">
                <a:latin typeface="Myriad Pro" panose="020B0503030403020204" pitchFamily="34" charset="0"/>
              </a:rPr>
              <a:t> – (20% SOI)</a:t>
            </a:r>
          </a:p>
        </p:txBody>
      </p:sp>
      <p:sp>
        <p:nvSpPr>
          <p:cNvPr id="35" name="CuadroTexto 34">
            <a:extLst>
              <a:ext uri="{FF2B5EF4-FFF2-40B4-BE49-F238E27FC236}">
                <a16:creationId xmlns:a16="http://schemas.microsoft.com/office/drawing/2014/main" id="{1822954F-05B6-B5AD-DDC9-345D7AA987FB}"/>
              </a:ext>
            </a:extLst>
          </p:cNvPr>
          <p:cNvSpPr txBox="1"/>
          <p:nvPr/>
        </p:nvSpPr>
        <p:spPr>
          <a:xfrm>
            <a:off x="8440886" y="1833044"/>
            <a:ext cx="2654894" cy="492443"/>
          </a:xfrm>
          <a:prstGeom prst="rect">
            <a:avLst/>
          </a:prstGeom>
          <a:noFill/>
        </p:spPr>
        <p:txBody>
          <a:bodyPr wrap="none" rtlCol="0">
            <a:spAutoFit/>
          </a:bodyPr>
          <a:lstStyle/>
          <a:p>
            <a:r>
              <a:rPr lang="es-HN" sz="1400" b="1" dirty="0">
                <a:latin typeface="Myriad Pro Cond" panose="020B0506030403020204" pitchFamily="34" charset="0"/>
              </a:rPr>
              <a:t>58% Tarjetas de Crédito</a:t>
            </a:r>
          </a:p>
          <a:p>
            <a:r>
              <a:rPr lang="es-HN" sz="1200" dirty="0">
                <a:solidFill>
                  <a:schemeClr val="accent1">
                    <a:lumMod val="50000"/>
                  </a:schemeClr>
                </a:solidFill>
                <a:latin typeface="Myriad Pro Cond" panose="020B0506030403020204" pitchFamily="34" charset="0"/>
              </a:rPr>
              <a:t>            </a:t>
            </a:r>
            <a:r>
              <a:rPr lang="es-HN" sz="1200" dirty="0">
                <a:solidFill>
                  <a:srgbClr val="FFC000"/>
                </a:solidFill>
                <a:latin typeface="Myriad Pro Cond" panose="020B0506030403020204" pitchFamily="34" charset="0"/>
              </a:rPr>
              <a:t>Campaña</a:t>
            </a:r>
            <a:r>
              <a:rPr lang="es-HN" sz="1200" dirty="0">
                <a:latin typeface="Myriad Pro Cond" panose="020B0506030403020204" pitchFamily="34" charset="0"/>
              </a:rPr>
              <a:t> : Enfoque a Promoción Visa-Mundial </a:t>
            </a:r>
          </a:p>
        </p:txBody>
      </p:sp>
      <p:sp>
        <p:nvSpPr>
          <p:cNvPr id="36" name="CuadroTexto 35">
            <a:extLst>
              <a:ext uri="{FF2B5EF4-FFF2-40B4-BE49-F238E27FC236}">
                <a16:creationId xmlns:a16="http://schemas.microsoft.com/office/drawing/2014/main" id="{8404E700-F5FA-F440-1C3C-2DEF3C5DB897}"/>
              </a:ext>
            </a:extLst>
          </p:cNvPr>
          <p:cNvSpPr txBox="1"/>
          <p:nvPr/>
        </p:nvSpPr>
        <p:spPr>
          <a:xfrm>
            <a:off x="8440886" y="2251953"/>
            <a:ext cx="2821606" cy="492443"/>
          </a:xfrm>
          <a:prstGeom prst="rect">
            <a:avLst/>
          </a:prstGeom>
          <a:noFill/>
        </p:spPr>
        <p:txBody>
          <a:bodyPr wrap="none" rtlCol="0">
            <a:spAutoFit/>
          </a:bodyPr>
          <a:lstStyle/>
          <a:p>
            <a:r>
              <a:rPr lang="es-HN" sz="1400" b="1" dirty="0">
                <a:latin typeface="Myriad Pro Cond" panose="020B0506030403020204" pitchFamily="34" charset="0"/>
              </a:rPr>
              <a:t>36% Bancos </a:t>
            </a:r>
          </a:p>
          <a:p>
            <a:r>
              <a:rPr lang="es-HN" sz="1200" dirty="0">
                <a:solidFill>
                  <a:srgbClr val="FFC000"/>
                </a:solidFill>
                <a:latin typeface="Myriad Pro Cond" panose="020B0506030403020204" pitchFamily="34" charset="0"/>
              </a:rPr>
              <a:t>            Campaña </a:t>
            </a:r>
            <a:r>
              <a:rPr lang="es-HN" sz="1200" dirty="0">
                <a:latin typeface="Myriad Pro Cond" panose="020B0506030403020204" pitchFamily="34" charset="0"/>
              </a:rPr>
              <a:t>: Institucional “En todo lo que hacemos”</a:t>
            </a:r>
          </a:p>
        </p:txBody>
      </p:sp>
      <p:sp>
        <p:nvSpPr>
          <p:cNvPr id="37" name="CuadroTexto 36">
            <a:extLst>
              <a:ext uri="{FF2B5EF4-FFF2-40B4-BE49-F238E27FC236}">
                <a16:creationId xmlns:a16="http://schemas.microsoft.com/office/drawing/2014/main" id="{7306F996-ECFF-4B17-6437-8C5784BB8D45}"/>
              </a:ext>
            </a:extLst>
          </p:cNvPr>
          <p:cNvSpPr txBox="1"/>
          <p:nvPr/>
        </p:nvSpPr>
        <p:spPr>
          <a:xfrm>
            <a:off x="8478797" y="2893469"/>
            <a:ext cx="1846980" cy="323165"/>
          </a:xfrm>
          <a:prstGeom prst="rect">
            <a:avLst/>
          </a:prstGeom>
          <a:noFill/>
        </p:spPr>
        <p:txBody>
          <a:bodyPr wrap="none" rtlCol="0">
            <a:spAutoFit/>
          </a:bodyPr>
          <a:lstStyle/>
          <a:p>
            <a:r>
              <a:rPr lang="es-HN" sz="1500" b="1" dirty="0">
                <a:solidFill>
                  <a:srgbClr val="00B0F0"/>
                </a:solidFill>
                <a:latin typeface="Myriad Pro" panose="020B0503030403020204" pitchFamily="34" charset="0"/>
              </a:rPr>
              <a:t>Ficohsa</a:t>
            </a:r>
            <a:r>
              <a:rPr lang="es-HN" sz="1500" b="1" dirty="0">
                <a:latin typeface="Myriad Pro" panose="020B0503030403020204" pitchFamily="34" charset="0"/>
              </a:rPr>
              <a:t> – (15% SOI)</a:t>
            </a:r>
          </a:p>
        </p:txBody>
      </p:sp>
      <p:sp>
        <p:nvSpPr>
          <p:cNvPr id="38" name="CuadroTexto 37">
            <a:extLst>
              <a:ext uri="{FF2B5EF4-FFF2-40B4-BE49-F238E27FC236}">
                <a16:creationId xmlns:a16="http://schemas.microsoft.com/office/drawing/2014/main" id="{DEAADA03-35B9-9DD8-324B-688F40760922}"/>
              </a:ext>
            </a:extLst>
          </p:cNvPr>
          <p:cNvSpPr txBox="1"/>
          <p:nvPr/>
        </p:nvSpPr>
        <p:spPr>
          <a:xfrm>
            <a:off x="8471713" y="3120351"/>
            <a:ext cx="3057247" cy="492443"/>
          </a:xfrm>
          <a:prstGeom prst="rect">
            <a:avLst/>
          </a:prstGeom>
          <a:noFill/>
        </p:spPr>
        <p:txBody>
          <a:bodyPr wrap="none" rtlCol="0">
            <a:spAutoFit/>
          </a:bodyPr>
          <a:lstStyle/>
          <a:p>
            <a:r>
              <a:rPr lang="es-HN" sz="1400" b="1" dirty="0">
                <a:latin typeface="Myriad Pro Cond" panose="020B0506030403020204" pitchFamily="34" charset="0"/>
              </a:rPr>
              <a:t>48% Bancos</a:t>
            </a:r>
          </a:p>
          <a:p>
            <a:r>
              <a:rPr lang="es-HN" sz="1200" dirty="0">
                <a:solidFill>
                  <a:srgbClr val="00B0F0"/>
                </a:solidFill>
                <a:latin typeface="Myriad Pro Cond" panose="020B0506030403020204" pitchFamily="34" charset="0"/>
              </a:rPr>
              <a:t>            Campaña </a:t>
            </a:r>
            <a:r>
              <a:rPr lang="es-HN" sz="1200" dirty="0">
                <a:latin typeface="Myriad Pro Cond" panose="020B0506030403020204" pitchFamily="34" charset="0"/>
              </a:rPr>
              <a:t>: Institucional ahorro “Eligue Ahorrar” (77%) </a:t>
            </a:r>
          </a:p>
        </p:txBody>
      </p:sp>
      <p:sp>
        <p:nvSpPr>
          <p:cNvPr id="39" name="CuadroTexto 38">
            <a:extLst>
              <a:ext uri="{FF2B5EF4-FFF2-40B4-BE49-F238E27FC236}">
                <a16:creationId xmlns:a16="http://schemas.microsoft.com/office/drawing/2014/main" id="{CF370D11-180C-36D5-1DAE-BB8EEF7C71DE}"/>
              </a:ext>
            </a:extLst>
          </p:cNvPr>
          <p:cNvSpPr txBox="1"/>
          <p:nvPr/>
        </p:nvSpPr>
        <p:spPr>
          <a:xfrm>
            <a:off x="8471713" y="3539260"/>
            <a:ext cx="2507418" cy="492443"/>
          </a:xfrm>
          <a:prstGeom prst="rect">
            <a:avLst/>
          </a:prstGeom>
          <a:noFill/>
        </p:spPr>
        <p:txBody>
          <a:bodyPr wrap="none" rtlCol="0">
            <a:spAutoFit/>
          </a:bodyPr>
          <a:lstStyle/>
          <a:p>
            <a:r>
              <a:rPr lang="es-HN" sz="1400" b="1" dirty="0">
                <a:latin typeface="Myriad Pro Cond" panose="020B0506030403020204" pitchFamily="34" charset="0"/>
              </a:rPr>
              <a:t>35% Tarjeta de Crédito </a:t>
            </a:r>
          </a:p>
          <a:p>
            <a:r>
              <a:rPr lang="es-HN" sz="1200" dirty="0">
                <a:solidFill>
                  <a:srgbClr val="FFC000"/>
                </a:solidFill>
                <a:latin typeface="Myriad Pro Cond" panose="020B0506030403020204" pitchFamily="34" charset="0"/>
              </a:rPr>
              <a:t>           </a:t>
            </a:r>
            <a:r>
              <a:rPr lang="es-HN" sz="1200" dirty="0">
                <a:solidFill>
                  <a:srgbClr val="00B0F0"/>
                </a:solidFill>
                <a:latin typeface="Myriad Pro Cond" panose="020B0506030403020204" pitchFamily="34" charset="0"/>
              </a:rPr>
              <a:t> Campaña </a:t>
            </a:r>
            <a:r>
              <a:rPr lang="es-HN" sz="1200" dirty="0">
                <a:latin typeface="Myriad Pro Cond" panose="020B0506030403020204" pitchFamily="34" charset="0"/>
              </a:rPr>
              <a:t>: Promoción Visa Mundial” (88%)</a:t>
            </a:r>
          </a:p>
        </p:txBody>
      </p:sp>
      <p:sp>
        <p:nvSpPr>
          <p:cNvPr id="40" name="CuadroTexto 39">
            <a:extLst>
              <a:ext uri="{FF2B5EF4-FFF2-40B4-BE49-F238E27FC236}">
                <a16:creationId xmlns:a16="http://schemas.microsoft.com/office/drawing/2014/main" id="{8C8C8D52-E7F7-4A47-496B-6BC6C68B0AF1}"/>
              </a:ext>
            </a:extLst>
          </p:cNvPr>
          <p:cNvSpPr txBox="1"/>
          <p:nvPr/>
        </p:nvSpPr>
        <p:spPr>
          <a:xfrm>
            <a:off x="4911116" y="4167726"/>
            <a:ext cx="1447832" cy="323165"/>
          </a:xfrm>
          <a:prstGeom prst="rect">
            <a:avLst/>
          </a:prstGeom>
          <a:noFill/>
        </p:spPr>
        <p:txBody>
          <a:bodyPr wrap="none" rtlCol="0">
            <a:spAutoFit/>
          </a:bodyPr>
          <a:lstStyle/>
          <a:p>
            <a:r>
              <a:rPr lang="es-HN" sz="1500" b="1" dirty="0">
                <a:solidFill>
                  <a:srgbClr val="E4002B"/>
                </a:solidFill>
                <a:latin typeface="Myriad Pro" panose="020B0503030403020204" pitchFamily="34" charset="0"/>
              </a:rPr>
              <a:t>BAC</a:t>
            </a:r>
            <a:r>
              <a:rPr lang="es-HN" sz="1500" b="1" dirty="0">
                <a:latin typeface="Myriad Pro" panose="020B0503030403020204" pitchFamily="34" charset="0"/>
              </a:rPr>
              <a:t> – (9% SOI)</a:t>
            </a:r>
          </a:p>
        </p:txBody>
      </p:sp>
      <p:sp>
        <p:nvSpPr>
          <p:cNvPr id="41" name="CuadroTexto 40">
            <a:extLst>
              <a:ext uri="{FF2B5EF4-FFF2-40B4-BE49-F238E27FC236}">
                <a16:creationId xmlns:a16="http://schemas.microsoft.com/office/drawing/2014/main" id="{65BBF555-43F1-5189-0CCF-9BE829755A8C}"/>
              </a:ext>
            </a:extLst>
          </p:cNvPr>
          <p:cNvSpPr txBox="1"/>
          <p:nvPr/>
        </p:nvSpPr>
        <p:spPr>
          <a:xfrm>
            <a:off x="4904032" y="4394608"/>
            <a:ext cx="2791149" cy="492443"/>
          </a:xfrm>
          <a:prstGeom prst="rect">
            <a:avLst/>
          </a:prstGeom>
          <a:noFill/>
        </p:spPr>
        <p:txBody>
          <a:bodyPr wrap="none" rtlCol="0">
            <a:spAutoFit/>
          </a:bodyPr>
          <a:lstStyle/>
          <a:p>
            <a:r>
              <a:rPr lang="es-HN" sz="1400" b="1" dirty="0">
                <a:latin typeface="Myriad Pro Cond" panose="020B0506030403020204" pitchFamily="34" charset="0"/>
              </a:rPr>
              <a:t>72% Bancos </a:t>
            </a:r>
          </a:p>
          <a:p>
            <a:r>
              <a:rPr lang="es-HN" sz="1200" dirty="0">
                <a:solidFill>
                  <a:schemeClr val="accent1">
                    <a:lumMod val="50000"/>
                  </a:schemeClr>
                </a:solidFill>
                <a:latin typeface="Myriad Pro Cond" panose="020B0506030403020204" pitchFamily="34" charset="0"/>
              </a:rPr>
              <a:t>           </a:t>
            </a:r>
            <a:r>
              <a:rPr lang="es-HN" sz="1200" dirty="0">
                <a:solidFill>
                  <a:srgbClr val="E4002B"/>
                </a:solidFill>
                <a:latin typeface="Myriad Pro Cond" panose="020B0506030403020204" pitchFamily="34" charset="0"/>
              </a:rPr>
              <a:t> Campaña </a:t>
            </a:r>
            <a:r>
              <a:rPr lang="es-HN" sz="1200" dirty="0">
                <a:latin typeface="Myriad Pro Cond" panose="020B0506030403020204" pitchFamily="34" charset="0"/>
              </a:rPr>
              <a:t>: </a:t>
            </a:r>
            <a:r>
              <a:rPr lang="es-HN" sz="1000" dirty="0">
                <a:latin typeface="Myriad Pro Cond" panose="020B0506030403020204" pitchFamily="34" charset="0"/>
              </a:rPr>
              <a:t>Promo Ahorro  “la pregunta del millón” (62%)</a:t>
            </a:r>
          </a:p>
        </p:txBody>
      </p:sp>
      <p:sp>
        <p:nvSpPr>
          <p:cNvPr id="42" name="CuadroTexto 41">
            <a:extLst>
              <a:ext uri="{FF2B5EF4-FFF2-40B4-BE49-F238E27FC236}">
                <a16:creationId xmlns:a16="http://schemas.microsoft.com/office/drawing/2014/main" id="{0129F5EA-B000-CB71-ACA7-4FE0E93365AE}"/>
              </a:ext>
            </a:extLst>
          </p:cNvPr>
          <p:cNvSpPr txBox="1"/>
          <p:nvPr/>
        </p:nvSpPr>
        <p:spPr>
          <a:xfrm>
            <a:off x="4904032" y="4813517"/>
            <a:ext cx="3201517" cy="492443"/>
          </a:xfrm>
          <a:prstGeom prst="rect">
            <a:avLst/>
          </a:prstGeom>
          <a:noFill/>
        </p:spPr>
        <p:txBody>
          <a:bodyPr wrap="none" rtlCol="0">
            <a:spAutoFit/>
          </a:bodyPr>
          <a:lstStyle/>
          <a:p>
            <a:r>
              <a:rPr lang="es-HN" sz="1400" b="1" dirty="0">
                <a:latin typeface="Myriad Pro Cond" panose="020B0506030403020204" pitchFamily="34" charset="0"/>
              </a:rPr>
              <a:t>24% Tarjetas de Crédito </a:t>
            </a:r>
          </a:p>
          <a:p>
            <a:r>
              <a:rPr lang="es-HN" sz="1200" dirty="0">
                <a:solidFill>
                  <a:schemeClr val="accent1">
                    <a:lumMod val="50000"/>
                  </a:schemeClr>
                </a:solidFill>
                <a:latin typeface="Myriad Pro Cond" panose="020B0506030403020204" pitchFamily="34" charset="0"/>
              </a:rPr>
              <a:t>           </a:t>
            </a:r>
            <a:r>
              <a:rPr lang="es-HN" sz="1200" dirty="0">
                <a:solidFill>
                  <a:srgbClr val="00B050"/>
                </a:solidFill>
                <a:latin typeface="Myriad Pro Cond" panose="020B0506030403020204" pitchFamily="34" charset="0"/>
              </a:rPr>
              <a:t> </a:t>
            </a:r>
            <a:r>
              <a:rPr lang="es-HN" sz="1200" dirty="0">
                <a:solidFill>
                  <a:srgbClr val="E4002B"/>
                </a:solidFill>
                <a:latin typeface="Myriad Pro Cond" panose="020B0506030403020204" pitchFamily="34" charset="0"/>
              </a:rPr>
              <a:t>Campaña</a:t>
            </a:r>
            <a:r>
              <a:rPr lang="es-HN" sz="1200" dirty="0">
                <a:solidFill>
                  <a:srgbClr val="00B050"/>
                </a:solidFill>
                <a:latin typeface="Myriad Pro Cond" panose="020B0506030403020204" pitchFamily="34" charset="0"/>
              </a:rPr>
              <a:t> </a:t>
            </a:r>
            <a:r>
              <a:rPr lang="es-HN" sz="1200" dirty="0">
                <a:latin typeface="Myriad Pro Cond" panose="020B0506030403020204" pitchFamily="34" charset="0"/>
              </a:rPr>
              <a:t>: </a:t>
            </a:r>
            <a:r>
              <a:rPr lang="es-HN" sz="1000" dirty="0">
                <a:latin typeface="Myriad Pro Cond" panose="020B0506030403020204" pitchFamily="34" charset="0"/>
              </a:rPr>
              <a:t>Tarjeta Diunsa (35%) | Promoción Visa – Mundial (65%)</a:t>
            </a:r>
          </a:p>
        </p:txBody>
      </p:sp>
      <p:sp>
        <p:nvSpPr>
          <p:cNvPr id="43" name="CuadroTexto 42">
            <a:extLst>
              <a:ext uri="{FF2B5EF4-FFF2-40B4-BE49-F238E27FC236}">
                <a16:creationId xmlns:a16="http://schemas.microsoft.com/office/drawing/2014/main" id="{4BC9CCAE-A0F8-2549-CCFE-9214104B4E49}"/>
              </a:ext>
            </a:extLst>
          </p:cNvPr>
          <p:cNvSpPr txBox="1"/>
          <p:nvPr/>
        </p:nvSpPr>
        <p:spPr>
          <a:xfrm>
            <a:off x="8450724" y="4164005"/>
            <a:ext cx="1774845" cy="323165"/>
          </a:xfrm>
          <a:prstGeom prst="rect">
            <a:avLst/>
          </a:prstGeom>
          <a:noFill/>
        </p:spPr>
        <p:txBody>
          <a:bodyPr wrap="none" rtlCol="0">
            <a:spAutoFit/>
          </a:bodyPr>
          <a:lstStyle/>
          <a:p>
            <a:r>
              <a:rPr lang="es-HN" sz="1500" b="1" dirty="0">
                <a:solidFill>
                  <a:srgbClr val="02AA8A"/>
                </a:solidFill>
                <a:latin typeface="Myriad Pro" panose="020B0503030403020204" pitchFamily="34" charset="0"/>
              </a:rPr>
              <a:t>Azteca</a:t>
            </a:r>
            <a:r>
              <a:rPr lang="es-HN" sz="1500" b="1" dirty="0">
                <a:latin typeface="Myriad Pro" panose="020B0503030403020204" pitchFamily="34" charset="0"/>
              </a:rPr>
              <a:t> – (15% SOI)</a:t>
            </a:r>
          </a:p>
        </p:txBody>
      </p:sp>
      <p:sp>
        <p:nvSpPr>
          <p:cNvPr id="44" name="CuadroTexto 43">
            <a:extLst>
              <a:ext uri="{FF2B5EF4-FFF2-40B4-BE49-F238E27FC236}">
                <a16:creationId xmlns:a16="http://schemas.microsoft.com/office/drawing/2014/main" id="{EA291669-C3F0-E50A-739E-77EE3FCD6E73}"/>
              </a:ext>
            </a:extLst>
          </p:cNvPr>
          <p:cNvSpPr txBox="1"/>
          <p:nvPr/>
        </p:nvSpPr>
        <p:spPr>
          <a:xfrm>
            <a:off x="8443640" y="4390887"/>
            <a:ext cx="3169457" cy="492443"/>
          </a:xfrm>
          <a:prstGeom prst="rect">
            <a:avLst/>
          </a:prstGeom>
          <a:noFill/>
        </p:spPr>
        <p:txBody>
          <a:bodyPr wrap="none" rtlCol="0">
            <a:spAutoFit/>
          </a:bodyPr>
          <a:lstStyle/>
          <a:p>
            <a:r>
              <a:rPr lang="es-HN" sz="1400" b="1" dirty="0">
                <a:latin typeface="Myriad Pro Cond" panose="020B0506030403020204" pitchFamily="34" charset="0"/>
              </a:rPr>
              <a:t>98% Bancos</a:t>
            </a:r>
          </a:p>
          <a:p>
            <a:r>
              <a:rPr lang="es-HN" sz="1200" dirty="0">
                <a:solidFill>
                  <a:srgbClr val="00B0F0"/>
                </a:solidFill>
                <a:latin typeface="Myriad Pro Cond" panose="020B0506030403020204" pitchFamily="34" charset="0"/>
              </a:rPr>
              <a:t>            </a:t>
            </a:r>
            <a:r>
              <a:rPr lang="es-HN" sz="1200" dirty="0">
                <a:solidFill>
                  <a:srgbClr val="02AA8A"/>
                </a:solidFill>
                <a:latin typeface="Myriad Pro Cond" panose="020B0506030403020204" pitchFamily="34" charset="0"/>
              </a:rPr>
              <a:t>Campaña </a:t>
            </a:r>
            <a:r>
              <a:rPr lang="es-HN" sz="1200" dirty="0">
                <a:latin typeface="Myriad Pro Cond" panose="020B0506030403020204" pitchFamily="34" charset="0"/>
              </a:rPr>
              <a:t>: Institucional “Estamos para su sueños”(100%)</a:t>
            </a:r>
          </a:p>
        </p:txBody>
      </p:sp>
      <p:sp>
        <p:nvSpPr>
          <p:cNvPr id="45" name="CuadroTexto 44">
            <a:extLst>
              <a:ext uri="{FF2B5EF4-FFF2-40B4-BE49-F238E27FC236}">
                <a16:creationId xmlns:a16="http://schemas.microsoft.com/office/drawing/2014/main" id="{65149A33-9BF8-B377-6BEE-5581FC8C8DAF}"/>
              </a:ext>
            </a:extLst>
          </p:cNvPr>
          <p:cNvSpPr txBox="1"/>
          <p:nvPr/>
        </p:nvSpPr>
        <p:spPr>
          <a:xfrm>
            <a:off x="8443640" y="4809796"/>
            <a:ext cx="2270173" cy="492443"/>
          </a:xfrm>
          <a:prstGeom prst="rect">
            <a:avLst/>
          </a:prstGeom>
          <a:noFill/>
        </p:spPr>
        <p:txBody>
          <a:bodyPr wrap="none" rtlCol="0">
            <a:spAutoFit/>
          </a:bodyPr>
          <a:lstStyle/>
          <a:p>
            <a:r>
              <a:rPr lang="es-HN" sz="1400" b="1" dirty="0">
                <a:latin typeface="Myriad Pro Cond" panose="020B0506030403020204" pitchFamily="34" charset="0"/>
              </a:rPr>
              <a:t>  2% Remesas </a:t>
            </a:r>
          </a:p>
          <a:p>
            <a:r>
              <a:rPr lang="es-HN" sz="1200" dirty="0">
                <a:solidFill>
                  <a:srgbClr val="02AA8A"/>
                </a:solidFill>
                <a:latin typeface="Myriad Pro Cond" panose="020B0506030403020204" pitchFamily="34" charset="0"/>
              </a:rPr>
              <a:t>            Campaña </a:t>
            </a:r>
            <a:r>
              <a:rPr lang="es-HN" sz="1200" dirty="0">
                <a:latin typeface="Myriad Pro Cond" panose="020B0506030403020204" pitchFamily="34" charset="0"/>
              </a:rPr>
              <a:t>: Remesas “ regreso a clases’</a:t>
            </a:r>
          </a:p>
        </p:txBody>
      </p:sp>
      <p:sp>
        <p:nvSpPr>
          <p:cNvPr id="46" name="CuadroTexto 45">
            <a:extLst>
              <a:ext uri="{FF2B5EF4-FFF2-40B4-BE49-F238E27FC236}">
                <a16:creationId xmlns:a16="http://schemas.microsoft.com/office/drawing/2014/main" id="{5B350F97-3796-BBC6-E7C4-42EC4E3D54FD}"/>
              </a:ext>
            </a:extLst>
          </p:cNvPr>
          <p:cNvSpPr txBox="1"/>
          <p:nvPr/>
        </p:nvSpPr>
        <p:spPr>
          <a:xfrm>
            <a:off x="6668822" y="5423747"/>
            <a:ext cx="2068195" cy="323165"/>
          </a:xfrm>
          <a:prstGeom prst="rect">
            <a:avLst/>
          </a:prstGeom>
          <a:noFill/>
        </p:spPr>
        <p:txBody>
          <a:bodyPr wrap="none" rtlCol="0">
            <a:spAutoFit/>
          </a:bodyPr>
          <a:lstStyle/>
          <a:p>
            <a:r>
              <a:rPr lang="es-HN" sz="1500" b="1" dirty="0">
                <a:solidFill>
                  <a:srgbClr val="DA9694"/>
                </a:solidFill>
                <a:latin typeface="Myriad Pro" panose="020B0503030403020204" pitchFamily="34" charset="0"/>
              </a:rPr>
              <a:t>Davivienda</a:t>
            </a:r>
            <a:r>
              <a:rPr lang="es-HN" sz="1500" b="1" dirty="0">
                <a:latin typeface="Myriad Pro" panose="020B0503030403020204" pitchFamily="34" charset="0"/>
              </a:rPr>
              <a:t> – (4% SOI)</a:t>
            </a:r>
          </a:p>
        </p:txBody>
      </p:sp>
      <p:sp>
        <p:nvSpPr>
          <p:cNvPr id="47" name="CuadroTexto 46">
            <a:extLst>
              <a:ext uri="{FF2B5EF4-FFF2-40B4-BE49-F238E27FC236}">
                <a16:creationId xmlns:a16="http://schemas.microsoft.com/office/drawing/2014/main" id="{9E747759-65A4-5F18-5778-9D07B3098F42}"/>
              </a:ext>
            </a:extLst>
          </p:cNvPr>
          <p:cNvSpPr txBox="1"/>
          <p:nvPr/>
        </p:nvSpPr>
        <p:spPr>
          <a:xfrm>
            <a:off x="6661738" y="5650629"/>
            <a:ext cx="2996333" cy="492443"/>
          </a:xfrm>
          <a:prstGeom prst="rect">
            <a:avLst/>
          </a:prstGeom>
          <a:noFill/>
        </p:spPr>
        <p:txBody>
          <a:bodyPr wrap="none" rtlCol="0">
            <a:spAutoFit/>
          </a:bodyPr>
          <a:lstStyle/>
          <a:p>
            <a:r>
              <a:rPr lang="es-HN" sz="1400" b="1" dirty="0">
                <a:latin typeface="Myriad Pro Cond" panose="020B0506030403020204" pitchFamily="34" charset="0"/>
              </a:rPr>
              <a:t>82% Bancos</a:t>
            </a:r>
          </a:p>
          <a:p>
            <a:r>
              <a:rPr lang="es-HN" sz="1200" dirty="0">
                <a:solidFill>
                  <a:srgbClr val="00B0F0"/>
                </a:solidFill>
                <a:latin typeface="Myriad Pro Cond" panose="020B0506030403020204" pitchFamily="34" charset="0"/>
              </a:rPr>
              <a:t>         </a:t>
            </a:r>
            <a:r>
              <a:rPr lang="es-HN" sz="1200" dirty="0">
                <a:solidFill>
                  <a:srgbClr val="DA9694"/>
                </a:solidFill>
                <a:latin typeface="Myriad Pro Cond" panose="020B0506030403020204" pitchFamily="34" charset="0"/>
              </a:rPr>
              <a:t>   Campaña </a:t>
            </a:r>
            <a:r>
              <a:rPr lang="es-HN" sz="1200" dirty="0">
                <a:latin typeface="Myriad Pro Cond" panose="020B0506030403020204" pitchFamily="34" charset="0"/>
              </a:rPr>
              <a:t>: </a:t>
            </a:r>
            <a:r>
              <a:rPr lang="es-HN" sz="1000" dirty="0">
                <a:latin typeface="Myriad Pro Cond" panose="020B0506030403020204" pitchFamily="34" charset="0"/>
              </a:rPr>
              <a:t>Promoción Tarjetas de Crédito Davivienda-Mundial</a:t>
            </a:r>
          </a:p>
        </p:txBody>
      </p:sp>
      <p:sp>
        <p:nvSpPr>
          <p:cNvPr id="48" name="CuadroTexto 47">
            <a:extLst>
              <a:ext uri="{FF2B5EF4-FFF2-40B4-BE49-F238E27FC236}">
                <a16:creationId xmlns:a16="http://schemas.microsoft.com/office/drawing/2014/main" id="{3CF67AD8-0739-9B7B-A6CD-F300EE5D3E45}"/>
              </a:ext>
            </a:extLst>
          </p:cNvPr>
          <p:cNvSpPr txBox="1"/>
          <p:nvPr/>
        </p:nvSpPr>
        <p:spPr>
          <a:xfrm>
            <a:off x="6661738" y="6069538"/>
            <a:ext cx="2044149" cy="492443"/>
          </a:xfrm>
          <a:prstGeom prst="rect">
            <a:avLst/>
          </a:prstGeom>
          <a:noFill/>
        </p:spPr>
        <p:txBody>
          <a:bodyPr wrap="none" rtlCol="0">
            <a:spAutoFit/>
          </a:bodyPr>
          <a:lstStyle/>
          <a:p>
            <a:r>
              <a:rPr lang="es-HN" sz="1400" b="1" dirty="0">
                <a:latin typeface="Myriad Pro Cond" panose="020B0506030403020204" pitchFamily="34" charset="0"/>
              </a:rPr>
              <a:t>  7% Seguros </a:t>
            </a:r>
          </a:p>
          <a:p>
            <a:r>
              <a:rPr lang="es-HN" sz="1200" dirty="0">
                <a:solidFill>
                  <a:srgbClr val="02AA8A"/>
                </a:solidFill>
                <a:latin typeface="Myriad Pro Cond" panose="020B0506030403020204" pitchFamily="34" charset="0"/>
              </a:rPr>
              <a:t>            </a:t>
            </a:r>
            <a:r>
              <a:rPr lang="es-HN" sz="1200" dirty="0">
                <a:solidFill>
                  <a:srgbClr val="DA9694"/>
                </a:solidFill>
                <a:latin typeface="Myriad Pro Cond" panose="020B0506030403020204" pitchFamily="34" charset="0"/>
              </a:rPr>
              <a:t>Campaña</a:t>
            </a:r>
            <a:r>
              <a:rPr lang="es-HN" sz="1200" dirty="0">
                <a:solidFill>
                  <a:srgbClr val="02AA8A"/>
                </a:solidFill>
                <a:latin typeface="Myriad Pro Cond" panose="020B0506030403020204" pitchFamily="34" charset="0"/>
              </a:rPr>
              <a:t> </a:t>
            </a:r>
            <a:r>
              <a:rPr lang="es-HN" sz="1200" dirty="0">
                <a:latin typeface="Myriad Pro Cond" panose="020B0506030403020204" pitchFamily="34" charset="0"/>
              </a:rPr>
              <a:t>: ”Davivienda Seguros”</a:t>
            </a:r>
          </a:p>
        </p:txBody>
      </p:sp>
      <p:sp>
        <p:nvSpPr>
          <p:cNvPr id="51" name="CuadroTexto 50">
            <a:extLst>
              <a:ext uri="{FF2B5EF4-FFF2-40B4-BE49-F238E27FC236}">
                <a16:creationId xmlns:a16="http://schemas.microsoft.com/office/drawing/2014/main" id="{2DFA9511-7345-18FA-E116-F938C5FA50DE}"/>
              </a:ext>
            </a:extLst>
          </p:cNvPr>
          <p:cNvSpPr txBox="1"/>
          <p:nvPr/>
        </p:nvSpPr>
        <p:spPr>
          <a:xfrm>
            <a:off x="8779084" y="6520069"/>
            <a:ext cx="2769980" cy="276999"/>
          </a:xfrm>
          <a:prstGeom prst="rect">
            <a:avLst/>
          </a:prstGeom>
          <a:noFill/>
        </p:spPr>
        <p:txBody>
          <a:bodyPr wrap="square">
            <a:spAutoFit/>
          </a:bodyPr>
          <a:lstStyle/>
          <a:p>
            <a:pPr algn="r"/>
            <a:r>
              <a:rPr lang="es-HN" sz="1200" i="1" dirty="0">
                <a:solidFill>
                  <a:schemeClr val="tx1">
                    <a:lumMod val="75000"/>
                  </a:schemeClr>
                </a:solidFill>
                <a:effectLst/>
                <a:latin typeface="Myriad Pro Cond" panose="020B0506030403020204" pitchFamily="34" charset="0"/>
              </a:rPr>
              <a:t>Fuente: Publisearch, marzo ‘26</a:t>
            </a:r>
            <a:endParaRPr lang="es-HN" sz="1200" i="1" dirty="0">
              <a:solidFill>
                <a:schemeClr val="tx1">
                  <a:lumMod val="75000"/>
                </a:schemeClr>
              </a:solidFill>
              <a:latin typeface="Myriad Pro Cond" panose="020B0506030403020204" pitchFamily="34" charset="0"/>
            </a:endParaRPr>
          </a:p>
        </p:txBody>
      </p:sp>
    </p:spTree>
    <p:extLst>
      <p:ext uri="{BB962C8B-B14F-4D97-AF65-F5344CB8AC3E}">
        <p14:creationId xmlns:p14="http://schemas.microsoft.com/office/powerpoint/2010/main" val="3164272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redondeado 22">
            <a:extLst>
              <a:ext uri="{FF2B5EF4-FFF2-40B4-BE49-F238E27FC236}">
                <a16:creationId xmlns:a16="http://schemas.microsoft.com/office/drawing/2014/main" id="{D10A7586-350E-99DC-1B52-7837EB369A60}"/>
              </a:ext>
            </a:extLst>
          </p:cNvPr>
          <p:cNvSpPr/>
          <p:nvPr/>
        </p:nvSpPr>
        <p:spPr>
          <a:xfrm>
            <a:off x="587835" y="4734467"/>
            <a:ext cx="4442853" cy="1530000"/>
          </a:xfrm>
          <a:prstGeom prst="roundRect">
            <a:avLst/>
          </a:prstGeom>
          <a:solidFill>
            <a:schemeClr val="accent4">
              <a:lumMod val="60000"/>
              <a:lumOff val="40000"/>
            </a:schemeClr>
          </a:solidFill>
          <a:ln>
            <a:no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sz="1300" dirty="0">
              <a:latin typeface="Myriad Pro Cond" panose="020B0506030403020204" pitchFamily="34" charset="0"/>
            </a:endParaRPr>
          </a:p>
          <a:p>
            <a:pPr algn="ctr"/>
            <a:endParaRPr lang="es-HN" sz="1300" dirty="0">
              <a:latin typeface="Myriad Pro Cond" panose="020B0506030403020204" pitchFamily="34" charset="0"/>
            </a:endParaRPr>
          </a:p>
        </p:txBody>
      </p:sp>
      <p:sp>
        <p:nvSpPr>
          <p:cNvPr id="19" name="Rectángulo redondeado 18">
            <a:extLst>
              <a:ext uri="{FF2B5EF4-FFF2-40B4-BE49-F238E27FC236}">
                <a16:creationId xmlns:a16="http://schemas.microsoft.com/office/drawing/2014/main" id="{A9A82CE7-146E-69BD-9FA7-06924CDE56D5}"/>
              </a:ext>
            </a:extLst>
          </p:cNvPr>
          <p:cNvSpPr/>
          <p:nvPr/>
        </p:nvSpPr>
        <p:spPr>
          <a:xfrm>
            <a:off x="595330" y="2993290"/>
            <a:ext cx="4442853" cy="1482983"/>
          </a:xfrm>
          <a:prstGeom prst="roundRect">
            <a:avLst/>
          </a:prstGeom>
          <a:solidFill>
            <a:schemeClr val="accent1">
              <a:lumMod val="60000"/>
              <a:lumOff val="40000"/>
            </a:schemeClr>
          </a:solidFill>
          <a:ln>
            <a:no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18" name="Rectángulo redondeado 17">
            <a:extLst>
              <a:ext uri="{FF2B5EF4-FFF2-40B4-BE49-F238E27FC236}">
                <a16:creationId xmlns:a16="http://schemas.microsoft.com/office/drawing/2014/main" id="{DD0BDBB3-4BC2-4E1B-882B-308C96651C97}"/>
              </a:ext>
            </a:extLst>
          </p:cNvPr>
          <p:cNvSpPr/>
          <p:nvPr/>
        </p:nvSpPr>
        <p:spPr>
          <a:xfrm>
            <a:off x="592600" y="1290695"/>
            <a:ext cx="4442853" cy="1482983"/>
          </a:xfrm>
          <a:prstGeom prst="roundRect">
            <a:avLst/>
          </a:prstGeom>
          <a:solidFill>
            <a:schemeClr val="tx2"/>
          </a:solidFill>
          <a:ln>
            <a:no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4" name="CuadroTexto 3">
            <a:extLst>
              <a:ext uri="{FF2B5EF4-FFF2-40B4-BE49-F238E27FC236}">
                <a16:creationId xmlns:a16="http://schemas.microsoft.com/office/drawing/2014/main" id="{4F537E0B-C897-4E6A-E64A-09395253CF7C}"/>
              </a:ext>
            </a:extLst>
          </p:cNvPr>
          <p:cNvSpPr txBox="1"/>
          <p:nvPr/>
        </p:nvSpPr>
        <p:spPr>
          <a:xfrm>
            <a:off x="562413" y="128579"/>
            <a:ext cx="5001690" cy="553998"/>
          </a:xfrm>
          <a:prstGeom prst="rect">
            <a:avLst/>
          </a:prstGeom>
          <a:noFill/>
        </p:spPr>
        <p:txBody>
          <a:bodyPr wrap="none" rtlCol="0">
            <a:spAutoFit/>
          </a:bodyPr>
          <a:lstStyle/>
          <a:p>
            <a:r>
              <a:rPr lang="es-HN" sz="3000" b="1" dirty="0">
                <a:latin typeface="Myriad Pro" panose="020B0503030403020204" pitchFamily="34" charset="0"/>
              </a:rPr>
              <a:t>INVERSION POR CATEGORÍA</a:t>
            </a:r>
          </a:p>
        </p:txBody>
      </p:sp>
      <p:sp>
        <p:nvSpPr>
          <p:cNvPr id="5" name="CuadroTexto 4">
            <a:extLst>
              <a:ext uri="{FF2B5EF4-FFF2-40B4-BE49-F238E27FC236}">
                <a16:creationId xmlns:a16="http://schemas.microsoft.com/office/drawing/2014/main" id="{9ABF93A4-1FC3-B36F-2579-6F507595195A}"/>
              </a:ext>
            </a:extLst>
          </p:cNvPr>
          <p:cNvSpPr txBox="1"/>
          <p:nvPr/>
        </p:nvSpPr>
        <p:spPr>
          <a:xfrm>
            <a:off x="598038" y="540775"/>
            <a:ext cx="5585183" cy="369332"/>
          </a:xfrm>
          <a:prstGeom prst="rect">
            <a:avLst/>
          </a:prstGeom>
          <a:noFill/>
        </p:spPr>
        <p:txBody>
          <a:bodyPr wrap="none" rtlCol="0">
            <a:spAutoFit/>
          </a:bodyPr>
          <a:lstStyle/>
          <a:p>
            <a:r>
              <a:rPr lang="es-HN" dirty="0">
                <a:latin typeface="Myriad Pro" panose="020B0503030403020204" pitchFamily="34" charset="0"/>
              </a:rPr>
              <a:t>Principales bancos de enero a marzo 2026 | </a:t>
            </a:r>
            <a:r>
              <a:rPr lang="es-HN" b="1" dirty="0">
                <a:latin typeface="Myriad Pro" panose="020B0503030403020204" pitchFamily="34" charset="0"/>
              </a:rPr>
              <a:t>Total $7.1M</a:t>
            </a:r>
          </a:p>
        </p:txBody>
      </p:sp>
      <p:sp>
        <p:nvSpPr>
          <p:cNvPr id="6" name="Rectángulo redondeado 5">
            <a:extLst>
              <a:ext uri="{FF2B5EF4-FFF2-40B4-BE49-F238E27FC236}">
                <a16:creationId xmlns:a16="http://schemas.microsoft.com/office/drawing/2014/main" id="{AC8060C9-D541-2D27-3D3D-74A11DBA3788}"/>
              </a:ext>
            </a:extLst>
          </p:cNvPr>
          <p:cNvSpPr/>
          <p:nvPr/>
        </p:nvSpPr>
        <p:spPr>
          <a:xfrm>
            <a:off x="535355" y="228596"/>
            <a:ext cx="72000" cy="648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redondeado 6">
            <a:extLst>
              <a:ext uri="{FF2B5EF4-FFF2-40B4-BE49-F238E27FC236}">
                <a16:creationId xmlns:a16="http://schemas.microsoft.com/office/drawing/2014/main" id="{E6224365-2084-A765-77AC-6FAF7B740B16}"/>
              </a:ext>
            </a:extLst>
          </p:cNvPr>
          <p:cNvSpPr/>
          <p:nvPr/>
        </p:nvSpPr>
        <p:spPr>
          <a:xfrm>
            <a:off x="642935" y="1288791"/>
            <a:ext cx="4442853" cy="1482983"/>
          </a:xfrm>
          <a:prstGeom prst="roundRect">
            <a:avLst/>
          </a:prstGeom>
          <a:solidFill>
            <a:schemeClr val="accent1">
              <a:lumMod val="75000"/>
            </a:schemeClr>
          </a:solidFill>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8" name="CuadroTexto 7">
            <a:extLst>
              <a:ext uri="{FF2B5EF4-FFF2-40B4-BE49-F238E27FC236}">
                <a16:creationId xmlns:a16="http://schemas.microsoft.com/office/drawing/2014/main" id="{126B602E-B4F9-B511-AFA8-7351FC5B04DD}"/>
              </a:ext>
            </a:extLst>
          </p:cNvPr>
          <p:cNvSpPr txBox="1"/>
          <p:nvPr/>
        </p:nvSpPr>
        <p:spPr>
          <a:xfrm>
            <a:off x="1048646" y="1313611"/>
            <a:ext cx="4091185" cy="1031051"/>
          </a:xfrm>
          <a:prstGeom prst="rect">
            <a:avLst/>
          </a:prstGeom>
          <a:noFill/>
        </p:spPr>
        <p:txBody>
          <a:bodyPr wrap="none" rtlCol="0">
            <a:spAutoFit/>
          </a:bodyPr>
          <a:lstStyle/>
          <a:p>
            <a:r>
              <a:rPr lang="es-HN" sz="2500" b="1" dirty="0">
                <a:latin typeface="Myriad Pro" panose="020B0503030403020204" pitchFamily="34" charset="0"/>
              </a:rPr>
              <a:t>$3.4 MILLONES</a:t>
            </a:r>
          </a:p>
          <a:p>
            <a:r>
              <a:rPr lang="es-HN" dirty="0">
                <a:latin typeface="Myriad Pro Cond" panose="020B0506030403020204" pitchFamily="34" charset="0"/>
              </a:rPr>
              <a:t>Inversión en la categoría de TARJETA DE CREDITO (48%)</a:t>
            </a:r>
          </a:p>
          <a:p>
            <a:r>
              <a:rPr lang="es-HN" dirty="0">
                <a:latin typeface="Myriad Pro Cond" panose="020B0506030403020204" pitchFamily="34" charset="0"/>
              </a:rPr>
              <a:t> +300% vrs. 2025 </a:t>
            </a:r>
          </a:p>
        </p:txBody>
      </p:sp>
      <p:sp>
        <p:nvSpPr>
          <p:cNvPr id="9" name="Rectángulo redondeado 8">
            <a:extLst>
              <a:ext uri="{FF2B5EF4-FFF2-40B4-BE49-F238E27FC236}">
                <a16:creationId xmlns:a16="http://schemas.microsoft.com/office/drawing/2014/main" id="{DF4656B7-539C-08A8-592A-28911A9A4DC2}"/>
              </a:ext>
            </a:extLst>
          </p:cNvPr>
          <p:cNvSpPr/>
          <p:nvPr/>
        </p:nvSpPr>
        <p:spPr>
          <a:xfrm>
            <a:off x="1100641" y="2400305"/>
            <a:ext cx="3861103" cy="200641"/>
          </a:xfrm>
          <a:prstGeom prst="roundRect">
            <a:avLst/>
          </a:prstGeom>
          <a:solidFill>
            <a:schemeClr val="bg1">
              <a:lumMod val="50000"/>
              <a:lumOff val="50000"/>
              <a:alpha val="4245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HN" sz="1200" dirty="0">
                <a:latin typeface="Myriad Pro Cond" panose="020B0506030403020204" pitchFamily="34" charset="0"/>
              </a:rPr>
              <a:t>Promociones de Visa vinculadas al Mundial junto con los diferentes emisores</a:t>
            </a:r>
          </a:p>
        </p:txBody>
      </p:sp>
      <p:sp>
        <p:nvSpPr>
          <p:cNvPr id="11" name="Rectángulo redondeado 10">
            <a:extLst>
              <a:ext uri="{FF2B5EF4-FFF2-40B4-BE49-F238E27FC236}">
                <a16:creationId xmlns:a16="http://schemas.microsoft.com/office/drawing/2014/main" id="{1DCDC010-9187-4A16-146C-313F003DE772}"/>
              </a:ext>
            </a:extLst>
          </p:cNvPr>
          <p:cNvSpPr/>
          <p:nvPr/>
        </p:nvSpPr>
        <p:spPr>
          <a:xfrm>
            <a:off x="642935" y="2993290"/>
            <a:ext cx="4442853" cy="1482983"/>
          </a:xfrm>
          <a:prstGeom prst="roundRect">
            <a:avLst/>
          </a:prstGeom>
          <a:solidFill>
            <a:schemeClr val="accent1">
              <a:lumMod val="75000"/>
            </a:schemeClr>
          </a:solidFill>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12" name="CuadroTexto 11">
            <a:extLst>
              <a:ext uri="{FF2B5EF4-FFF2-40B4-BE49-F238E27FC236}">
                <a16:creationId xmlns:a16="http://schemas.microsoft.com/office/drawing/2014/main" id="{B98EE3B7-F4FA-3E7E-7CEC-FDF9EDCAB448}"/>
              </a:ext>
            </a:extLst>
          </p:cNvPr>
          <p:cNvSpPr txBox="1"/>
          <p:nvPr/>
        </p:nvSpPr>
        <p:spPr>
          <a:xfrm>
            <a:off x="1034358" y="3004042"/>
            <a:ext cx="3299301" cy="400110"/>
          </a:xfrm>
          <a:prstGeom prst="rect">
            <a:avLst/>
          </a:prstGeom>
          <a:noFill/>
        </p:spPr>
        <p:txBody>
          <a:bodyPr wrap="none" rtlCol="0">
            <a:spAutoFit/>
          </a:bodyPr>
          <a:lstStyle/>
          <a:p>
            <a:r>
              <a:rPr lang="es-HN" sz="2000" b="1" dirty="0">
                <a:latin typeface="Myriad Pro" panose="020B0503030403020204" pitchFamily="34" charset="0"/>
              </a:rPr>
              <a:t>Otras categorías relevantes</a:t>
            </a:r>
          </a:p>
        </p:txBody>
      </p:sp>
      <p:graphicFrame>
        <p:nvGraphicFramePr>
          <p:cNvPr id="14" name="Tabla 13">
            <a:extLst>
              <a:ext uri="{FF2B5EF4-FFF2-40B4-BE49-F238E27FC236}">
                <a16:creationId xmlns:a16="http://schemas.microsoft.com/office/drawing/2014/main" id="{35A951D9-B7CF-3BCA-63AF-D9CE3A408CFB}"/>
              </a:ext>
            </a:extLst>
          </p:cNvPr>
          <p:cNvGraphicFramePr>
            <a:graphicFrameLocks noGrp="1"/>
          </p:cNvGraphicFramePr>
          <p:nvPr>
            <p:extLst>
              <p:ext uri="{D42A27DB-BD31-4B8C-83A1-F6EECF244321}">
                <p14:modId xmlns:p14="http://schemas.microsoft.com/office/powerpoint/2010/main" val="2438907717"/>
              </p:ext>
            </p:extLst>
          </p:nvPr>
        </p:nvGraphicFramePr>
        <p:xfrm>
          <a:off x="1042427" y="3439028"/>
          <a:ext cx="3790758" cy="960120"/>
        </p:xfrm>
        <a:graphic>
          <a:graphicData uri="http://schemas.openxmlformats.org/drawingml/2006/table">
            <a:tbl>
              <a:tblPr firstRow="1" bandRow="1">
                <a:tableStyleId>{2D5ABB26-0587-4C30-8999-92F81FD0307C}</a:tableStyleId>
              </a:tblPr>
              <a:tblGrid>
                <a:gridCol w="1696984">
                  <a:extLst>
                    <a:ext uri="{9D8B030D-6E8A-4147-A177-3AD203B41FA5}">
                      <a16:colId xmlns:a16="http://schemas.microsoft.com/office/drawing/2014/main" val="2397625613"/>
                    </a:ext>
                  </a:extLst>
                </a:gridCol>
                <a:gridCol w="707174">
                  <a:extLst>
                    <a:ext uri="{9D8B030D-6E8A-4147-A177-3AD203B41FA5}">
                      <a16:colId xmlns:a16="http://schemas.microsoft.com/office/drawing/2014/main" val="1095910063"/>
                    </a:ext>
                  </a:extLst>
                </a:gridCol>
                <a:gridCol w="1386600">
                  <a:extLst>
                    <a:ext uri="{9D8B030D-6E8A-4147-A177-3AD203B41FA5}">
                      <a16:colId xmlns:a16="http://schemas.microsoft.com/office/drawing/2014/main" val="2198077333"/>
                    </a:ext>
                  </a:extLst>
                </a:gridCol>
              </a:tblGrid>
              <a:tr h="317818">
                <a:tc>
                  <a:txBody>
                    <a:bodyPr/>
                    <a:lstStyle/>
                    <a:p>
                      <a:pPr algn="l"/>
                      <a:r>
                        <a:rPr lang="es-HN" sz="1500" dirty="0">
                          <a:latin typeface="Myriad Pro" panose="020B0503030403020204" pitchFamily="34" charset="0"/>
                        </a:rPr>
                        <a:t>1. Bancos </a:t>
                      </a:r>
                    </a:p>
                  </a:txBody>
                  <a:tcPr anchor="ctr"/>
                </a:tc>
                <a:tc>
                  <a:txBody>
                    <a:bodyPr/>
                    <a:lstStyle/>
                    <a:p>
                      <a:pPr algn="l"/>
                      <a:r>
                        <a:rPr lang="es-HN" sz="1500" dirty="0">
                          <a:latin typeface="Myriad Pro" panose="020B0503030403020204" pitchFamily="34" charset="0"/>
                        </a:rPr>
                        <a:t>45%</a:t>
                      </a:r>
                    </a:p>
                  </a:txBody>
                  <a:tcPr anchor="ctr"/>
                </a:tc>
                <a:tc>
                  <a:txBody>
                    <a:bodyPr/>
                    <a:lstStyle/>
                    <a:p>
                      <a:pPr algn="l"/>
                      <a:r>
                        <a:rPr lang="es-HN" sz="1500" dirty="0">
                          <a:latin typeface="Myriad Pro" panose="020B0503030403020204" pitchFamily="34" charset="0"/>
                        </a:rPr>
                        <a:t>-41% vrs. ‘25</a:t>
                      </a:r>
                    </a:p>
                  </a:txBody>
                  <a:tcPr anchor="ctr"/>
                </a:tc>
                <a:extLst>
                  <a:ext uri="{0D108BD9-81ED-4DB2-BD59-A6C34878D82A}">
                    <a16:rowId xmlns:a16="http://schemas.microsoft.com/office/drawing/2014/main" val="2136488408"/>
                  </a:ext>
                </a:extLst>
              </a:tr>
              <a:tr h="317818">
                <a:tc>
                  <a:txBody>
                    <a:bodyPr/>
                    <a:lstStyle/>
                    <a:p>
                      <a:pPr algn="l"/>
                      <a:r>
                        <a:rPr lang="es-HN" sz="1500" dirty="0">
                          <a:latin typeface="Myriad Pro" panose="020B0503030403020204" pitchFamily="34" charset="0"/>
                        </a:rPr>
                        <a:t>2. Remesas</a:t>
                      </a:r>
                    </a:p>
                  </a:txBody>
                  <a:tcPr anchor="ctr"/>
                </a:tc>
                <a:tc>
                  <a:txBody>
                    <a:bodyPr/>
                    <a:lstStyle/>
                    <a:p>
                      <a:pPr algn="l"/>
                      <a:r>
                        <a:rPr lang="es-HN" sz="1500" dirty="0">
                          <a:latin typeface="Myriad Pro" panose="020B0503030403020204" pitchFamily="34" charset="0"/>
                        </a:rPr>
                        <a:t>3%</a:t>
                      </a:r>
                    </a:p>
                  </a:txBody>
                  <a:tcPr anchor="ctr"/>
                </a:tc>
                <a:tc>
                  <a:txBody>
                    <a:bodyPr/>
                    <a:lstStyle/>
                    <a:p>
                      <a:pPr algn="l"/>
                      <a:r>
                        <a:rPr lang="es-HN" sz="1500" dirty="0">
                          <a:latin typeface="Myriad Pro" panose="020B0503030403020204" pitchFamily="34" charset="0"/>
                        </a:rPr>
                        <a:t>-71% vrs. ‘25</a:t>
                      </a:r>
                    </a:p>
                  </a:txBody>
                  <a:tcPr anchor="ctr"/>
                </a:tc>
                <a:extLst>
                  <a:ext uri="{0D108BD9-81ED-4DB2-BD59-A6C34878D82A}">
                    <a16:rowId xmlns:a16="http://schemas.microsoft.com/office/drawing/2014/main" val="685048372"/>
                  </a:ext>
                </a:extLst>
              </a:tr>
              <a:tr h="317818">
                <a:tc>
                  <a:txBody>
                    <a:bodyPr/>
                    <a:lstStyle/>
                    <a:p>
                      <a:pPr algn="l"/>
                      <a:r>
                        <a:rPr lang="es-HN" sz="1500" dirty="0">
                          <a:latin typeface="Myriad Pro" panose="020B0503030403020204" pitchFamily="34" charset="0"/>
                        </a:rPr>
                        <a:t>3. Seguros</a:t>
                      </a:r>
                    </a:p>
                  </a:txBody>
                  <a:tcPr anchor="ctr"/>
                </a:tc>
                <a:tc>
                  <a:txBody>
                    <a:bodyPr/>
                    <a:lstStyle/>
                    <a:p>
                      <a:pPr algn="l"/>
                      <a:r>
                        <a:rPr lang="es-HN" sz="1500" dirty="0">
                          <a:latin typeface="Myriad Pro" panose="020B0503030403020204" pitchFamily="34" charset="0"/>
                        </a:rPr>
                        <a:t>3%</a:t>
                      </a:r>
                    </a:p>
                  </a:txBody>
                  <a:tcPr anchor="ctr"/>
                </a:tc>
                <a:tc>
                  <a:txBody>
                    <a:bodyPr/>
                    <a:lstStyle/>
                    <a:p>
                      <a:pPr algn="l"/>
                      <a:r>
                        <a:rPr lang="es-HN" sz="1500" dirty="0">
                          <a:latin typeface="Myriad Pro" panose="020B0503030403020204" pitchFamily="34" charset="0"/>
                        </a:rPr>
                        <a:t>-21% vrs.’25</a:t>
                      </a:r>
                    </a:p>
                  </a:txBody>
                  <a:tcPr anchor="ctr"/>
                </a:tc>
                <a:extLst>
                  <a:ext uri="{0D108BD9-81ED-4DB2-BD59-A6C34878D82A}">
                    <a16:rowId xmlns:a16="http://schemas.microsoft.com/office/drawing/2014/main" val="3593442555"/>
                  </a:ext>
                </a:extLst>
              </a:tr>
            </a:tbl>
          </a:graphicData>
        </a:graphic>
      </p:graphicFrame>
      <p:sp>
        <p:nvSpPr>
          <p:cNvPr id="15" name="Rectángulo redondeado 14">
            <a:extLst>
              <a:ext uri="{FF2B5EF4-FFF2-40B4-BE49-F238E27FC236}">
                <a16:creationId xmlns:a16="http://schemas.microsoft.com/office/drawing/2014/main" id="{5F355FB7-3FC5-4CEB-11DA-33EC5E65B791}"/>
              </a:ext>
            </a:extLst>
          </p:cNvPr>
          <p:cNvSpPr/>
          <p:nvPr/>
        </p:nvSpPr>
        <p:spPr>
          <a:xfrm>
            <a:off x="640300" y="4732557"/>
            <a:ext cx="4442853" cy="1530000"/>
          </a:xfrm>
          <a:prstGeom prst="roundRect">
            <a:avLst/>
          </a:prstGeom>
          <a:solidFill>
            <a:schemeClr val="accent1">
              <a:lumMod val="75000"/>
            </a:schemeClr>
          </a:solidFill>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sz="1300" dirty="0">
              <a:latin typeface="Myriad Pro Cond" panose="020B0506030403020204" pitchFamily="34" charset="0"/>
            </a:endParaRPr>
          </a:p>
          <a:p>
            <a:pPr algn="ctr"/>
            <a:endParaRPr lang="es-HN" sz="1300" dirty="0">
              <a:latin typeface="Myriad Pro Cond" panose="020B0506030403020204" pitchFamily="34" charset="0"/>
            </a:endParaRPr>
          </a:p>
          <a:p>
            <a:pPr algn="ctr"/>
            <a:r>
              <a:rPr lang="es-HN" sz="1400" i="1" dirty="0">
                <a:latin typeface="Myriad Pro Cond" panose="020B0506030403020204" pitchFamily="34" charset="0"/>
              </a:rPr>
              <a:t>La categoría de Tarjetas de Crédito lidera el gasto </a:t>
            </a:r>
            <a:r>
              <a:rPr lang="es-HN" sz="1400" i="1" dirty="0">
                <a:solidFill>
                  <a:srgbClr val="92D050"/>
                </a:solidFill>
                <a:latin typeface="Myriad Pro Cond" panose="020B0506030403020204" pitchFamily="34" charset="0"/>
              </a:rPr>
              <a:t>(49%), </a:t>
            </a:r>
            <a:r>
              <a:rPr lang="es-HN" sz="1400" i="1" dirty="0">
                <a:latin typeface="Myriad Pro Cond" panose="020B0506030403020204" pitchFamily="34" charset="0"/>
              </a:rPr>
              <a:t>con un crecimiento del 300%, impulsado principalmente por promociones de Visa vinculadas al Mundial (83% de la inversión). En la categoria de bancos se registra una reducción del 41% vs. 2025, con un enfoque estratégico en campañas institucionales (44%) y productos de ahorro (38%)</a:t>
            </a:r>
            <a:endParaRPr lang="es-HN" sz="1300" i="1" dirty="0">
              <a:latin typeface="Myriad Pro Cond" panose="020B0506030403020204" pitchFamily="34" charset="0"/>
            </a:endParaRPr>
          </a:p>
        </p:txBody>
      </p:sp>
      <p:sp>
        <p:nvSpPr>
          <p:cNvPr id="16" name="CuadroTexto 15">
            <a:extLst>
              <a:ext uri="{FF2B5EF4-FFF2-40B4-BE49-F238E27FC236}">
                <a16:creationId xmlns:a16="http://schemas.microsoft.com/office/drawing/2014/main" id="{5DC0036A-85EC-A086-2BF3-FB4ECEE24C00}"/>
              </a:ext>
            </a:extLst>
          </p:cNvPr>
          <p:cNvSpPr txBox="1"/>
          <p:nvPr/>
        </p:nvSpPr>
        <p:spPr>
          <a:xfrm>
            <a:off x="1031723" y="4743309"/>
            <a:ext cx="2214068" cy="400110"/>
          </a:xfrm>
          <a:prstGeom prst="rect">
            <a:avLst/>
          </a:prstGeom>
          <a:noFill/>
        </p:spPr>
        <p:txBody>
          <a:bodyPr wrap="none" rtlCol="0">
            <a:spAutoFit/>
          </a:bodyPr>
          <a:lstStyle/>
          <a:p>
            <a:r>
              <a:rPr lang="es-HN" sz="2000" b="1" dirty="0">
                <a:latin typeface="Myriad Pro" panose="020B0503030403020204" pitchFamily="34" charset="0"/>
              </a:rPr>
              <a:t>Insight destacado</a:t>
            </a:r>
          </a:p>
        </p:txBody>
      </p:sp>
      <p:pic>
        <p:nvPicPr>
          <p:cNvPr id="1026" name="Picture 2" descr="Tarjetas de crédito - Iconos gratis de comercio">
            <a:extLst>
              <a:ext uri="{FF2B5EF4-FFF2-40B4-BE49-F238E27FC236}">
                <a16:creationId xmlns:a16="http://schemas.microsoft.com/office/drawing/2014/main" id="{6319FB3B-FF49-AEAA-3335-0DD17E003C51}"/>
              </a:ext>
            </a:extLst>
          </p:cNvPr>
          <p:cNvPicPr>
            <a:picLocks noChangeAspect="1" noChangeArrowheads="1"/>
          </p:cNvPicPr>
          <p:nvPr/>
        </p:nvPicPr>
        <p:blipFill>
          <a:blip r:embed="rId2">
            <a:duotone>
              <a:prstClr val="black"/>
              <a:srgbClr val="0070C0">
                <a:tint val="45000"/>
                <a:satMod val="400000"/>
              </a:srgbClr>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flipH="1">
            <a:off x="706648" y="1364006"/>
            <a:ext cx="363795" cy="3637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nco - Iconos gratis de arquitectura y ciudad">
            <a:extLst>
              <a:ext uri="{FF2B5EF4-FFF2-40B4-BE49-F238E27FC236}">
                <a16:creationId xmlns:a16="http://schemas.microsoft.com/office/drawing/2014/main" id="{D48ACE72-4CD3-5329-D548-15C881B02D1A}"/>
              </a:ext>
            </a:extLst>
          </p:cNvPr>
          <p:cNvPicPr>
            <a:picLocks noChangeAspect="1" noChangeArrowheads="1"/>
          </p:cNvPicPr>
          <p:nvPr/>
        </p:nvPicPr>
        <p:blipFill>
          <a:blip r:embed="rId4">
            <a:duotone>
              <a:prstClr val="black"/>
              <a:srgbClr val="00B050">
                <a:tint val="45000"/>
                <a:satMod val="400000"/>
              </a:srgbClr>
            </a:duoton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19042" y="3079137"/>
            <a:ext cx="295156" cy="2951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co Ideas PNG, Dibujos, Vectores Para Descarga Gratuita - Pngtree">
            <a:extLst>
              <a:ext uri="{FF2B5EF4-FFF2-40B4-BE49-F238E27FC236}">
                <a16:creationId xmlns:a16="http://schemas.microsoft.com/office/drawing/2014/main" id="{717BE45B-E1F4-5CAA-9B0A-FBCD753C84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300" y="4620013"/>
            <a:ext cx="578791" cy="5787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Gráfico 23">
            <a:extLst>
              <a:ext uri="{FF2B5EF4-FFF2-40B4-BE49-F238E27FC236}">
                <a16:creationId xmlns:a16="http://schemas.microsoft.com/office/drawing/2014/main" id="{092E01BA-5AEF-2FDA-DE05-CFC33BFE88BE}"/>
              </a:ext>
            </a:extLst>
          </p:cNvPr>
          <p:cNvGraphicFramePr/>
          <p:nvPr>
            <p:extLst>
              <p:ext uri="{D42A27DB-BD31-4B8C-83A1-F6EECF244321}">
                <p14:modId xmlns:p14="http://schemas.microsoft.com/office/powerpoint/2010/main" val="3641490169"/>
              </p:ext>
            </p:extLst>
          </p:nvPr>
        </p:nvGraphicFramePr>
        <p:xfrm>
          <a:off x="5706049" y="1334660"/>
          <a:ext cx="6170510" cy="250582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Gráfico 25">
            <a:extLst>
              <a:ext uri="{FF2B5EF4-FFF2-40B4-BE49-F238E27FC236}">
                <a16:creationId xmlns:a16="http://schemas.microsoft.com/office/drawing/2014/main" id="{397B69ED-A787-F073-FF91-E0A70FBEDC9A}"/>
              </a:ext>
            </a:extLst>
          </p:cNvPr>
          <p:cNvGraphicFramePr/>
          <p:nvPr>
            <p:extLst>
              <p:ext uri="{D42A27DB-BD31-4B8C-83A1-F6EECF244321}">
                <p14:modId xmlns:p14="http://schemas.microsoft.com/office/powerpoint/2010/main" val="184875433"/>
              </p:ext>
            </p:extLst>
          </p:nvPr>
        </p:nvGraphicFramePr>
        <p:xfrm>
          <a:off x="7540281" y="1750905"/>
          <a:ext cx="2897945" cy="1688123"/>
        </p:xfrm>
        <a:graphic>
          <a:graphicData uri="http://schemas.openxmlformats.org/drawingml/2006/chart">
            <c:chart xmlns:c="http://schemas.openxmlformats.org/drawingml/2006/chart" xmlns:r="http://schemas.openxmlformats.org/officeDocument/2006/relationships" r:id="rId8"/>
          </a:graphicData>
        </a:graphic>
      </p:graphicFrame>
      <p:sp>
        <p:nvSpPr>
          <p:cNvPr id="27" name="CuadroTexto 26">
            <a:extLst>
              <a:ext uri="{FF2B5EF4-FFF2-40B4-BE49-F238E27FC236}">
                <a16:creationId xmlns:a16="http://schemas.microsoft.com/office/drawing/2014/main" id="{0BB96D8D-187C-4526-7EBC-22DBCBEE4DCE}"/>
              </a:ext>
            </a:extLst>
          </p:cNvPr>
          <p:cNvSpPr txBox="1"/>
          <p:nvPr/>
        </p:nvSpPr>
        <p:spPr>
          <a:xfrm>
            <a:off x="5890630" y="1372879"/>
            <a:ext cx="1715534" cy="1015663"/>
          </a:xfrm>
          <a:prstGeom prst="rect">
            <a:avLst/>
          </a:prstGeom>
          <a:noFill/>
        </p:spPr>
        <p:txBody>
          <a:bodyPr wrap="none" rtlCol="0">
            <a:spAutoFit/>
          </a:bodyPr>
          <a:lstStyle/>
          <a:p>
            <a:r>
              <a:rPr lang="es-HN" sz="2000" b="1" dirty="0">
                <a:latin typeface="Myriad Pro" panose="020B0503030403020204" pitchFamily="34" charset="0"/>
              </a:rPr>
              <a:t>Distribución</a:t>
            </a:r>
          </a:p>
          <a:p>
            <a:r>
              <a:rPr lang="es-HN" sz="2000" b="1" dirty="0">
                <a:latin typeface="Myriad Pro" panose="020B0503030403020204" pitchFamily="34" charset="0"/>
              </a:rPr>
              <a:t> inversión </a:t>
            </a:r>
          </a:p>
          <a:p>
            <a:r>
              <a:rPr lang="es-HN" sz="2000" b="1" dirty="0">
                <a:latin typeface="Myriad Pro" panose="020B0503030403020204" pitchFamily="34" charset="0"/>
              </a:rPr>
              <a:t>por categoría</a:t>
            </a:r>
          </a:p>
        </p:txBody>
      </p:sp>
      <p:graphicFrame>
        <p:nvGraphicFramePr>
          <p:cNvPr id="10" name="Gráfico 9">
            <a:extLst>
              <a:ext uri="{FF2B5EF4-FFF2-40B4-BE49-F238E27FC236}">
                <a16:creationId xmlns:a16="http://schemas.microsoft.com/office/drawing/2014/main" id="{2C878858-5C8A-CE8A-AC7B-613B30659160}"/>
              </a:ext>
            </a:extLst>
          </p:cNvPr>
          <p:cNvGraphicFramePr/>
          <p:nvPr>
            <p:extLst>
              <p:ext uri="{D42A27DB-BD31-4B8C-83A1-F6EECF244321}">
                <p14:modId xmlns:p14="http://schemas.microsoft.com/office/powerpoint/2010/main" val="4069320867"/>
              </p:ext>
            </p:extLst>
          </p:nvPr>
        </p:nvGraphicFramePr>
        <p:xfrm>
          <a:off x="5706049" y="4022032"/>
          <a:ext cx="6170510" cy="226185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a 12">
            <a:extLst>
              <a:ext uri="{FF2B5EF4-FFF2-40B4-BE49-F238E27FC236}">
                <a16:creationId xmlns:a16="http://schemas.microsoft.com/office/drawing/2014/main" id="{C90A92DE-D3CA-FDD1-D78B-245E765568D1}"/>
              </a:ext>
            </a:extLst>
          </p:cNvPr>
          <p:cNvGraphicFramePr>
            <a:graphicFrameLocks noGrp="1"/>
          </p:cNvGraphicFramePr>
          <p:nvPr>
            <p:extLst>
              <p:ext uri="{D42A27DB-BD31-4B8C-83A1-F6EECF244321}">
                <p14:modId xmlns:p14="http://schemas.microsoft.com/office/powerpoint/2010/main" val="4217128790"/>
              </p:ext>
            </p:extLst>
          </p:nvPr>
        </p:nvGraphicFramePr>
        <p:xfrm>
          <a:off x="10538921" y="4724316"/>
          <a:ext cx="467750" cy="1437888"/>
        </p:xfrm>
        <a:graphic>
          <a:graphicData uri="http://schemas.openxmlformats.org/drawingml/2006/table">
            <a:tbl>
              <a:tblPr firstRow="1" bandRow="1">
                <a:tableStyleId>{2D5ABB26-0587-4C30-8999-92F81FD0307C}</a:tableStyleId>
              </a:tblPr>
              <a:tblGrid>
                <a:gridCol w="467750">
                  <a:extLst>
                    <a:ext uri="{9D8B030D-6E8A-4147-A177-3AD203B41FA5}">
                      <a16:colId xmlns:a16="http://schemas.microsoft.com/office/drawing/2014/main" val="2525225613"/>
                    </a:ext>
                  </a:extLst>
                </a:gridCol>
              </a:tblGrid>
              <a:tr h="239648">
                <a:tc>
                  <a:txBody>
                    <a:bodyPr/>
                    <a:lstStyle/>
                    <a:p>
                      <a:r>
                        <a:rPr lang="es-HN" sz="900" dirty="0">
                          <a:latin typeface="Myriad Pro" panose="020B0503030403020204" pitchFamily="34" charset="0"/>
                        </a:rPr>
                        <a:t>50%</a:t>
                      </a:r>
                    </a:p>
                  </a:txBody>
                  <a:tcPr/>
                </a:tc>
                <a:extLst>
                  <a:ext uri="{0D108BD9-81ED-4DB2-BD59-A6C34878D82A}">
                    <a16:rowId xmlns:a16="http://schemas.microsoft.com/office/drawing/2014/main" val="3611930829"/>
                  </a:ext>
                </a:extLst>
              </a:tr>
              <a:tr h="239648">
                <a:tc>
                  <a:txBody>
                    <a:bodyPr/>
                    <a:lstStyle/>
                    <a:p>
                      <a:r>
                        <a:rPr lang="es-HN" sz="900" dirty="0">
                          <a:latin typeface="Myriad Pro" panose="020B0503030403020204" pitchFamily="34" charset="0"/>
                        </a:rPr>
                        <a:t>40%</a:t>
                      </a:r>
                    </a:p>
                  </a:txBody>
                  <a:tcPr/>
                </a:tc>
                <a:extLst>
                  <a:ext uri="{0D108BD9-81ED-4DB2-BD59-A6C34878D82A}">
                    <a16:rowId xmlns:a16="http://schemas.microsoft.com/office/drawing/2014/main" val="3246745775"/>
                  </a:ext>
                </a:extLst>
              </a:tr>
              <a:tr h="239648">
                <a:tc>
                  <a:txBody>
                    <a:bodyPr/>
                    <a:lstStyle/>
                    <a:p>
                      <a:r>
                        <a:rPr lang="es-HN" sz="900" dirty="0">
                          <a:latin typeface="Myriad Pro" panose="020B0503030403020204" pitchFamily="34" charset="0"/>
                        </a:rPr>
                        <a:t>4%</a:t>
                      </a:r>
                    </a:p>
                  </a:txBody>
                  <a:tcPr/>
                </a:tc>
                <a:extLst>
                  <a:ext uri="{0D108BD9-81ED-4DB2-BD59-A6C34878D82A}">
                    <a16:rowId xmlns:a16="http://schemas.microsoft.com/office/drawing/2014/main" val="981688920"/>
                  </a:ext>
                </a:extLst>
              </a:tr>
              <a:tr h="239648">
                <a:tc>
                  <a:txBody>
                    <a:bodyPr/>
                    <a:lstStyle/>
                    <a:p>
                      <a:r>
                        <a:rPr lang="es-HN" sz="900" dirty="0">
                          <a:latin typeface="Myriad Pro" panose="020B0503030403020204" pitchFamily="34" charset="0"/>
                        </a:rPr>
                        <a:t>3%</a:t>
                      </a:r>
                    </a:p>
                  </a:txBody>
                  <a:tcPr/>
                </a:tc>
                <a:extLst>
                  <a:ext uri="{0D108BD9-81ED-4DB2-BD59-A6C34878D82A}">
                    <a16:rowId xmlns:a16="http://schemas.microsoft.com/office/drawing/2014/main" val="4211177295"/>
                  </a:ext>
                </a:extLst>
              </a:tr>
              <a:tr h="239648">
                <a:tc>
                  <a:txBody>
                    <a:bodyPr/>
                    <a:lstStyle/>
                    <a:p>
                      <a:r>
                        <a:rPr lang="es-HN" sz="900" dirty="0">
                          <a:latin typeface="Myriad Pro" panose="020B0503030403020204" pitchFamily="34" charset="0"/>
                        </a:rPr>
                        <a:t>3%</a:t>
                      </a:r>
                    </a:p>
                  </a:txBody>
                  <a:tcPr/>
                </a:tc>
                <a:extLst>
                  <a:ext uri="{0D108BD9-81ED-4DB2-BD59-A6C34878D82A}">
                    <a16:rowId xmlns:a16="http://schemas.microsoft.com/office/drawing/2014/main" val="2768041247"/>
                  </a:ext>
                </a:extLst>
              </a:tr>
              <a:tr h="239648">
                <a:tc>
                  <a:txBody>
                    <a:bodyPr/>
                    <a:lstStyle/>
                    <a:p>
                      <a:pPr algn="r"/>
                      <a:endParaRPr lang="es-HN" sz="900" dirty="0">
                        <a:latin typeface="Myriad Pro" panose="020B0503030403020204" pitchFamily="34" charset="0"/>
                      </a:endParaRPr>
                    </a:p>
                  </a:txBody>
                  <a:tcPr/>
                </a:tc>
                <a:extLst>
                  <a:ext uri="{0D108BD9-81ED-4DB2-BD59-A6C34878D82A}">
                    <a16:rowId xmlns:a16="http://schemas.microsoft.com/office/drawing/2014/main" val="1903582580"/>
                  </a:ext>
                </a:extLst>
              </a:tr>
            </a:tbl>
          </a:graphicData>
        </a:graphic>
      </p:graphicFrame>
      <p:sp>
        <p:nvSpPr>
          <p:cNvPr id="17" name="CuadroTexto 16">
            <a:extLst>
              <a:ext uri="{FF2B5EF4-FFF2-40B4-BE49-F238E27FC236}">
                <a16:creationId xmlns:a16="http://schemas.microsoft.com/office/drawing/2014/main" id="{1220C988-2EFB-A721-4C14-D12BE5437881}"/>
              </a:ext>
            </a:extLst>
          </p:cNvPr>
          <p:cNvSpPr txBox="1"/>
          <p:nvPr/>
        </p:nvSpPr>
        <p:spPr>
          <a:xfrm>
            <a:off x="5744160" y="4022032"/>
            <a:ext cx="5917880" cy="400110"/>
          </a:xfrm>
          <a:prstGeom prst="rect">
            <a:avLst/>
          </a:prstGeom>
          <a:noFill/>
        </p:spPr>
        <p:txBody>
          <a:bodyPr wrap="square" rtlCol="0">
            <a:spAutoFit/>
          </a:bodyPr>
          <a:lstStyle/>
          <a:p>
            <a:r>
              <a:rPr lang="es-HN" sz="2000" b="1" dirty="0">
                <a:latin typeface="Myriad Pro" panose="020B0503030403020204" pitchFamily="34" charset="0"/>
              </a:rPr>
              <a:t>Distribución por producto  categoría BANCOS</a:t>
            </a:r>
          </a:p>
        </p:txBody>
      </p:sp>
      <p:sp>
        <p:nvSpPr>
          <p:cNvPr id="25" name="CuadroTexto 24">
            <a:extLst>
              <a:ext uri="{FF2B5EF4-FFF2-40B4-BE49-F238E27FC236}">
                <a16:creationId xmlns:a16="http://schemas.microsoft.com/office/drawing/2014/main" id="{A31CB440-6741-72F4-25F6-D19FCCE26491}"/>
              </a:ext>
            </a:extLst>
          </p:cNvPr>
          <p:cNvSpPr txBox="1"/>
          <p:nvPr/>
        </p:nvSpPr>
        <p:spPr>
          <a:xfrm>
            <a:off x="8779084" y="6520069"/>
            <a:ext cx="2769980" cy="276999"/>
          </a:xfrm>
          <a:prstGeom prst="rect">
            <a:avLst/>
          </a:prstGeom>
          <a:noFill/>
        </p:spPr>
        <p:txBody>
          <a:bodyPr wrap="square">
            <a:spAutoFit/>
          </a:bodyPr>
          <a:lstStyle/>
          <a:p>
            <a:pPr algn="r"/>
            <a:r>
              <a:rPr lang="es-HN" sz="1200" i="1" dirty="0">
                <a:solidFill>
                  <a:schemeClr val="tx1">
                    <a:lumMod val="75000"/>
                  </a:schemeClr>
                </a:solidFill>
                <a:effectLst/>
                <a:latin typeface="Myriad Pro Cond" panose="020B0506030403020204" pitchFamily="34" charset="0"/>
              </a:rPr>
              <a:t>Fuente: Publisearch, marzo ‘26</a:t>
            </a:r>
            <a:endParaRPr lang="es-HN" sz="1200" i="1" dirty="0">
              <a:solidFill>
                <a:schemeClr val="tx1">
                  <a:lumMod val="75000"/>
                </a:schemeClr>
              </a:solidFill>
              <a:latin typeface="Myriad Pro Cond" panose="020B0506030403020204" pitchFamily="34" charset="0"/>
            </a:endParaRPr>
          </a:p>
        </p:txBody>
      </p:sp>
    </p:spTree>
    <p:extLst>
      <p:ext uri="{BB962C8B-B14F-4D97-AF65-F5344CB8AC3E}">
        <p14:creationId xmlns:p14="http://schemas.microsoft.com/office/powerpoint/2010/main" val="34035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F537E0B-C897-4E6A-E64A-09395253CF7C}"/>
              </a:ext>
            </a:extLst>
          </p:cNvPr>
          <p:cNvSpPr txBox="1"/>
          <p:nvPr/>
        </p:nvSpPr>
        <p:spPr>
          <a:xfrm>
            <a:off x="562413" y="128579"/>
            <a:ext cx="7637027" cy="553998"/>
          </a:xfrm>
          <a:prstGeom prst="rect">
            <a:avLst/>
          </a:prstGeom>
          <a:noFill/>
        </p:spPr>
        <p:txBody>
          <a:bodyPr wrap="none" rtlCol="0">
            <a:spAutoFit/>
          </a:bodyPr>
          <a:lstStyle/>
          <a:p>
            <a:r>
              <a:rPr lang="es-HN" sz="3000" b="1" dirty="0">
                <a:latin typeface="Myriad Pro" panose="020B0503030403020204" pitchFamily="34" charset="0"/>
              </a:rPr>
              <a:t>ESTACIONALIDAD POR GRUPO FINANCIERO</a:t>
            </a:r>
          </a:p>
        </p:txBody>
      </p:sp>
      <p:sp>
        <p:nvSpPr>
          <p:cNvPr id="5" name="CuadroTexto 4">
            <a:extLst>
              <a:ext uri="{FF2B5EF4-FFF2-40B4-BE49-F238E27FC236}">
                <a16:creationId xmlns:a16="http://schemas.microsoft.com/office/drawing/2014/main" id="{9ABF93A4-1FC3-B36F-2579-6F507595195A}"/>
              </a:ext>
            </a:extLst>
          </p:cNvPr>
          <p:cNvSpPr txBox="1"/>
          <p:nvPr/>
        </p:nvSpPr>
        <p:spPr>
          <a:xfrm>
            <a:off x="598038" y="540775"/>
            <a:ext cx="5585183" cy="369332"/>
          </a:xfrm>
          <a:prstGeom prst="rect">
            <a:avLst/>
          </a:prstGeom>
          <a:noFill/>
        </p:spPr>
        <p:txBody>
          <a:bodyPr wrap="none" rtlCol="0">
            <a:spAutoFit/>
          </a:bodyPr>
          <a:lstStyle/>
          <a:p>
            <a:r>
              <a:rPr lang="es-HN" dirty="0">
                <a:latin typeface="Myriad Pro" panose="020B0503030403020204" pitchFamily="34" charset="0"/>
              </a:rPr>
              <a:t>Principales bancos de enero a marzo 2026 | </a:t>
            </a:r>
            <a:r>
              <a:rPr lang="es-HN" b="1" dirty="0">
                <a:latin typeface="Myriad Pro" panose="020B0503030403020204" pitchFamily="34" charset="0"/>
              </a:rPr>
              <a:t>Total $7.1M</a:t>
            </a:r>
          </a:p>
        </p:txBody>
      </p:sp>
      <p:sp>
        <p:nvSpPr>
          <p:cNvPr id="6" name="Rectángulo redondeado 5">
            <a:extLst>
              <a:ext uri="{FF2B5EF4-FFF2-40B4-BE49-F238E27FC236}">
                <a16:creationId xmlns:a16="http://schemas.microsoft.com/office/drawing/2014/main" id="{AC8060C9-D541-2D27-3D3D-74A11DBA3788}"/>
              </a:ext>
            </a:extLst>
          </p:cNvPr>
          <p:cNvSpPr/>
          <p:nvPr/>
        </p:nvSpPr>
        <p:spPr>
          <a:xfrm>
            <a:off x="535355" y="228596"/>
            <a:ext cx="72000" cy="648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graphicFrame>
        <p:nvGraphicFramePr>
          <p:cNvPr id="2" name="Gráfico 1">
            <a:extLst>
              <a:ext uri="{FF2B5EF4-FFF2-40B4-BE49-F238E27FC236}">
                <a16:creationId xmlns:a16="http://schemas.microsoft.com/office/drawing/2014/main" id="{18C2230C-9340-B16C-EED3-727604A0CFFA}"/>
              </a:ext>
            </a:extLst>
          </p:cNvPr>
          <p:cNvGraphicFramePr/>
          <p:nvPr>
            <p:extLst>
              <p:ext uri="{D42A27DB-BD31-4B8C-83A1-F6EECF244321}">
                <p14:modId xmlns:p14="http://schemas.microsoft.com/office/powerpoint/2010/main" val="1906884119"/>
              </p:ext>
            </p:extLst>
          </p:nvPr>
        </p:nvGraphicFramePr>
        <p:xfrm>
          <a:off x="642936" y="1322303"/>
          <a:ext cx="7398964" cy="5161624"/>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ángulo 17">
            <a:extLst>
              <a:ext uri="{FF2B5EF4-FFF2-40B4-BE49-F238E27FC236}">
                <a16:creationId xmlns:a16="http://schemas.microsoft.com/office/drawing/2014/main" id="{EF6F2090-E98E-92F0-21E5-441821ED04EC}"/>
              </a:ext>
            </a:extLst>
          </p:cNvPr>
          <p:cNvSpPr/>
          <p:nvPr/>
        </p:nvSpPr>
        <p:spPr>
          <a:xfrm>
            <a:off x="8199440" y="1322303"/>
            <a:ext cx="3378478" cy="516162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19" name="CuadroTexto 18">
            <a:extLst>
              <a:ext uri="{FF2B5EF4-FFF2-40B4-BE49-F238E27FC236}">
                <a16:creationId xmlns:a16="http://schemas.microsoft.com/office/drawing/2014/main" id="{E2091AEE-D3B4-1F6A-BE5E-45A3B6F15CCA}"/>
              </a:ext>
            </a:extLst>
          </p:cNvPr>
          <p:cNvSpPr txBox="1"/>
          <p:nvPr/>
        </p:nvSpPr>
        <p:spPr>
          <a:xfrm>
            <a:off x="8689249" y="1259151"/>
            <a:ext cx="2241319" cy="400110"/>
          </a:xfrm>
          <a:prstGeom prst="rect">
            <a:avLst/>
          </a:prstGeom>
          <a:noFill/>
        </p:spPr>
        <p:txBody>
          <a:bodyPr wrap="none" rtlCol="0">
            <a:spAutoFit/>
          </a:bodyPr>
          <a:lstStyle/>
          <a:p>
            <a:r>
              <a:rPr lang="es-HN" sz="2000" b="1" dirty="0">
                <a:latin typeface="Myriad Pro" panose="020B0503030403020204" pitchFamily="34" charset="0"/>
              </a:rPr>
              <a:t>Desglose por mes </a:t>
            </a:r>
          </a:p>
        </p:txBody>
      </p:sp>
      <p:sp>
        <p:nvSpPr>
          <p:cNvPr id="23" name="CuadroTexto 22">
            <a:extLst>
              <a:ext uri="{FF2B5EF4-FFF2-40B4-BE49-F238E27FC236}">
                <a16:creationId xmlns:a16="http://schemas.microsoft.com/office/drawing/2014/main" id="{603A04E4-BD3E-DD14-84C1-72EFEBB2599F}"/>
              </a:ext>
            </a:extLst>
          </p:cNvPr>
          <p:cNvSpPr txBox="1"/>
          <p:nvPr/>
        </p:nvSpPr>
        <p:spPr>
          <a:xfrm>
            <a:off x="8334531" y="1642356"/>
            <a:ext cx="3081615" cy="4801314"/>
          </a:xfrm>
          <a:prstGeom prst="rect">
            <a:avLst/>
          </a:prstGeom>
          <a:noFill/>
        </p:spPr>
        <p:txBody>
          <a:bodyPr wrap="square" rtlCol="0">
            <a:spAutoFit/>
          </a:bodyPr>
          <a:lstStyle/>
          <a:p>
            <a:r>
              <a:rPr lang="es-HN" sz="2500" b="1" dirty="0">
                <a:solidFill>
                  <a:schemeClr val="accent3"/>
                </a:solidFill>
                <a:latin typeface="Myriad Pro" panose="020B0503030403020204" pitchFamily="34" charset="0"/>
              </a:rPr>
              <a:t>23% </a:t>
            </a:r>
            <a:r>
              <a:rPr lang="es-HN" dirty="0">
                <a:latin typeface="Myriad Pro" panose="020B0503030403020204" pitchFamily="34" charset="0"/>
              </a:rPr>
              <a:t>Enero</a:t>
            </a:r>
          </a:p>
          <a:p>
            <a:r>
              <a:rPr lang="es-HN" sz="1300" dirty="0">
                <a:solidFill>
                  <a:schemeClr val="bg2">
                    <a:lumMod val="25000"/>
                    <a:lumOff val="75000"/>
                  </a:schemeClr>
                </a:solidFill>
                <a:latin typeface="Myriad Pro Cond" panose="020B0506030403020204" pitchFamily="34" charset="0"/>
              </a:rPr>
              <a:t>Representa el punto de partida del trimestre. Se observa una dispersión considerable en los niveles de actividad, con el Banco Atlántida posicionado claramente como líder desde el inicio, mientras que Davivienda comienza en niveles mínimos. </a:t>
            </a:r>
          </a:p>
          <a:p>
            <a:endParaRPr lang="es-HN" dirty="0"/>
          </a:p>
          <a:p>
            <a:r>
              <a:rPr lang="es-HN" sz="2500" b="1" dirty="0">
                <a:solidFill>
                  <a:schemeClr val="accent1">
                    <a:lumMod val="60000"/>
                    <a:lumOff val="40000"/>
                  </a:schemeClr>
                </a:solidFill>
                <a:latin typeface="Myriad Pro" panose="020B0503030403020204" pitchFamily="34" charset="0"/>
              </a:rPr>
              <a:t>33% </a:t>
            </a:r>
            <a:r>
              <a:rPr lang="es-HN" dirty="0">
                <a:latin typeface="Myriad Pro" panose="020B0503030403020204" pitchFamily="34" charset="0"/>
              </a:rPr>
              <a:t>Febrero</a:t>
            </a:r>
          </a:p>
          <a:p>
            <a:r>
              <a:rPr lang="es-HN" sz="1300" dirty="0">
                <a:solidFill>
                  <a:schemeClr val="bg2">
                    <a:lumMod val="25000"/>
                    <a:lumOff val="75000"/>
                  </a:schemeClr>
                </a:solidFill>
                <a:latin typeface="Myriad Pro Cond" panose="020B0506030403020204" pitchFamily="34" charset="0"/>
              </a:rPr>
              <a:t>Se observa una tendencia de consolidación y crecimiento. La mayoría de los bancos mantienen o aumentan sus niveles respecto a enero. Destaca el ascenso marcado de Occidente, que logra un repunte significativo en este periodo, con el lanzamiento de su campaña  institucional de su ”75 aniversario”</a:t>
            </a:r>
            <a:r>
              <a:rPr lang="es-HN" sz="1300" dirty="0">
                <a:solidFill>
                  <a:schemeClr val="bg2">
                    <a:lumMod val="25000"/>
                    <a:lumOff val="75000"/>
                  </a:schemeClr>
                </a:solidFill>
              </a:rPr>
              <a:t> </a:t>
            </a:r>
          </a:p>
          <a:p>
            <a:endParaRPr lang="es-HN" dirty="0"/>
          </a:p>
          <a:p>
            <a:r>
              <a:rPr lang="es-HN" sz="2500" b="1" dirty="0">
                <a:solidFill>
                  <a:schemeClr val="accent2">
                    <a:lumMod val="75000"/>
                  </a:schemeClr>
                </a:solidFill>
                <a:latin typeface="Myriad Pro" panose="020B0503030403020204" pitchFamily="34" charset="0"/>
              </a:rPr>
              <a:t>44% </a:t>
            </a:r>
            <a:r>
              <a:rPr lang="es-HN" dirty="0">
                <a:latin typeface="Myriad Pro" panose="020B0503030403020204" pitchFamily="34" charset="0"/>
              </a:rPr>
              <a:t>Marzo</a:t>
            </a:r>
          </a:p>
          <a:p>
            <a:r>
              <a:rPr lang="es-HN" sz="1300" dirty="0">
                <a:solidFill>
                  <a:schemeClr val="bg2">
                    <a:lumMod val="25000"/>
                    <a:lumOff val="75000"/>
                  </a:schemeClr>
                </a:solidFill>
                <a:latin typeface="Myriad Pro Cond" panose="020B0506030403020204" pitchFamily="34" charset="0"/>
              </a:rPr>
              <a:t>Es el mes de mayor consolidación. La mayoría de las instituciones financieras muestran su punto más alto en este mes, lo que indica un cierre de trimestre con alta intensidad publicitaria.</a:t>
            </a:r>
          </a:p>
        </p:txBody>
      </p:sp>
    </p:spTree>
    <p:extLst>
      <p:ext uri="{BB962C8B-B14F-4D97-AF65-F5344CB8AC3E}">
        <p14:creationId xmlns:p14="http://schemas.microsoft.com/office/powerpoint/2010/main" val="834296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redondeado 29">
            <a:extLst>
              <a:ext uri="{FF2B5EF4-FFF2-40B4-BE49-F238E27FC236}">
                <a16:creationId xmlns:a16="http://schemas.microsoft.com/office/drawing/2014/main" id="{002A262F-78CA-8277-D363-B7FE0FD43C93}"/>
              </a:ext>
            </a:extLst>
          </p:cNvPr>
          <p:cNvSpPr/>
          <p:nvPr/>
        </p:nvSpPr>
        <p:spPr>
          <a:xfrm>
            <a:off x="587835" y="4734467"/>
            <a:ext cx="4442853" cy="1530000"/>
          </a:xfrm>
          <a:prstGeom prst="roundRect">
            <a:avLst/>
          </a:prstGeom>
          <a:solidFill>
            <a:schemeClr val="accent4">
              <a:lumMod val="60000"/>
              <a:lumOff val="40000"/>
            </a:schemeClr>
          </a:solidFill>
          <a:ln>
            <a:no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sz="1300" dirty="0">
              <a:latin typeface="Myriad Pro Cond" panose="020B0506030403020204" pitchFamily="34" charset="0"/>
            </a:endParaRPr>
          </a:p>
          <a:p>
            <a:pPr algn="ctr"/>
            <a:endParaRPr lang="es-HN" sz="1300" dirty="0">
              <a:latin typeface="Myriad Pro Cond" panose="020B0506030403020204" pitchFamily="34" charset="0"/>
            </a:endParaRPr>
          </a:p>
        </p:txBody>
      </p:sp>
      <p:sp>
        <p:nvSpPr>
          <p:cNvPr id="29" name="Rectángulo redondeado 28">
            <a:extLst>
              <a:ext uri="{FF2B5EF4-FFF2-40B4-BE49-F238E27FC236}">
                <a16:creationId xmlns:a16="http://schemas.microsoft.com/office/drawing/2014/main" id="{63B99E98-9278-C98C-0EA2-77F7E3121578}"/>
              </a:ext>
            </a:extLst>
          </p:cNvPr>
          <p:cNvSpPr/>
          <p:nvPr/>
        </p:nvSpPr>
        <p:spPr>
          <a:xfrm>
            <a:off x="595330" y="2993290"/>
            <a:ext cx="4442853" cy="1482983"/>
          </a:xfrm>
          <a:prstGeom prst="roundRect">
            <a:avLst/>
          </a:prstGeom>
          <a:solidFill>
            <a:schemeClr val="accent1">
              <a:lumMod val="60000"/>
              <a:lumOff val="40000"/>
            </a:schemeClr>
          </a:solidFill>
          <a:ln>
            <a:no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28" name="Rectángulo redondeado 27">
            <a:extLst>
              <a:ext uri="{FF2B5EF4-FFF2-40B4-BE49-F238E27FC236}">
                <a16:creationId xmlns:a16="http://schemas.microsoft.com/office/drawing/2014/main" id="{D2852693-53C1-4873-3E7A-2FA107964ACA}"/>
              </a:ext>
            </a:extLst>
          </p:cNvPr>
          <p:cNvSpPr/>
          <p:nvPr/>
        </p:nvSpPr>
        <p:spPr>
          <a:xfrm>
            <a:off x="592600" y="1290695"/>
            <a:ext cx="4442853" cy="1482983"/>
          </a:xfrm>
          <a:prstGeom prst="roundRect">
            <a:avLst/>
          </a:prstGeom>
          <a:solidFill>
            <a:schemeClr val="tx2"/>
          </a:solidFill>
          <a:ln>
            <a:no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4" name="CuadroTexto 3">
            <a:extLst>
              <a:ext uri="{FF2B5EF4-FFF2-40B4-BE49-F238E27FC236}">
                <a16:creationId xmlns:a16="http://schemas.microsoft.com/office/drawing/2014/main" id="{4F537E0B-C897-4E6A-E64A-09395253CF7C}"/>
              </a:ext>
            </a:extLst>
          </p:cNvPr>
          <p:cNvSpPr txBox="1"/>
          <p:nvPr/>
        </p:nvSpPr>
        <p:spPr>
          <a:xfrm>
            <a:off x="562413" y="128579"/>
            <a:ext cx="5254965" cy="553998"/>
          </a:xfrm>
          <a:prstGeom prst="rect">
            <a:avLst/>
          </a:prstGeom>
          <a:noFill/>
        </p:spPr>
        <p:txBody>
          <a:bodyPr wrap="none" rtlCol="0">
            <a:spAutoFit/>
          </a:bodyPr>
          <a:lstStyle/>
          <a:p>
            <a:r>
              <a:rPr lang="es-HN" sz="3000" b="1" dirty="0">
                <a:latin typeface="Myriad Pro" panose="020B0503030403020204" pitchFamily="34" charset="0"/>
              </a:rPr>
              <a:t>MIX DEL SECTOR FINANCIERO</a:t>
            </a:r>
          </a:p>
        </p:txBody>
      </p:sp>
      <p:sp>
        <p:nvSpPr>
          <p:cNvPr id="5" name="CuadroTexto 4">
            <a:extLst>
              <a:ext uri="{FF2B5EF4-FFF2-40B4-BE49-F238E27FC236}">
                <a16:creationId xmlns:a16="http://schemas.microsoft.com/office/drawing/2014/main" id="{9ABF93A4-1FC3-B36F-2579-6F507595195A}"/>
              </a:ext>
            </a:extLst>
          </p:cNvPr>
          <p:cNvSpPr txBox="1"/>
          <p:nvPr/>
        </p:nvSpPr>
        <p:spPr>
          <a:xfrm>
            <a:off x="598038" y="540775"/>
            <a:ext cx="5585183" cy="369332"/>
          </a:xfrm>
          <a:prstGeom prst="rect">
            <a:avLst/>
          </a:prstGeom>
          <a:noFill/>
        </p:spPr>
        <p:txBody>
          <a:bodyPr wrap="none" rtlCol="0">
            <a:spAutoFit/>
          </a:bodyPr>
          <a:lstStyle/>
          <a:p>
            <a:r>
              <a:rPr lang="es-HN" dirty="0">
                <a:latin typeface="Myriad Pro" panose="020B0503030403020204" pitchFamily="34" charset="0"/>
              </a:rPr>
              <a:t>Principales bancos de enero a marzo 2026 | </a:t>
            </a:r>
            <a:r>
              <a:rPr lang="es-HN" b="1" dirty="0">
                <a:latin typeface="Myriad Pro" panose="020B0503030403020204" pitchFamily="34" charset="0"/>
              </a:rPr>
              <a:t>Total $7.1M</a:t>
            </a:r>
          </a:p>
        </p:txBody>
      </p:sp>
      <p:sp>
        <p:nvSpPr>
          <p:cNvPr id="6" name="Rectángulo redondeado 5">
            <a:extLst>
              <a:ext uri="{FF2B5EF4-FFF2-40B4-BE49-F238E27FC236}">
                <a16:creationId xmlns:a16="http://schemas.microsoft.com/office/drawing/2014/main" id="{AC8060C9-D541-2D27-3D3D-74A11DBA3788}"/>
              </a:ext>
            </a:extLst>
          </p:cNvPr>
          <p:cNvSpPr/>
          <p:nvPr/>
        </p:nvSpPr>
        <p:spPr>
          <a:xfrm>
            <a:off x="535355" y="228596"/>
            <a:ext cx="72000" cy="648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redondeado 6">
            <a:extLst>
              <a:ext uri="{FF2B5EF4-FFF2-40B4-BE49-F238E27FC236}">
                <a16:creationId xmlns:a16="http://schemas.microsoft.com/office/drawing/2014/main" id="{E6224365-2084-A765-77AC-6FAF7B740B16}"/>
              </a:ext>
            </a:extLst>
          </p:cNvPr>
          <p:cNvSpPr/>
          <p:nvPr/>
        </p:nvSpPr>
        <p:spPr>
          <a:xfrm>
            <a:off x="642935" y="1288791"/>
            <a:ext cx="4442853" cy="1482983"/>
          </a:xfrm>
          <a:prstGeom prst="roundRect">
            <a:avLst/>
          </a:prstGeom>
          <a:solidFill>
            <a:schemeClr val="accent1">
              <a:lumMod val="75000"/>
            </a:schemeClr>
          </a:solidFill>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8" name="CuadroTexto 7">
            <a:extLst>
              <a:ext uri="{FF2B5EF4-FFF2-40B4-BE49-F238E27FC236}">
                <a16:creationId xmlns:a16="http://schemas.microsoft.com/office/drawing/2014/main" id="{126B602E-B4F9-B511-AFA8-7351FC5B04DD}"/>
              </a:ext>
            </a:extLst>
          </p:cNvPr>
          <p:cNvSpPr txBox="1"/>
          <p:nvPr/>
        </p:nvSpPr>
        <p:spPr>
          <a:xfrm>
            <a:off x="1048646" y="1313611"/>
            <a:ext cx="3733714" cy="754053"/>
          </a:xfrm>
          <a:prstGeom prst="rect">
            <a:avLst/>
          </a:prstGeom>
          <a:noFill/>
        </p:spPr>
        <p:txBody>
          <a:bodyPr wrap="none" rtlCol="0">
            <a:spAutoFit/>
          </a:bodyPr>
          <a:lstStyle/>
          <a:p>
            <a:r>
              <a:rPr lang="es-HN" sz="2500" b="1" dirty="0">
                <a:latin typeface="Myriad Pro" panose="020B0503030403020204" pitchFamily="34" charset="0"/>
              </a:rPr>
              <a:t>70% TELEVISION ($4.8M)</a:t>
            </a:r>
          </a:p>
          <a:p>
            <a:r>
              <a:rPr lang="es-HN" dirty="0">
                <a:latin typeface="Myriad Pro Cond" panose="020B0506030403020204" pitchFamily="34" charset="0"/>
              </a:rPr>
              <a:t>Dominio absoluto del media mix</a:t>
            </a:r>
          </a:p>
        </p:txBody>
      </p:sp>
      <p:sp>
        <p:nvSpPr>
          <p:cNvPr id="9" name="Rectángulo redondeado 8">
            <a:extLst>
              <a:ext uri="{FF2B5EF4-FFF2-40B4-BE49-F238E27FC236}">
                <a16:creationId xmlns:a16="http://schemas.microsoft.com/office/drawing/2014/main" id="{DF4656B7-539C-08A8-592A-28911A9A4DC2}"/>
              </a:ext>
            </a:extLst>
          </p:cNvPr>
          <p:cNvSpPr/>
          <p:nvPr/>
        </p:nvSpPr>
        <p:spPr>
          <a:xfrm>
            <a:off x="1109548" y="2129370"/>
            <a:ext cx="2383789" cy="336699"/>
          </a:xfrm>
          <a:prstGeom prst="roundRect">
            <a:avLst/>
          </a:prstGeom>
          <a:solidFill>
            <a:schemeClr val="bg1">
              <a:lumMod val="50000"/>
              <a:lumOff val="50000"/>
              <a:alpha val="42453"/>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HN" sz="1200" dirty="0">
                <a:latin typeface="Myriad Pro Cond" panose="020B0506030403020204" pitchFamily="34" charset="0"/>
              </a:rPr>
              <a:t>       Medio principal del sector financiero</a:t>
            </a:r>
          </a:p>
        </p:txBody>
      </p:sp>
      <p:sp>
        <p:nvSpPr>
          <p:cNvPr id="11" name="Rectángulo redondeado 10">
            <a:extLst>
              <a:ext uri="{FF2B5EF4-FFF2-40B4-BE49-F238E27FC236}">
                <a16:creationId xmlns:a16="http://schemas.microsoft.com/office/drawing/2014/main" id="{1DCDC010-9187-4A16-146C-313F003DE772}"/>
              </a:ext>
            </a:extLst>
          </p:cNvPr>
          <p:cNvSpPr/>
          <p:nvPr/>
        </p:nvSpPr>
        <p:spPr>
          <a:xfrm>
            <a:off x="642935" y="2993290"/>
            <a:ext cx="4442853" cy="1482983"/>
          </a:xfrm>
          <a:prstGeom prst="roundRect">
            <a:avLst/>
          </a:prstGeom>
          <a:solidFill>
            <a:schemeClr val="accent1">
              <a:lumMod val="75000"/>
            </a:schemeClr>
          </a:solidFill>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12" name="CuadroTexto 11">
            <a:extLst>
              <a:ext uri="{FF2B5EF4-FFF2-40B4-BE49-F238E27FC236}">
                <a16:creationId xmlns:a16="http://schemas.microsoft.com/office/drawing/2014/main" id="{B98EE3B7-F4FA-3E7E-7CEC-FDF9EDCAB448}"/>
              </a:ext>
            </a:extLst>
          </p:cNvPr>
          <p:cNvSpPr txBox="1"/>
          <p:nvPr/>
        </p:nvSpPr>
        <p:spPr>
          <a:xfrm>
            <a:off x="1034358" y="3004042"/>
            <a:ext cx="3525324" cy="400110"/>
          </a:xfrm>
          <a:prstGeom prst="rect">
            <a:avLst/>
          </a:prstGeom>
          <a:noFill/>
        </p:spPr>
        <p:txBody>
          <a:bodyPr wrap="none" rtlCol="0">
            <a:spAutoFit/>
          </a:bodyPr>
          <a:lstStyle/>
          <a:p>
            <a:r>
              <a:rPr lang="es-HN" sz="2000" b="1" dirty="0">
                <a:latin typeface="Myriad Pro Cond" panose="020B0506030403020204" pitchFamily="34" charset="0"/>
              </a:rPr>
              <a:t>Medios secundarios complementarios</a:t>
            </a:r>
          </a:p>
        </p:txBody>
      </p:sp>
      <p:graphicFrame>
        <p:nvGraphicFramePr>
          <p:cNvPr id="14" name="Tabla 13">
            <a:extLst>
              <a:ext uri="{FF2B5EF4-FFF2-40B4-BE49-F238E27FC236}">
                <a16:creationId xmlns:a16="http://schemas.microsoft.com/office/drawing/2014/main" id="{35A951D9-B7CF-3BCA-63AF-D9CE3A408CFB}"/>
              </a:ext>
            </a:extLst>
          </p:cNvPr>
          <p:cNvGraphicFramePr>
            <a:graphicFrameLocks noGrp="1"/>
          </p:cNvGraphicFramePr>
          <p:nvPr>
            <p:extLst>
              <p:ext uri="{D42A27DB-BD31-4B8C-83A1-F6EECF244321}">
                <p14:modId xmlns:p14="http://schemas.microsoft.com/office/powerpoint/2010/main" val="543706049"/>
              </p:ext>
            </p:extLst>
          </p:nvPr>
        </p:nvGraphicFramePr>
        <p:xfrm>
          <a:off x="1042427" y="3439028"/>
          <a:ext cx="3790758" cy="960120"/>
        </p:xfrm>
        <a:graphic>
          <a:graphicData uri="http://schemas.openxmlformats.org/drawingml/2006/table">
            <a:tbl>
              <a:tblPr firstRow="1" bandRow="1">
                <a:tableStyleId>{2D5ABB26-0587-4C30-8999-92F81FD0307C}</a:tableStyleId>
              </a:tblPr>
              <a:tblGrid>
                <a:gridCol w="1696984">
                  <a:extLst>
                    <a:ext uri="{9D8B030D-6E8A-4147-A177-3AD203B41FA5}">
                      <a16:colId xmlns:a16="http://schemas.microsoft.com/office/drawing/2014/main" val="2397625613"/>
                    </a:ext>
                  </a:extLst>
                </a:gridCol>
                <a:gridCol w="707174">
                  <a:extLst>
                    <a:ext uri="{9D8B030D-6E8A-4147-A177-3AD203B41FA5}">
                      <a16:colId xmlns:a16="http://schemas.microsoft.com/office/drawing/2014/main" val="1095910063"/>
                    </a:ext>
                  </a:extLst>
                </a:gridCol>
                <a:gridCol w="1386600">
                  <a:extLst>
                    <a:ext uri="{9D8B030D-6E8A-4147-A177-3AD203B41FA5}">
                      <a16:colId xmlns:a16="http://schemas.microsoft.com/office/drawing/2014/main" val="2198077333"/>
                    </a:ext>
                  </a:extLst>
                </a:gridCol>
              </a:tblGrid>
              <a:tr h="317818">
                <a:tc>
                  <a:txBody>
                    <a:bodyPr/>
                    <a:lstStyle/>
                    <a:p>
                      <a:pPr algn="l"/>
                      <a:r>
                        <a:rPr lang="es-HN" sz="1500" dirty="0">
                          <a:latin typeface="Myriad Pro" panose="020B0503030403020204" pitchFamily="34" charset="0"/>
                        </a:rPr>
                        <a:t>1. Exteriores </a:t>
                      </a:r>
                    </a:p>
                  </a:txBody>
                  <a:tcPr anchor="ctr"/>
                </a:tc>
                <a:tc>
                  <a:txBody>
                    <a:bodyPr/>
                    <a:lstStyle/>
                    <a:p>
                      <a:pPr algn="l"/>
                      <a:r>
                        <a:rPr lang="es-HN" sz="1500" dirty="0">
                          <a:latin typeface="Myriad Pro" panose="020B0503030403020204" pitchFamily="34" charset="0"/>
                        </a:rPr>
                        <a:t>15%</a:t>
                      </a:r>
                    </a:p>
                  </a:txBody>
                  <a:tcPr anchor="ctr"/>
                </a:tc>
                <a:tc>
                  <a:txBody>
                    <a:bodyPr/>
                    <a:lstStyle/>
                    <a:p>
                      <a:pPr algn="l"/>
                      <a:r>
                        <a:rPr lang="es-HN" sz="1500" dirty="0">
                          <a:latin typeface="Myriad Pro" panose="020B0503030403020204" pitchFamily="34" charset="0"/>
                        </a:rPr>
                        <a:t>+6% vrs. ‘25</a:t>
                      </a:r>
                    </a:p>
                  </a:txBody>
                  <a:tcPr anchor="ctr"/>
                </a:tc>
                <a:extLst>
                  <a:ext uri="{0D108BD9-81ED-4DB2-BD59-A6C34878D82A}">
                    <a16:rowId xmlns:a16="http://schemas.microsoft.com/office/drawing/2014/main" val="2136488408"/>
                  </a:ext>
                </a:extLst>
              </a:tr>
              <a:tr h="317818">
                <a:tc>
                  <a:txBody>
                    <a:bodyPr/>
                    <a:lstStyle/>
                    <a:p>
                      <a:pPr algn="l"/>
                      <a:r>
                        <a:rPr lang="es-HN" sz="1500" dirty="0">
                          <a:latin typeface="Myriad Pro" panose="020B0503030403020204" pitchFamily="34" charset="0"/>
                        </a:rPr>
                        <a:t>2. Radio</a:t>
                      </a:r>
                    </a:p>
                  </a:txBody>
                  <a:tcPr anchor="ctr"/>
                </a:tc>
                <a:tc>
                  <a:txBody>
                    <a:bodyPr/>
                    <a:lstStyle/>
                    <a:p>
                      <a:pPr algn="l"/>
                      <a:r>
                        <a:rPr lang="es-HN" sz="1500" dirty="0">
                          <a:latin typeface="Myriad Pro" panose="020B0503030403020204" pitchFamily="34" charset="0"/>
                        </a:rPr>
                        <a:t>  9%</a:t>
                      </a:r>
                    </a:p>
                  </a:txBody>
                  <a:tcPr anchor="ctr"/>
                </a:tc>
                <a:tc>
                  <a:txBody>
                    <a:bodyPr/>
                    <a:lstStyle/>
                    <a:p>
                      <a:pPr algn="l"/>
                      <a:r>
                        <a:rPr lang="es-HN" sz="1500" dirty="0">
                          <a:latin typeface="Myriad Pro" panose="020B0503030403020204" pitchFamily="34" charset="0"/>
                        </a:rPr>
                        <a:t>+1% vrs. ‘25</a:t>
                      </a:r>
                    </a:p>
                  </a:txBody>
                  <a:tcPr anchor="ctr"/>
                </a:tc>
                <a:extLst>
                  <a:ext uri="{0D108BD9-81ED-4DB2-BD59-A6C34878D82A}">
                    <a16:rowId xmlns:a16="http://schemas.microsoft.com/office/drawing/2014/main" val="685048372"/>
                  </a:ext>
                </a:extLst>
              </a:tr>
              <a:tr h="317818">
                <a:tc>
                  <a:txBody>
                    <a:bodyPr/>
                    <a:lstStyle/>
                    <a:p>
                      <a:pPr algn="l"/>
                      <a:r>
                        <a:rPr lang="es-HN" sz="1500" dirty="0">
                          <a:latin typeface="Myriad Pro" panose="020B0503030403020204" pitchFamily="34" charset="0"/>
                        </a:rPr>
                        <a:t>3. Prensa</a:t>
                      </a:r>
                    </a:p>
                  </a:txBody>
                  <a:tcPr anchor="ctr"/>
                </a:tc>
                <a:tc>
                  <a:txBody>
                    <a:bodyPr/>
                    <a:lstStyle/>
                    <a:p>
                      <a:pPr algn="l"/>
                      <a:r>
                        <a:rPr lang="es-HN" sz="1500" dirty="0">
                          <a:latin typeface="Myriad Pro" panose="020B0503030403020204" pitchFamily="34" charset="0"/>
                        </a:rPr>
                        <a:t>  6%</a:t>
                      </a:r>
                    </a:p>
                  </a:txBody>
                  <a:tcPr anchor="ctr"/>
                </a:tc>
                <a:tc>
                  <a:txBody>
                    <a:bodyPr/>
                    <a:lstStyle/>
                    <a:p>
                      <a:pPr algn="l"/>
                      <a:r>
                        <a:rPr lang="es-HN" sz="1500" dirty="0">
                          <a:latin typeface="Myriad Pro" panose="020B0503030403020204" pitchFamily="34" charset="0"/>
                        </a:rPr>
                        <a:t>- 2% vrs.’25</a:t>
                      </a:r>
                    </a:p>
                  </a:txBody>
                  <a:tcPr anchor="ctr"/>
                </a:tc>
                <a:extLst>
                  <a:ext uri="{0D108BD9-81ED-4DB2-BD59-A6C34878D82A}">
                    <a16:rowId xmlns:a16="http://schemas.microsoft.com/office/drawing/2014/main" val="3593442555"/>
                  </a:ext>
                </a:extLst>
              </a:tr>
            </a:tbl>
          </a:graphicData>
        </a:graphic>
      </p:graphicFrame>
      <p:sp>
        <p:nvSpPr>
          <p:cNvPr id="15" name="Rectángulo redondeado 14">
            <a:extLst>
              <a:ext uri="{FF2B5EF4-FFF2-40B4-BE49-F238E27FC236}">
                <a16:creationId xmlns:a16="http://schemas.microsoft.com/office/drawing/2014/main" id="{5F355FB7-3FC5-4CEB-11DA-33EC5E65B791}"/>
              </a:ext>
            </a:extLst>
          </p:cNvPr>
          <p:cNvSpPr/>
          <p:nvPr/>
        </p:nvSpPr>
        <p:spPr>
          <a:xfrm>
            <a:off x="640300" y="4732557"/>
            <a:ext cx="4442853" cy="1530000"/>
          </a:xfrm>
          <a:prstGeom prst="roundRect">
            <a:avLst/>
          </a:prstGeom>
          <a:solidFill>
            <a:schemeClr val="accent1">
              <a:lumMod val="75000"/>
            </a:schemeClr>
          </a:solidFill>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sz="1300" dirty="0">
              <a:latin typeface="Myriad Pro Cond" panose="020B0506030403020204" pitchFamily="34" charset="0"/>
            </a:endParaRPr>
          </a:p>
          <a:p>
            <a:pPr algn="ctr"/>
            <a:r>
              <a:rPr lang="es-HN" sz="1300" i="1" dirty="0">
                <a:latin typeface="Myriad Pro Cond" panose="020B0506030403020204" pitchFamily="34" charset="0"/>
              </a:rPr>
              <a:t>La inversión en cable es referencial ya que su actividad publicitaria no es completamente monitoreada por el proveedor de datos.</a:t>
            </a:r>
          </a:p>
          <a:p>
            <a:pPr algn="ctr"/>
            <a:r>
              <a:rPr lang="es-HN" sz="1300" i="1" dirty="0">
                <a:latin typeface="Myriad Pro Cond" panose="020B0506030403020204" pitchFamily="34" charset="0"/>
              </a:rPr>
              <a:t>En el media mix muestra -1% del media mix</a:t>
            </a:r>
          </a:p>
        </p:txBody>
      </p:sp>
      <p:sp>
        <p:nvSpPr>
          <p:cNvPr id="16" name="CuadroTexto 15">
            <a:extLst>
              <a:ext uri="{FF2B5EF4-FFF2-40B4-BE49-F238E27FC236}">
                <a16:creationId xmlns:a16="http://schemas.microsoft.com/office/drawing/2014/main" id="{5DC0036A-85EC-A086-2BF3-FB4ECEE24C00}"/>
              </a:ext>
            </a:extLst>
          </p:cNvPr>
          <p:cNvSpPr txBox="1"/>
          <p:nvPr/>
        </p:nvSpPr>
        <p:spPr>
          <a:xfrm>
            <a:off x="1031723" y="4743309"/>
            <a:ext cx="3175869" cy="400110"/>
          </a:xfrm>
          <a:prstGeom prst="rect">
            <a:avLst/>
          </a:prstGeom>
          <a:noFill/>
        </p:spPr>
        <p:txBody>
          <a:bodyPr wrap="none" rtlCol="0">
            <a:spAutoFit/>
          </a:bodyPr>
          <a:lstStyle/>
          <a:p>
            <a:r>
              <a:rPr lang="es-HN" sz="2000" b="1" dirty="0">
                <a:latin typeface="Myriad Pro" panose="020B0503030403020204" pitchFamily="34" charset="0"/>
              </a:rPr>
              <a:t>Consideración sobre cable</a:t>
            </a:r>
          </a:p>
        </p:txBody>
      </p:sp>
      <p:graphicFrame>
        <p:nvGraphicFramePr>
          <p:cNvPr id="24" name="Gráfico 23">
            <a:extLst>
              <a:ext uri="{FF2B5EF4-FFF2-40B4-BE49-F238E27FC236}">
                <a16:creationId xmlns:a16="http://schemas.microsoft.com/office/drawing/2014/main" id="{092E01BA-5AEF-2FDA-DE05-CFC33BFE88BE}"/>
              </a:ext>
            </a:extLst>
          </p:cNvPr>
          <p:cNvGraphicFramePr/>
          <p:nvPr>
            <p:extLst>
              <p:ext uri="{D42A27DB-BD31-4B8C-83A1-F6EECF244321}">
                <p14:modId xmlns:p14="http://schemas.microsoft.com/office/powerpoint/2010/main" val="1000128194"/>
              </p:ext>
            </p:extLst>
          </p:nvPr>
        </p:nvGraphicFramePr>
        <p:xfrm>
          <a:off x="5706048" y="1334659"/>
          <a:ext cx="6181151" cy="30644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Gráfico 25">
            <a:extLst>
              <a:ext uri="{FF2B5EF4-FFF2-40B4-BE49-F238E27FC236}">
                <a16:creationId xmlns:a16="http://schemas.microsoft.com/office/drawing/2014/main" id="{397B69ED-A787-F073-FF91-E0A70FBEDC9A}"/>
              </a:ext>
            </a:extLst>
          </p:cNvPr>
          <p:cNvGraphicFramePr/>
          <p:nvPr>
            <p:extLst>
              <p:ext uri="{D42A27DB-BD31-4B8C-83A1-F6EECF244321}">
                <p14:modId xmlns:p14="http://schemas.microsoft.com/office/powerpoint/2010/main" val="3215097837"/>
              </p:ext>
            </p:extLst>
          </p:nvPr>
        </p:nvGraphicFramePr>
        <p:xfrm>
          <a:off x="7826606" y="2110321"/>
          <a:ext cx="2269894" cy="1501934"/>
        </p:xfrm>
        <a:graphic>
          <a:graphicData uri="http://schemas.openxmlformats.org/drawingml/2006/chart">
            <c:chart xmlns:c="http://schemas.openxmlformats.org/drawingml/2006/chart" xmlns:r="http://schemas.openxmlformats.org/officeDocument/2006/relationships" r:id="rId3"/>
          </a:graphicData>
        </a:graphic>
      </p:graphicFrame>
      <p:sp>
        <p:nvSpPr>
          <p:cNvPr id="27" name="CuadroTexto 26">
            <a:extLst>
              <a:ext uri="{FF2B5EF4-FFF2-40B4-BE49-F238E27FC236}">
                <a16:creationId xmlns:a16="http://schemas.microsoft.com/office/drawing/2014/main" id="{0BB96D8D-187C-4526-7EBC-22DBCBEE4DCE}"/>
              </a:ext>
            </a:extLst>
          </p:cNvPr>
          <p:cNvSpPr txBox="1"/>
          <p:nvPr/>
        </p:nvSpPr>
        <p:spPr>
          <a:xfrm>
            <a:off x="5890630" y="1372879"/>
            <a:ext cx="1364476" cy="400110"/>
          </a:xfrm>
          <a:prstGeom prst="rect">
            <a:avLst/>
          </a:prstGeom>
          <a:noFill/>
        </p:spPr>
        <p:txBody>
          <a:bodyPr wrap="none" rtlCol="0">
            <a:spAutoFit/>
          </a:bodyPr>
          <a:lstStyle/>
          <a:p>
            <a:r>
              <a:rPr lang="es-HN" sz="2000" b="1" dirty="0">
                <a:latin typeface="Myriad Pro" panose="020B0503030403020204" pitchFamily="34" charset="0"/>
              </a:rPr>
              <a:t>Media Mix</a:t>
            </a:r>
          </a:p>
        </p:txBody>
      </p:sp>
      <p:pic>
        <p:nvPicPr>
          <p:cNvPr id="18" name="Picture 6" descr="Diseño PNG Y SVG De Icono De Televisión Vintage Para Camisetas">
            <a:extLst>
              <a:ext uri="{FF2B5EF4-FFF2-40B4-BE49-F238E27FC236}">
                <a16:creationId xmlns:a16="http://schemas.microsoft.com/office/drawing/2014/main" id="{86FD32FB-7669-3988-FF34-9FBED38A6569}"/>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499" y="1307010"/>
            <a:ext cx="400991" cy="4009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CF8898C-A36C-B4C4-6F42-78E6EC2F1B3B}"/>
              </a:ext>
            </a:extLst>
          </p:cNvPr>
          <p:cNvPicPr>
            <a:picLocks noChangeAspect="1" noChangeArrowheads="1"/>
          </p:cNvPicPr>
          <p:nvPr/>
        </p:nvPicPr>
        <p:blipFill>
          <a:blip r:embed="rId5">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1156737" y="2218197"/>
            <a:ext cx="160813" cy="1608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portante advertencia peligro - Icono gratis PNG, SVG">
            <a:extLst>
              <a:ext uri="{FF2B5EF4-FFF2-40B4-BE49-F238E27FC236}">
                <a16:creationId xmlns:a16="http://schemas.microsoft.com/office/drawing/2014/main" id="{8EF26AFB-6532-E917-6126-977EC67ABD64}"/>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0033" y="4805243"/>
            <a:ext cx="321751" cy="3217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conos de Vallas publicitarias - Iconos gratuitos de 427">
            <a:extLst>
              <a:ext uri="{FF2B5EF4-FFF2-40B4-BE49-F238E27FC236}">
                <a16:creationId xmlns:a16="http://schemas.microsoft.com/office/drawing/2014/main" id="{2F8BA564-CB4B-DF8E-9202-37C4C12BA71B}"/>
              </a:ext>
            </a:extLst>
          </p:cNvPr>
          <p:cNvPicPr>
            <a:picLocks noChangeAspect="1" noChangeArrowheads="1"/>
          </p:cNvPicPr>
          <p:nvPr/>
        </p:nvPicPr>
        <p:blipFill>
          <a:blip r:embed="rId7">
            <a:duotone>
              <a:schemeClr val="accent2">
                <a:shade val="45000"/>
                <a:satMod val="135000"/>
              </a:schemeClr>
              <a:prstClr val="white"/>
            </a:duotone>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60644" y="3067014"/>
            <a:ext cx="300996" cy="300996"/>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redondeado 18">
            <a:extLst>
              <a:ext uri="{FF2B5EF4-FFF2-40B4-BE49-F238E27FC236}">
                <a16:creationId xmlns:a16="http://schemas.microsoft.com/office/drawing/2014/main" id="{26F14665-FDA4-28EE-7D4A-FCA00F02C124}"/>
              </a:ext>
            </a:extLst>
          </p:cNvPr>
          <p:cNvSpPr/>
          <p:nvPr/>
        </p:nvSpPr>
        <p:spPr>
          <a:xfrm>
            <a:off x="5706048" y="4702617"/>
            <a:ext cx="6181151" cy="1530000"/>
          </a:xfrm>
          <a:prstGeom prst="roundRect">
            <a:avLst/>
          </a:prstGeom>
          <a:solidFill>
            <a:schemeClr val="accent1">
              <a:lumMod val="75000"/>
            </a:schemeClr>
          </a:solidFill>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sz="1300" dirty="0">
              <a:latin typeface="Myriad Pro Cond" panose="020B0506030403020204" pitchFamily="34" charset="0"/>
            </a:endParaRPr>
          </a:p>
          <a:p>
            <a:pPr marL="285750" indent="-285750">
              <a:buFont typeface="Arial" panose="020B0604020202020204" pitchFamily="34" charset="0"/>
              <a:buChar char="•"/>
            </a:pPr>
            <a:r>
              <a:rPr lang="es-HN" sz="1400" b="1" dirty="0">
                <a:latin typeface="Myriad Pro Cond" panose="020B0506030403020204" pitchFamily="34" charset="0"/>
              </a:rPr>
              <a:t>TV (70%): </a:t>
            </a:r>
            <a:r>
              <a:rPr lang="es-HN" sz="1400" dirty="0">
                <a:latin typeface="Myriad Pro Cond" panose="020B0506030403020204" pitchFamily="34" charset="0"/>
              </a:rPr>
              <a:t>Mayor concentración del mix, reforzando una estrategia enfocada en alcance masivo. </a:t>
            </a:r>
          </a:p>
          <a:p>
            <a:pPr marL="285750" indent="-285750">
              <a:buFont typeface="Arial" panose="020B0604020202020204" pitchFamily="34" charset="0"/>
              <a:buChar char="•"/>
            </a:pPr>
            <a:r>
              <a:rPr lang="es-HN" sz="1400" b="1" dirty="0">
                <a:latin typeface="Myriad Pro Cond" panose="020B0506030403020204" pitchFamily="34" charset="0"/>
              </a:rPr>
              <a:t>Exteriores (+6%): </a:t>
            </a:r>
            <a:r>
              <a:rPr lang="es-HN" sz="1400" dirty="0">
                <a:latin typeface="Myriad Pro Cond" panose="020B0506030403020204" pitchFamily="34" charset="0"/>
              </a:rPr>
              <a:t>Crecimiento como medio de apoyo para visibilidad y recordación. </a:t>
            </a:r>
          </a:p>
          <a:p>
            <a:pPr marL="285750" indent="-285750">
              <a:buFont typeface="Arial" panose="020B0604020202020204" pitchFamily="34" charset="0"/>
              <a:buChar char="•"/>
            </a:pPr>
            <a:r>
              <a:rPr lang="es-HN" sz="1400" b="1" dirty="0">
                <a:latin typeface="Myriad Pro Cond" panose="020B0506030403020204" pitchFamily="34" charset="0"/>
              </a:rPr>
              <a:t>Radio (+1%): </a:t>
            </a:r>
            <a:r>
              <a:rPr lang="es-HN" sz="1400" dirty="0">
                <a:latin typeface="Myriad Pro Cond" panose="020B0506030403020204" pitchFamily="34" charset="0"/>
              </a:rPr>
              <a:t>Incremento leve, manteniéndose como complemento táctico de frecuencia. </a:t>
            </a:r>
          </a:p>
          <a:p>
            <a:pPr marL="285750" indent="-285750">
              <a:buFont typeface="Arial" panose="020B0604020202020204" pitchFamily="34" charset="0"/>
              <a:buChar char="•"/>
            </a:pPr>
            <a:r>
              <a:rPr lang="es-HN" sz="1400" b="1" dirty="0">
                <a:latin typeface="Myriad Pro Cond" panose="020B0506030403020204" pitchFamily="34" charset="0"/>
              </a:rPr>
              <a:t>Prensa (-2%): </a:t>
            </a:r>
            <a:r>
              <a:rPr lang="es-HN" sz="1400" dirty="0">
                <a:latin typeface="Myriad Pro Cond" panose="020B0506030403020204" pitchFamily="34" charset="0"/>
              </a:rPr>
              <a:t>Caída que confirma la pérdida de relevancia del medio en el mix.</a:t>
            </a:r>
            <a:endParaRPr lang="es-HN" sz="1300" dirty="0">
              <a:latin typeface="Myriad Pro Cond" panose="020B0506030403020204" pitchFamily="34" charset="0"/>
            </a:endParaRPr>
          </a:p>
        </p:txBody>
      </p:sp>
      <p:pic>
        <p:nvPicPr>
          <p:cNvPr id="1038" name="Picture 14" descr="Conclusión - Iconos gratis de interfaz">
            <a:extLst>
              <a:ext uri="{FF2B5EF4-FFF2-40B4-BE49-F238E27FC236}">
                <a16:creationId xmlns:a16="http://schemas.microsoft.com/office/drawing/2014/main" id="{55743ABD-4F57-D985-9946-37B7A96486F7}"/>
              </a:ext>
            </a:extLst>
          </p:cNvPr>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90630" y="4762951"/>
            <a:ext cx="369332" cy="369332"/>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E1A00FA7-765A-3B04-3BAB-75EB7B3C614A}"/>
              </a:ext>
            </a:extLst>
          </p:cNvPr>
          <p:cNvSpPr txBox="1"/>
          <p:nvPr/>
        </p:nvSpPr>
        <p:spPr>
          <a:xfrm>
            <a:off x="6259962" y="4743309"/>
            <a:ext cx="5917880" cy="400110"/>
          </a:xfrm>
          <a:prstGeom prst="rect">
            <a:avLst/>
          </a:prstGeom>
          <a:noFill/>
        </p:spPr>
        <p:txBody>
          <a:bodyPr wrap="square" rtlCol="0">
            <a:spAutoFit/>
          </a:bodyPr>
          <a:lstStyle/>
          <a:p>
            <a:r>
              <a:rPr lang="es-HN" sz="2000" b="1" dirty="0">
                <a:latin typeface="Myriad Pro" panose="020B0503030403020204" pitchFamily="34" charset="0"/>
              </a:rPr>
              <a:t>Conclusión en el Media Mix.</a:t>
            </a:r>
          </a:p>
        </p:txBody>
      </p:sp>
      <p:sp>
        <p:nvSpPr>
          <p:cNvPr id="31" name="CuadroTexto 30">
            <a:extLst>
              <a:ext uri="{FF2B5EF4-FFF2-40B4-BE49-F238E27FC236}">
                <a16:creationId xmlns:a16="http://schemas.microsoft.com/office/drawing/2014/main" id="{1383BB2A-F863-AC39-E46D-98BE5E200293}"/>
              </a:ext>
            </a:extLst>
          </p:cNvPr>
          <p:cNvSpPr txBox="1"/>
          <p:nvPr/>
        </p:nvSpPr>
        <p:spPr>
          <a:xfrm>
            <a:off x="8779084" y="6520069"/>
            <a:ext cx="2769980" cy="276999"/>
          </a:xfrm>
          <a:prstGeom prst="rect">
            <a:avLst/>
          </a:prstGeom>
          <a:noFill/>
        </p:spPr>
        <p:txBody>
          <a:bodyPr wrap="square">
            <a:spAutoFit/>
          </a:bodyPr>
          <a:lstStyle/>
          <a:p>
            <a:pPr algn="r"/>
            <a:r>
              <a:rPr lang="es-HN" sz="1200" i="1" dirty="0">
                <a:solidFill>
                  <a:schemeClr val="tx1">
                    <a:lumMod val="75000"/>
                  </a:schemeClr>
                </a:solidFill>
                <a:effectLst/>
                <a:latin typeface="Myriad Pro Cond" panose="020B0506030403020204" pitchFamily="34" charset="0"/>
              </a:rPr>
              <a:t>Fuente: Publisearch, marzo ‘26</a:t>
            </a:r>
            <a:endParaRPr lang="es-HN" sz="1200" i="1" dirty="0">
              <a:solidFill>
                <a:schemeClr val="tx1">
                  <a:lumMod val="75000"/>
                </a:schemeClr>
              </a:solidFill>
              <a:latin typeface="Myriad Pro Cond" panose="020B0506030403020204" pitchFamily="34" charset="0"/>
            </a:endParaRPr>
          </a:p>
        </p:txBody>
      </p:sp>
    </p:spTree>
    <p:extLst>
      <p:ext uri="{BB962C8B-B14F-4D97-AF65-F5344CB8AC3E}">
        <p14:creationId xmlns:p14="http://schemas.microsoft.com/office/powerpoint/2010/main" val="102843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F537E0B-C897-4E6A-E64A-09395253CF7C}"/>
              </a:ext>
            </a:extLst>
          </p:cNvPr>
          <p:cNvSpPr txBox="1"/>
          <p:nvPr/>
        </p:nvSpPr>
        <p:spPr>
          <a:xfrm>
            <a:off x="562413" y="128579"/>
            <a:ext cx="5508239" cy="553998"/>
          </a:xfrm>
          <a:prstGeom prst="rect">
            <a:avLst/>
          </a:prstGeom>
          <a:noFill/>
        </p:spPr>
        <p:txBody>
          <a:bodyPr wrap="none" rtlCol="0">
            <a:spAutoFit/>
          </a:bodyPr>
          <a:lstStyle/>
          <a:p>
            <a:r>
              <a:rPr lang="es-HN" sz="3000" b="1" dirty="0">
                <a:latin typeface="Myriad Pro" panose="020B0503030403020204" pitchFamily="34" charset="0"/>
              </a:rPr>
              <a:t>COEFICIENTE DE EFICIENCIA TV</a:t>
            </a:r>
          </a:p>
        </p:txBody>
      </p:sp>
      <p:sp>
        <p:nvSpPr>
          <p:cNvPr id="5" name="CuadroTexto 4">
            <a:extLst>
              <a:ext uri="{FF2B5EF4-FFF2-40B4-BE49-F238E27FC236}">
                <a16:creationId xmlns:a16="http://schemas.microsoft.com/office/drawing/2014/main" id="{9ABF93A4-1FC3-B36F-2579-6F507595195A}"/>
              </a:ext>
            </a:extLst>
          </p:cNvPr>
          <p:cNvSpPr txBox="1"/>
          <p:nvPr/>
        </p:nvSpPr>
        <p:spPr>
          <a:xfrm>
            <a:off x="598038" y="540775"/>
            <a:ext cx="6255239" cy="369332"/>
          </a:xfrm>
          <a:prstGeom prst="rect">
            <a:avLst/>
          </a:prstGeom>
          <a:noFill/>
        </p:spPr>
        <p:txBody>
          <a:bodyPr wrap="none" rtlCol="0">
            <a:spAutoFit/>
          </a:bodyPr>
          <a:lstStyle/>
          <a:p>
            <a:r>
              <a:rPr lang="es-HN" dirty="0">
                <a:latin typeface="Myriad Pro" panose="020B0503030403020204" pitchFamily="34" charset="0"/>
              </a:rPr>
              <a:t>Enero a marzo 2026 | </a:t>
            </a:r>
            <a:r>
              <a:rPr lang="es-HN" b="1" dirty="0">
                <a:latin typeface="Myriad Pro" panose="020B0503030403020204" pitchFamily="34" charset="0"/>
              </a:rPr>
              <a:t>Relación inversión vrs ruido pubicitario</a:t>
            </a:r>
          </a:p>
        </p:txBody>
      </p:sp>
      <p:sp>
        <p:nvSpPr>
          <p:cNvPr id="6" name="Rectángulo redondeado 5">
            <a:extLst>
              <a:ext uri="{FF2B5EF4-FFF2-40B4-BE49-F238E27FC236}">
                <a16:creationId xmlns:a16="http://schemas.microsoft.com/office/drawing/2014/main" id="{AC8060C9-D541-2D27-3D3D-74A11DBA3788}"/>
              </a:ext>
            </a:extLst>
          </p:cNvPr>
          <p:cNvSpPr/>
          <p:nvPr/>
        </p:nvSpPr>
        <p:spPr>
          <a:xfrm>
            <a:off x="535355" y="228596"/>
            <a:ext cx="72000" cy="648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graphicFrame>
        <p:nvGraphicFramePr>
          <p:cNvPr id="2" name="Tabla 1">
            <a:extLst>
              <a:ext uri="{FF2B5EF4-FFF2-40B4-BE49-F238E27FC236}">
                <a16:creationId xmlns:a16="http://schemas.microsoft.com/office/drawing/2014/main" id="{C5D2607B-78BB-F49F-FA79-AE5DC39309A9}"/>
              </a:ext>
            </a:extLst>
          </p:cNvPr>
          <p:cNvGraphicFramePr>
            <a:graphicFrameLocks noGrp="1"/>
          </p:cNvGraphicFramePr>
          <p:nvPr>
            <p:extLst>
              <p:ext uri="{D42A27DB-BD31-4B8C-83A1-F6EECF244321}">
                <p14:modId xmlns:p14="http://schemas.microsoft.com/office/powerpoint/2010/main" val="1712724079"/>
              </p:ext>
            </p:extLst>
          </p:nvPr>
        </p:nvGraphicFramePr>
        <p:xfrm>
          <a:off x="607355" y="1322302"/>
          <a:ext cx="7227863" cy="5089347"/>
        </p:xfrm>
        <a:graphic>
          <a:graphicData uri="http://schemas.openxmlformats.org/drawingml/2006/table">
            <a:tbl>
              <a:tblPr firstRow="1" bandRow="1">
                <a:tableStyleId>{2D5ABB26-0587-4C30-8999-92F81FD0307C}</a:tableStyleId>
              </a:tblPr>
              <a:tblGrid>
                <a:gridCol w="1287863">
                  <a:extLst>
                    <a:ext uri="{9D8B030D-6E8A-4147-A177-3AD203B41FA5}">
                      <a16:colId xmlns:a16="http://schemas.microsoft.com/office/drawing/2014/main" val="781559616"/>
                    </a:ext>
                  </a:extLst>
                </a:gridCol>
                <a:gridCol w="1188000">
                  <a:extLst>
                    <a:ext uri="{9D8B030D-6E8A-4147-A177-3AD203B41FA5}">
                      <a16:colId xmlns:a16="http://schemas.microsoft.com/office/drawing/2014/main" val="6083932"/>
                    </a:ext>
                  </a:extLst>
                </a:gridCol>
                <a:gridCol w="1188000">
                  <a:extLst>
                    <a:ext uri="{9D8B030D-6E8A-4147-A177-3AD203B41FA5}">
                      <a16:colId xmlns:a16="http://schemas.microsoft.com/office/drawing/2014/main" val="2046144417"/>
                    </a:ext>
                  </a:extLst>
                </a:gridCol>
                <a:gridCol w="1188000">
                  <a:extLst>
                    <a:ext uri="{9D8B030D-6E8A-4147-A177-3AD203B41FA5}">
                      <a16:colId xmlns:a16="http://schemas.microsoft.com/office/drawing/2014/main" val="452940341"/>
                    </a:ext>
                  </a:extLst>
                </a:gridCol>
                <a:gridCol w="1188000">
                  <a:extLst>
                    <a:ext uri="{9D8B030D-6E8A-4147-A177-3AD203B41FA5}">
                      <a16:colId xmlns:a16="http://schemas.microsoft.com/office/drawing/2014/main" val="475440116"/>
                    </a:ext>
                  </a:extLst>
                </a:gridCol>
                <a:gridCol w="1188000">
                  <a:extLst>
                    <a:ext uri="{9D8B030D-6E8A-4147-A177-3AD203B41FA5}">
                      <a16:colId xmlns:a16="http://schemas.microsoft.com/office/drawing/2014/main" val="1022925868"/>
                    </a:ext>
                  </a:extLst>
                </a:gridCol>
              </a:tblGrid>
              <a:tr h="565483">
                <a:tc>
                  <a:txBody>
                    <a:bodyPr/>
                    <a:lstStyle/>
                    <a:p>
                      <a:pPr algn="ctr"/>
                      <a:r>
                        <a:rPr lang="es-HN" b="1" dirty="0">
                          <a:latin typeface="Myriad Pro" panose="020B0503030403020204" pitchFamily="34" charset="0"/>
                        </a:rPr>
                        <a:t>Institución</a:t>
                      </a:r>
                    </a:p>
                  </a:txBody>
                  <a:tcPr anchor="ctr">
                    <a:solidFill>
                      <a:schemeClr val="accent1">
                        <a:lumMod val="50000"/>
                      </a:schemeClr>
                    </a:solidFill>
                  </a:tcPr>
                </a:tc>
                <a:tc>
                  <a:txBody>
                    <a:bodyPr/>
                    <a:lstStyle/>
                    <a:p>
                      <a:pPr algn="ctr"/>
                      <a:r>
                        <a:rPr lang="es-HN" b="1" dirty="0">
                          <a:latin typeface="Myriad Pro" panose="020B0503030403020204" pitchFamily="34" charset="0"/>
                        </a:rPr>
                        <a:t>Inversión</a:t>
                      </a:r>
                    </a:p>
                  </a:txBody>
                  <a:tcPr anchor="ctr">
                    <a:solidFill>
                      <a:schemeClr val="accent1">
                        <a:lumMod val="50000"/>
                      </a:schemeClr>
                    </a:solidFill>
                  </a:tcPr>
                </a:tc>
                <a:tc>
                  <a:txBody>
                    <a:bodyPr/>
                    <a:lstStyle/>
                    <a:p>
                      <a:pPr algn="ctr"/>
                      <a:r>
                        <a:rPr lang="es-HN" b="1" dirty="0">
                          <a:latin typeface="Myriad Pro" panose="020B0503030403020204" pitchFamily="34" charset="0"/>
                        </a:rPr>
                        <a:t>SOI</a:t>
                      </a:r>
                    </a:p>
                  </a:txBody>
                  <a:tcPr anchor="ctr">
                    <a:solidFill>
                      <a:schemeClr val="accent1">
                        <a:lumMod val="50000"/>
                      </a:schemeClr>
                    </a:solidFill>
                  </a:tcPr>
                </a:tc>
                <a:tc>
                  <a:txBody>
                    <a:bodyPr/>
                    <a:lstStyle/>
                    <a:p>
                      <a:pPr algn="ctr"/>
                      <a:r>
                        <a:rPr lang="es-HN" b="1" dirty="0">
                          <a:latin typeface="Myriad Pro" panose="020B0503030403020204" pitchFamily="34" charset="0"/>
                        </a:rPr>
                        <a:t>TRP’S</a:t>
                      </a:r>
                    </a:p>
                  </a:txBody>
                  <a:tcPr anchor="ctr">
                    <a:solidFill>
                      <a:schemeClr val="accent1">
                        <a:lumMod val="50000"/>
                      </a:schemeClr>
                    </a:solidFill>
                  </a:tcPr>
                </a:tc>
                <a:tc>
                  <a:txBody>
                    <a:bodyPr/>
                    <a:lstStyle/>
                    <a:p>
                      <a:pPr algn="ctr"/>
                      <a:r>
                        <a:rPr lang="es-HN" b="1" dirty="0">
                          <a:latin typeface="Myriad Pro" panose="020B0503030403020204" pitchFamily="34" charset="0"/>
                        </a:rPr>
                        <a:t>SOV</a:t>
                      </a:r>
                    </a:p>
                  </a:txBody>
                  <a:tcPr anchor="ctr">
                    <a:solidFill>
                      <a:schemeClr val="accent1">
                        <a:lumMod val="50000"/>
                      </a:schemeClr>
                    </a:solidFill>
                  </a:tcPr>
                </a:tc>
                <a:tc>
                  <a:txBody>
                    <a:bodyPr/>
                    <a:lstStyle/>
                    <a:p>
                      <a:pPr algn="ctr"/>
                      <a:r>
                        <a:rPr lang="es-HN" b="1" dirty="0">
                          <a:latin typeface="Myriad Pro" panose="020B0503030403020204" pitchFamily="34" charset="0"/>
                        </a:rPr>
                        <a:t>COE</a:t>
                      </a:r>
                    </a:p>
                  </a:txBody>
                  <a:tcPr anchor="ctr">
                    <a:solidFill>
                      <a:schemeClr val="accent1">
                        <a:lumMod val="50000"/>
                      </a:schemeClr>
                    </a:solidFill>
                  </a:tcPr>
                </a:tc>
                <a:extLst>
                  <a:ext uri="{0D108BD9-81ED-4DB2-BD59-A6C34878D82A}">
                    <a16:rowId xmlns:a16="http://schemas.microsoft.com/office/drawing/2014/main" val="3502161408"/>
                  </a:ext>
                </a:extLst>
              </a:tr>
              <a:tr h="565483">
                <a:tc>
                  <a:txBody>
                    <a:bodyPr/>
                    <a:lstStyle/>
                    <a:p>
                      <a:pPr algn="ctr"/>
                      <a:r>
                        <a:rPr lang="es-HN" dirty="0">
                          <a:latin typeface="Myriad Pro" panose="020B0503030403020204" pitchFamily="34" charset="0"/>
                        </a:rPr>
                        <a:t>Atántida</a:t>
                      </a:r>
                    </a:p>
                  </a:txBody>
                  <a:tcPr anchor="ctr">
                    <a:solidFill>
                      <a:schemeClr val="accent1">
                        <a:lumMod val="75000"/>
                      </a:schemeClr>
                    </a:solidFill>
                  </a:tcPr>
                </a:tc>
                <a:tc>
                  <a:txBody>
                    <a:bodyPr/>
                    <a:lstStyle/>
                    <a:p>
                      <a:pPr algn="ctr"/>
                      <a:r>
                        <a:rPr lang="es-HN" dirty="0">
                          <a:latin typeface="Myriad Pro" panose="020B0503030403020204" pitchFamily="34" charset="0"/>
                        </a:rPr>
                        <a:t>$1.5M</a:t>
                      </a:r>
                    </a:p>
                  </a:txBody>
                  <a:tcPr anchor="ctr">
                    <a:solidFill>
                      <a:schemeClr val="accent1">
                        <a:lumMod val="75000"/>
                      </a:schemeClr>
                    </a:solidFill>
                  </a:tcPr>
                </a:tc>
                <a:tc>
                  <a:txBody>
                    <a:bodyPr/>
                    <a:lstStyle/>
                    <a:p>
                      <a:pPr algn="ctr"/>
                      <a:r>
                        <a:rPr lang="es-HN" dirty="0">
                          <a:latin typeface="Myriad Pro" panose="020B0503030403020204" pitchFamily="34" charset="0"/>
                        </a:rPr>
                        <a:t>31%</a:t>
                      </a:r>
                    </a:p>
                  </a:txBody>
                  <a:tcPr anchor="ctr">
                    <a:solidFill>
                      <a:schemeClr val="accent1">
                        <a:lumMod val="75000"/>
                      </a:schemeClr>
                    </a:solidFill>
                  </a:tcPr>
                </a:tc>
                <a:tc>
                  <a:txBody>
                    <a:bodyPr/>
                    <a:lstStyle/>
                    <a:p>
                      <a:pPr algn="ctr"/>
                      <a:r>
                        <a:rPr lang="es-HN" dirty="0">
                          <a:latin typeface="Myriad Pro" panose="020B0503030403020204" pitchFamily="34" charset="0"/>
                        </a:rPr>
                        <a:t>15,467</a:t>
                      </a:r>
                    </a:p>
                  </a:txBody>
                  <a:tcPr anchor="ctr">
                    <a:solidFill>
                      <a:schemeClr val="accent1">
                        <a:lumMod val="75000"/>
                      </a:schemeClr>
                    </a:solidFill>
                  </a:tcPr>
                </a:tc>
                <a:tc>
                  <a:txBody>
                    <a:bodyPr/>
                    <a:lstStyle/>
                    <a:p>
                      <a:pPr algn="ctr"/>
                      <a:r>
                        <a:rPr lang="es-HN" dirty="0">
                          <a:latin typeface="Myriad Pro" panose="020B0503030403020204" pitchFamily="34" charset="0"/>
                        </a:rPr>
                        <a:t>25%</a:t>
                      </a:r>
                    </a:p>
                  </a:txBody>
                  <a:tcPr anchor="ctr">
                    <a:solidFill>
                      <a:schemeClr val="accent1">
                        <a:lumMod val="75000"/>
                      </a:schemeClr>
                    </a:solidFill>
                  </a:tcPr>
                </a:tc>
                <a:tc>
                  <a:txBody>
                    <a:bodyPr/>
                    <a:lstStyle/>
                    <a:p>
                      <a:pPr algn="ctr"/>
                      <a:r>
                        <a:rPr lang="es-HN" dirty="0">
                          <a:solidFill>
                            <a:srgbClr val="E4002B"/>
                          </a:solidFill>
                          <a:latin typeface="Myriad Pro" panose="020B0503030403020204" pitchFamily="34" charset="0"/>
                        </a:rPr>
                        <a:t>0.82</a:t>
                      </a:r>
                    </a:p>
                  </a:txBody>
                  <a:tcPr anchor="ctr">
                    <a:solidFill>
                      <a:schemeClr val="accent1">
                        <a:lumMod val="75000"/>
                      </a:schemeClr>
                    </a:solidFill>
                  </a:tcPr>
                </a:tc>
                <a:extLst>
                  <a:ext uri="{0D108BD9-81ED-4DB2-BD59-A6C34878D82A}">
                    <a16:rowId xmlns:a16="http://schemas.microsoft.com/office/drawing/2014/main" val="1186723628"/>
                  </a:ext>
                </a:extLst>
              </a:tr>
              <a:tr h="565483">
                <a:tc>
                  <a:txBody>
                    <a:bodyPr/>
                    <a:lstStyle/>
                    <a:p>
                      <a:pPr algn="ctr"/>
                      <a:r>
                        <a:rPr lang="es-HN" dirty="0">
                          <a:latin typeface="Myriad Pro" panose="020B0503030403020204" pitchFamily="34" charset="0"/>
                        </a:rPr>
                        <a:t>Occidente</a:t>
                      </a:r>
                    </a:p>
                  </a:txBody>
                  <a:tcPr anchor="ctr">
                    <a:solidFill>
                      <a:schemeClr val="accent1">
                        <a:lumMod val="75000"/>
                      </a:schemeClr>
                    </a:solidFill>
                  </a:tcPr>
                </a:tc>
                <a:tc>
                  <a:txBody>
                    <a:bodyPr/>
                    <a:lstStyle/>
                    <a:p>
                      <a:pPr algn="ctr"/>
                      <a:r>
                        <a:rPr lang="es-HN" dirty="0">
                          <a:latin typeface="Myriad Pro" panose="020B0503030403020204" pitchFamily="34" charset="0"/>
                        </a:rPr>
                        <a:t>$971K</a:t>
                      </a:r>
                    </a:p>
                  </a:txBody>
                  <a:tcPr anchor="ctr">
                    <a:solidFill>
                      <a:schemeClr val="accent1">
                        <a:lumMod val="75000"/>
                      </a:schemeClr>
                    </a:solidFill>
                  </a:tcPr>
                </a:tc>
                <a:tc>
                  <a:txBody>
                    <a:bodyPr/>
                    <a:lstStyle/>
                    <a:p>
                      <a:pPr algn="ctr"/>
                      <a:r>
                        <a:rPr lang="es-HN" dirty="0">
                          <a:latin typeface="Myriad Pro" panose="020B0503030403020204" pitchFamily="34" charset="0"/>
                        </a:rPr>
                        <a:t>20%</a:t>
                      </a:r>
                    </a:p>
                  </a:txBody>
                  <a:tcPr anchor="ctr">
                    <a:solidFill>
                      <a:schemeClr val="accent1">
                        <a:lumMod val="75000"/>
                      </a:schemeClr>
                    </a:solidFill>
                  </a:tcPr>
                </a:tc>
                <a:tc>
                  <a:txBody>
                    <a:bodyPr/>
                    <a:lstStyle/>
                    <a:p>
                      <a:pPr algn="ctr"/>
                      <a:r>
                        <a:rPr lang="es-HN" dirty="0">
                          <a:latin typeface="Myriad Pro" panose="020B0503030403020204" pitchFamily="34" charset="0"/>
                        </a:rPr>
                        <a:t>11,510</a:t>
                      </a:r>
                    </a:p>
                  </a:txBody>
                  <a:tcPr anchor="ctr">
                    <a:solidFill>
                      <a:schemeClr val="accent1">
                        <a:lumMod val="75000"/>
                      </a:schemeClr>
                    </a:solidFill>
                  </a:tcPr>
                </a:tc>
                <a:tc>
                  <a:txBody>
                    <a:bodyPr/>
                    <a:lstStyle/>
                    <a:p>
                      <a:pPr algn="ctr"/>
                      <a:r>
                        <a:rPr lang="es-HN" dirty="0">
                          <a:latin typeface="Myriad Pro" panose="020B0503030403020204" pitchFamily="34" charset="0"/>
                        </a:rPr>
                        <a:t>19%</a:t>
                      </a:r>
                    </a:p>
                  </a:txBody>
                  <a:tcPr anchor="ctr">
                    <a:solidFill>
                      <a:schemeClr val="accent1">
                        <a:lumMod val="75000"/>
                      </a:schemeClr>
                    </a:solidFill>
                  </a:tcPr>
                </a:tc>
                <a:tc>
                  <a:txBody>
                    <a:bodyPr/>
                    <a:lstStyle/>
                    <a:p>
                      <a:pPr algn="ctr"/>
                      <a:r>
                        <a:rPr lang="es-HN" dirty="0">
                          <a:solidFill>
                            <a:srgbClr val="E4002B"/>
                          </a:solidFill>
                          <a:latin typeface="Myriad Pro" panose="020B0503030403020204" pitchFamily="34" charset="0"/>
                        </a:rPr>
                        <a:t>0.94</a:t>
                      </a:r>
                    </a:p>
                  </a:txBody>
                  <a:tcPr anchor="ctr">
                    <a:solidFill>
                      <a:schemeClr val="accent1">
                        <a:lumMod val="75000"/>
                      </a:schemeClr>
                    </a:solidFill>
                  </a:tcPr>
                </a:tc>
                <a:extLst>
                  <a:ext uri="{0D108BD9-81ED-4DB2-BD59-A6C34878D82A}">
                    <a16:rowId xmlns:a16="http://schemas.microsoft.com/office/drawing/2014/main" val="2505016094"/>
                  </a:ext>
                </a:extLst>
              </a:tr>
              <a:tr h="565483">
                <a:tc>
                  <a:txBody>
                    <a:bodyPr/>
                    <a:lstStyle/>
                    <a:p>
                      <a:pPr algn="ctr"/>
                      <a:r>
                        <a:rPr lang="es-HN" dirty="0">
                          <a:latin typeface="Myriad Pro" panose="020B0503030403020204" pitchFamily="34" charset="0"/>
                        </a:rPr>
                        <a:t>Banpais</a:t>
                      </a:r>
                    </a:p>
                  </a:txBody>
                  <a:tcPr anchor="ctr">
                    <a:solidFill>
                      <a:schemeClr val="accent1">
                        <a:lumMod val="75000"/>
                      </a:schemeClr>
                    </a:solidFill>
                  </a:tcPr>
                </a:tc>
                <a:tc>
                  <a:txBody>
                    <a:bodyPr/>
                    <a:lstStyle/>
                    <a:p>
                      <a:pPr algn="ctr"/>
                      <a:r>
                        <a:rPr lang="es-HN" dirty="0">
                          <a:latin typeface="Myriad Pro" panose="020B0503030403020204" pitchFamily="34" charset="0"/>
                        </a:rPr>
                        <a:t>$897K</a:t>
                      </a:r>
                    </a:p>
                  </a:txBody>
                  <a:tcPr anchor="ctr">
                    <a:solidFill>
                      <a:schemeClr val="accent1">
                        <a:lumMod val="75000"/>
                      </a:schemeClr>
                    </a:solidFill>
                  </a:tcPr>
                </a:tc>
                <a:tc>
                  <a:txBody>
                    <a:bodyPr/>
                    <a:lstStyle/>
                    <a:p>
                      <a:pPr algn="ctr"/>
                      <a:r>
                        <a:rPr lang="es-HN" dirty="0">
                          <a:latin typeface="Myriad Pro" panose="020B0503030403020204" pitchFamily="34" charset="0"/>
                        </a:rPr>
                        <a:t>18%</a:t>
                      </a:r>
                    </a:p>
                  </a:txBody>
                  <a:tcPr anchor="ctr">
                    <a:solidFill>
                      <a:schemeClr val="accent1">
                        <a:lumMod val="75000"/>
                      </a:schemeClr>
                    </a:solidFill>
                  </a:tcPr>
                </a:tc>
                <a:tc>
                  <a:txBody>
                    <a:bodyPr/>
                    <a:lstStyle/>
                    <a:p>
                      <a:pPr algn="ctr"/>
                      <a:r>
                        <a:rPr lang="es-HN" dirty="0">
                          <a:latin typeface="Myriad Pro" panose="020B0503030403020204" pitchFamily="34" charset="0"/>
                        </a:rPr>
                        <a:t>6,057</a:t>
                      </a:r>
                    </a:p>
                  </a:txBody>
                  <a:tcPr anchor="ctr">
                    <a:solidFill>
                      <a:schemeClr val="accent1">
                        <a:lumMod val="75000"/>
                      </a:schemeClr>
                    </a:solidFill>
                  </a:tcPr>
                </a:tc>
                <a:tc>
                  <a:txBody>
                    <a:bodyPr/>
                    <a:lstStyle/>
                    <a:p>
                      <a:pPr algn="ctr"/>
                      <a:r>
                        <a:rPr lang="es-HN" dirty="0">
                          <a:latin typeface="Myriad Pro" panose="020B0503030403020204" pitchFamily="34" charset="0"/>
                        </a:rPr>
                        <a:t>10%</a:t>
                      </a:r>
                    </a:p>
                  </a:txBody>
                  <a:tcPr anchor="ctr">
                    <a:solidFill>
                      <a:schemeClr val="accent1">
                        <a:lumMod val="75000"/>
                      </a:schemeClr>
                    </a:solidFill>
                  </a:tcPr>
                </a:tc>
                <a:tc>
                  <a:txBody>
                    <a:bodyPr/>
                    <a:lstStyle/>
                    <a:p>
                      <a:pPr algn="ctr"/>
                      <a:r>
                        <a:rPr lang="es-HN" dirty="0">
                          <a:solidFill>
                            <a:srgbClr val="E4002B"/>
                          </a:solidFill>
                          <a:latin typeface="Myriad Pro" panose="020B0503030403020204" pitchFamily="34" charset="0"/>
                        </a:rPr>
                        <a:t>0.53</a:t>
                      </a:r>
                    </a:p>
                  </a:txBody>
                  <a:tcPr anchor="ctr">
                    <a:solidFill>
                      <a:schemeClr val="accent1">
                        <a:lumMod val="75000"/>
                      </a:schemeClr>
                    </a:solidFill>
                  </a:tcPr>
                </a:tc>
                <a:extLst>
                  <a:ext uri="{0D108BD9-81ED-4DB2-BD59-A6C34878D82A}">
                    <a16:rowId xmlns:a16="http://schemas.microsoft.com/office/drawing/2014/main" val="2652795726"/>
                  </a:ext>
                </a:extLst>
              </a:tr>
              <a:tr h="565483">
                <a:tc>
                  <a:txBody>
                    <a:bodyPr/>
                    <a:lstStyle/>
                    <a:p>
                      <a:pPr algn="ctr"/>
                      <a:r>
                        <a:rPr lang="es-HN" dirty="0">
                          <a:solidFill>
                            <a:srgbClr val="00B050"/>
                          </a:solidFill>
                          <a:latin typeface="Myriad Pro" panose="020B0503030403020204" pitchFamily="34" charset="0"/>
                        </a:rPr>
                        <a:t>BAC</a:t>
                      </a:r>
                    </a:p>
                  </a:txBody>
                  <a:tcPr anchor="ctr">
                    <a:solidFill>
                      <a:schemeClr val="accent1">
                        <a:lumMod val="75000"/>
                      </a:schemeClr>
                    </a:solidFill>
                  </a:tcPr>
                </a:tc>
                <a:tc>
                  <a:txBody>
                    <a:bodyPr/>
                    <a:lstStyle/>
                    <a:p>
                      <a:pPr algn="ctr"/>
                      <a:r>
                        <a:rPr lang="es-HN" dirty="0">
                          <a:solidFill>
                            <a:srgbClr val="00B050"/>
                          </a:solidFill>
                          <a:latin typeface="Myriad Pro" panose="020B0503030403020204" pitchFamily="34" charset="0"/>
                        </a:rPr>
                        <a:t>$517K</a:t>
                      </a:r>
                    </a:p>
                  </a:txBody>
                  <a:tcPr anchor="ctr">
                    <a:solidFill>
                      <a:schemeClr val="accent1">
                        <a:lumMod val="75000"/>
                      </a:schemeClr>
                    </a:solidFill>
                  </a:tcPr>
                </a:tc>
                <a:tc>
                  <a:txBody>
                    <a:bodyPr/>
                    <a:lstStyle/>
                    <a:p>
                      <a:pPr algn="ctr"/>
                      <a:r>
                        <a:rPr lang="es-HN" dirty="0">
                          <a:solidFill>
                            <a:srgbClr val="00B050"/>
                          </a:solidFill>
                          <a:latin typeface="Myriad Pro" panose="020B0503030403020204" pitchFamily="34" charset="0"/>
                        </a:rPr>
                        <a:t>11%</a:t>
                      </a:r>
                    </a:p>
                  </a:txBody>
                  <a:tcPr anchor="ctr">
                    <a:solidFill>
                      <a:schemeClr val="accent1">
                        <a:lumMod val="75000"/>
                      </a:schemeClr>
                    </a:solidFill>
                  </a:tcPr>
                </a:tc>
                <a:tc>
                  <a:txBody>
                    <a:bodyPr/>
                    <a:lstStyle/>
                    <a:p>
                      <a:pPr algn="ctr"/>
                      <a:r>
                        <a:rPr lang="es-HN" dirty="0">
                          <a:solidFill>
                            <a:srgbClr val="00B050"/>
                          </a:solidFill>
                          <a:latin typeface="Myriad Pro" panose="020B0503030403020204" pitchFamily="34" charset="0"/>
                        </a:rPr>
                        <a:t>9,297</a:t>
                      </a:r>
                    </a:p>
                  </a:txBody>
                  <a:tcPr anchor="ctr">
                    <a:solidFill>
                      <a:schemeClr val="accent1">
                        <a:lumMod val="75000"/>
                      </a:schemeClr>
                    </a:solidFill>
                  </a:tcPr>
                </a:tc>
                <a:tc>
                  <a:txBody>
                    <a:bodyPr/>
                    <a:lstStyle/>
                    <a:p>
                      <a:pPr algn="ctr"/>
                      <a:r>
                        <a:rPr lang="es-HN" dirty="0">
                          <a:solidFill>
                            <a:srgbClr val="00B050"/>
                          </a:solidFill>
                          <a:latin typeface="Myriad Pro" panose="020B0503030403020204" pitchFamily="34" charset="0"/>
                        </a:rPr>
                        <a:t>15%</a:t>
                      </a:r>
                    </a:p>
                  </a:txBody>
                  <a:tcPr anchor="ctr">
                    <a:solidFill>
                      <a:schemeClr val="accent1">
                        <a:lumMod val="75000"/>
                      </a:schemeClr>
                    </a:solidFill>
                  </a:tcPr>
                </a:tc>
                <a:tc>
                  <a:txBody>
                    <a:bodyPr/>
                    <a:lstStyle/>
                    <a:p>
                      <a:pPr algn="ctr"/>
                      <a:r>
                        <a:rPr lang="es-HN" dirty="0">
                          <a:solidFill>
                            <a:srgbClr val="00B050"/>
                          </a:solidFill>
                          <a:latin typeface="Myriad Pro" panose="020B0503030403020204" pitchFamily="34" charset="0"/>
                        </a:rPr>
                        <a:t>1.42</a:t>
                      </a:r>
                    </a:p>
                  </a:txBody>
                  <a:tcPr anchor="ctr">
                    <a:solidFill>
                      <a:schemeClr val="accent1">
                        <a:lumMod val="75000"/>
                      </a:schemeClr>
                    </a:solidFill>
                  </a:tcPr>
                </a:tc>
                <a:extLst>
                  <a:ext uri="{0D108BD9-81ED-4DB2-BD59-A6C34878D82A}">
                    <a16:rowId xmlns:a16="http://schemas.microsoft.com/office/drawing/2014/main" val="3370616038"/>
                  </a:ext>
                </a:extLst>
              </a:tr>
              <a:tr h="565483">
                <a:tc>
                  <a:txBody>
                    <a:bodyPr/>
                    <a:lstStyle/>
                    <a:p>
                      <a:pPr algn="ctr"/>
                      <a:r>
                        <a:rPr lang="es-HN" dirty="0">
                          <a:solidFill>
                            <a:srgbClr val="00B050"/>
                          </a:solidFill>
                          <a:latin typeface="Myriad Pro" panose="020B0503030403020204" pitchFamily="34" charset="0"/>
                        </a:rPr>
                        <a:t>Ficohsa</a:t>
                      </a:r>
                    </a:p>
                  </a:txBody>
                  <a:tcPr anchor="ctr">
                    <a:solidFill>
                      <a:schemeClr val="accent1">
                        <a:lumMod val="75000"/>
                      </a:schemeClr>
                    </a:solidFill>
                  </a:tcPr>
                </a:tc>
                <a:tc>
                  <a:txBody>
                    <a:bodyPr/>
                    <a:lstStyle/>
                    <a:p>
                      <a:pPr algn="ctr"/>
                      <a:r>
                        <a:rPr lang="es-HN" dirty="0">
                          <a:solidFill>
                            <a:srgbClr val="00B050"/>
                          </a:solidFill>
                          <a:latin typeface="Myriad Pro" panose="020B0503030403020204" pitchFamily="34" charset="0"/>
                        </a:rPr>
                        <a:t>$444K</a:t>
                      </a:r>
                    </a:p>
                  </a:txBody>
                  <a:tcPr anchor="ctr">
                    <a:solidFill>
                      <a:schemeClr val="accent1">
                        <a:lumMod val="75000"/>
                      </a:schemeClr>
                    </a:solidFill>
                  </a:tcPr>
                </a:tc>
                <a:tc>
                  <a:txBody>
                    <a:bodyPr/>
                    <a:lstStyle/>
                    <a:p>
                      <a:pPr algn="ctr"/>
                      <a:r>
                        <a:rPr lang="es-HN" dirty="0">
                          <a:solidFill>
                            <a:srgbClr val="00B050"/>
                          </a:solidFill>
                          <a:latin typeface="Myriad Pro" panose="020B0503030403020204" pitchFamily="34" charset="0"/>
                        </a:rPr>
                        <a:t>9%</a:t>
                      </a:r>
                    </a:p>
                  </a:txBody>
                  <a:tcPr anchor="ctr">
                    <a:solidFill>
                      <a:schemeClr val="accent1">
                        <a:lumMod val="75000"/>
                      </a:schemeClr>
                    </a:solidFill>
                  </a:tcPr>
                </a:tc>
                <a:tc>
                  <a:txBody>
                    <a:bodyPr/>
                    <a:lstStyle/>
                    <a:p>
                      <a:pPr algn="ctr"/>
                      <a:r>
                        <a:rPr lang="es-HN" dirty="0">
                          <a:solidFill>
                            <a:srgbClr val="00B050"/>
                          </a:solidFill>
                          <a:latin typeface="Myriad Pro" panose="020B0503030403020204" pitchFamily="34" charset="0"/>
                        </a:rPr>
                        <a:t>11,217</a:t>
                      </a:r>
                    </a:p>
                  </a:txBody>
                  <a:tcPr anchor="ctr">
                    <a:solidFill>
                      <a:schemeClr val="accent1">
                        <a:lumMod val="75000"/>
                      </a:schemeClr>
                    </a:solidFill>
                  </a:tcPr>
                </a:tc>
                <a:tc>
                  <a:txBody>
                    <a:bodyPr/>
                    <a:lstStyle/>
                    <a:p>
                      <a:pPr algn="ctr"/>
                      <a:r>
                        <a:rPr lang="es-HN" dirty="0">
                          <a:solidFill>
                            <a:srgbClr val="00B050"/>
                          </a:solidFill>
                          <a:latin typeface="Myriad Pro" panose="020B0503030403020204" pitchFamily="34" charset="0"/>
                        </a:rPr>
                        <a:t>18%</a:t>
                      </a:r>
                    </a:p>
                  </a:txBody>
                  <a:tcPr anchor="ctr">
                    <a:solidFill>
                      <a:schemeClr val="accent1">
                        <a:lumMod val="75000"/>
                      </a:schemeClr>
                    </a:solidFill>
                  </a:tcPr>
                </a:tc>
                <a:tc>
                  <a:txBody>
                    <a:bodyPr/>
                    <a:lstStyle/>
                    <a:p>
                      <a:pPr algn="ctr"/>
                      <a:r>
                        <a:rPr lang="es-HN" dirty="0">
                          <a:solidFill>
                            <a:srgbClr val="00B050"/>
                          </a:solidFill>
                          <a:latin typeface="Myriad Pro" panose="020B0503030403020204" pitchFamily="34" charset="0"/>
                        </a:rPr>
                        <a:t>2.00</a:t>
                      </a:r>
                    </a:p>
                  </a:txBody>
                  <a:tcPr anchor="ctr">
                    <a:solidFill>
                      <a:schemeClr val="accent1">
                        <a:lumMod val="75000"/>
                      </a:schemeClr>
                    </a:solidFill>
                  </a:tcPr>
                </a:tc>
                <a:extLst>
                  <a:ext uri="{0D108BD9-81ED-4DB2-BD59-A6C34878D82A}">
                    <a16:rowId xmlns:a16="http://schemas.microsoft.com/office/drawing/2014/main" val="652334836"/>
                  </a:ext>
                </a:extLst>
              </a:tr>
              <a:tr h="565483">
                <a:tc>
                  <a:txBody>
                    <a:bodyPr/>
                    <a:lstStyle/>
                    <a:p>
                      <a:pPr algn="ctr"/>
                      <a:r>
                        <a:rPr lang="es-HN" dirty="0">
                          <a:solidFill>
                            <a:srgbClr val="00B050"/>
                          </a:solidFill>
                          <a:latin typeface="Myriad Pro" panose="020B0503030403020204" pitchFamily="34" charset="0"/>
                        </a:rPr>
                        <a:t>Azteca</a:t>
                      </a:r>
                    </a:p>
                  </a:txBody>
                  <a:tcPr anchor="ctr">
                    <a:solidFill>
                      <a:schemeClr val="accent1">
                        <a:lumMod val="75000"/>
                      </a:schemeClr>
                    </a:solidFill>
                  </a:tcPr>
                </a:tc>
                <a:tc>
                  <a:txBody>
                    <a:bodyPr/>
                    <a:lstStyle/>
                    <a:p>
                      <a:pPr algn="ctr"/>
                      <a:r>
                        <a:rPr lang="es-HN" dirty="0">
                          <a:solidFill>
                            <a:srgbClr val="00B050"/>
                          </a:solidFill>
                          <a:latin typeface="Myriad Pro" panose="020B0503030403020204" pitchFamily="34" charset="0"/>
                        </a:rPr>
                        <a:t>$326K</a:t>
                      </a:r>
                    </a:p>
                  </a:txBody>
                  <a:tcPr anchor="ctr">
                    <a:solidFill>
                      <a:schemeClr val="accent1">
                        <a:lumMod val="75000"/>
                      </a:schemeClr>
                    </a:solidFill>
                  </a:tcPr>
                </a:tc>
                <a:tc>
                  <a:txBody>
                    <a:bodyPr/>
                    <a:lstStyle/>
                    <a:p>
                      <a:pPr algn="ctr"/>
                      <a:r>
                        <a:rPr lang="es-HN" dirty="0">
                          <a:solidFill>
                            <a:srgbClr val="00B050"/>
                          </a:solidFill>
                          <a:latin typeface="Myriad Pro" panose="020B0503030403020204" pitchFamily="34" charset="0"/>
                        </a:rPr>
                        <a:t>7%</a:t>
                      </a:r>
                    </a:p>
                  </a:txBody>
                  <a:tcPr anchor="ctr">
                    <a:solidFill>
                      <a:schemeClr val="accent1">
                        <a:lumMod val="75000"/>
                      </a:schemeClr>
                    </a:solidFill>
                  </a:tcPr>
                </a:tc>
                <a:tc>
                  <a:txBody>
                    <a:bodyPr/>
                    <a:lstStyle/>
                    <a:p>
                      <a:pPr algn="ctr"/>
                      <a:r>
                        <a:rPr lang="es-HN" dirty="0">
                          <a:solidFill>
                            <a:srgbClr val="00B050"/>
                          </a:solidFill>
                          <a:latin typeface="Myriad Pro" panose="020B0503030403020204" pitchFamily="34" charset="0"/>
                        </a:rPr>
                        <a:t>6,485</a:t>
                      </a:r>
                    </a:p>
                  </a:txBody>
                  <a:tcPr anchor="ctr">
                    <a:solidFill>
                      <a:schemeClr val="accent1">
                        <a:lumMod val="75000"/>
                      </a:schemeClr>
                    </a:solidFill>
                  </a:tcPr>
                </a:tc>
                <a:tc>
                  <a:txBody>
                    <a:bodyPr/>
                    <a:lstStyle/>
                    <a:p>
                      <a:pPr algn="ctr"/>
                      <a:r>
                        <a:rPr lang="es-HN" dirty="0">
                          <a:solidFill>
                            <a:srgbClr val="00B050"/>
                          </a:solidFill>
                          <a:latin typeface="Myriad Pro" panose="020B0503030403020204" pitchFamily="34" charset="0"/>
                        </a:rPr>
                        <a:t>10%</a:t>
                      </a:r>
                    </a:p>
                  </a:txBody>
                  <a:tcPr anchor="ctr">
                    <a:solidFill>
                      <a:schemeClr val="accent1">
                        <a:lumMod val="75000"/>
                      </a:schemeClr>
                    </a:solidFill>
                  </a:tcPr>
                </a:tc>
                <a:tc>
                  <a:txBody>
                    <a:bodyPr/>
                    <a:lstStyle/>
                    <a:p>
                      <a:pPr algn="ctr"/>
                      <a:r>
                        <a:rPr lang="es-HN" dirty="0">
                          <a:solidFill>
                            <a:srgbClr val="00B050"/>
                          </a:solidFill>
                          <a:latin typeface="Myriad Pro" panose="020B0503030403020204" pitchFamily="34" charset="0"/>
                        </a:rPr>
                        <a:t>1.57</a:t>
                      </a:r>
                    </a:p>
                  </a:txBody>
                  <a:tcPr anchor="ctr">
                    <a:solidFill>
                      <a:schemeClr val="accent1">
                        <a:lumMod val="75000"/>
                      </a:schemeClr>
                    </a:solidFill>
                  </a:tcPr>
                </a:tc>
                <a:extLst>
                  <a:ext uri="{0D108BD9-81ED-4DB2-BD59-A6C34878D82A}">
                    <a16:rowId xmlns:a16="http://schemas.microsoft.com/office/drawing/2014/main" val="1688211542"/>
                  </a:ext>
                </a:extLst>
              </a:tr>
              <a:tr h="565483">
                <a:tc>
                  <a:txBody>
                    <a:bodyPr/>
                    <a:lstStyle/>
                    <a:p>
                      <a:pPr algn="ctr"/>
                      <a:r>
                        <a:rPr lang="es-HN" dirty="0">
                          <a:latin typeface="Myriad Pro" panose="020B0503030403020204" pitchFamily="34" charset="0"/>
                        </a:rPr>
                        <a:t>Davivienda</a:t>
                      </a:r>
                    </a:p>
                  </a:txBody>
                  <a:tcPr anchor="ctr">
                    <a:solidFill>
                      <a:schemeClr val="accent1">
                        <a:lumMod val="75000"/>
                      </a:schemeClr>
                    </a:solidFill>
                  </a:tcPr>
                </a:tc>
                <a:tc>
                  <a:txBody>
                    <a:bodyPr/>
                    <a:lstStyle/>
                    <a:p>
                      <a:pPr algn="ctr"/>
                      <a:r>
                        <a:rPr lang="es-HN" dirty="0">
                          <a:latin typeface="Myriad Pro" panose="020B0503030403020204" pitchFamily="34" charset="0"/>
                        </a:rPr>
                        <a:t>$241K</a:t>
                      </a:r>
                    </a:p>
                  </a:txBody>
                  <a:tcPr anchor="ctr">
                    <a:solidFill>
                      <a:schemeClr val="accent1">
                        <a:lumMod val="75000"/>
                      </a:schemeClr>
                    </a:solidFill>
                  </a:tcPr>
                </a:tc>
                <a:tc>
                  <a:txBody>
                    <a:bodyPr/>
                    <a:lstStyle/>
                    <a:p>
                      <a:pPr algn="ctr"/>
                      <a:r>
                        <a:rPr lang="es-HN" dirty="0">
                          <a:latin typeface="Myriad Pro" panose="020B0503030403020204" pitchFamily="34" charset="0"/>
                        </a:rPr>
                        <a:t>5%</a:t>
                      </a:r>
                    </a:p>
                  </a:txBody>
                  <a:tcPr anchor="ctr">
                    <a:solidFill>
                      <a:schemeClr val="accent1">
                        <a:lumMod val="75000"/>
                      </a:schemeClr>
                    </a:solidFill>
                  </a:tcPr>
                </a:tc>
                <a:tc>
                  <a:txBody>
                    <a:bodyPr/>
                    <a:lstStyle/>
                    <a:p>
                      <a:pPr algn="ctr"/>
                      <a:r>
                        <a:rPr lang="es-HN" dirty="0">
                          <a:latin typeface="Myriad Pro" panose="020B0503030403020204" pitchFamily="34" charset="0"/>
                        </a:rPr>
                        <a:t>1,824</a:t>
                      </a:r>
                    </a:p>
                  </a:txBody>
                  <a:tcPr anchor="ctr">
                    <a:solidFill>
                      <a:schemeClr val="accent1">
                        <a:lumMod val="75000"/>
                      </a:schemeClr>
                    </a:solidFill>
                  </a:tcPr>
                </a:tc>
                <a:tc>
                  <a:txBody>
                    <a:bodyPr/>
                    <a:lstStyle/>
                    <a:p>
                      <a:pPr algn="ctr"/>
                      <a:r>
                        <a:rPr lang="es-HN" dirty="0">
                          <a:latin typeface="Myriad Pro" panose="020B0503030403020204" pitchFamily="34" charset="0"/>
                        </a:rPr>
                        <a:t>3%</a:t>
                      </a:r>
                    </a:p>
                  </a:txBody>
                  <a:tcPr anchor="ctr">
                    <a:solidFill>
                      <a:schemeClr val="accent1">
                        <a:lumMod val="75000"/>
                      </a:schemeClr>
                    </a:solidFill>
                  </a:tcPr>
                </a:tc>
                <a:tc>
                  <a:txBody>
                    <a:bodyPr/>
                    <a:lstStyle/>
                    <a:p>
                      <a:pPr algn="ctr"/>
                      <a:r>
                        <a:rPr lang="es-HN" dirty="0">
                          <a:latin typeface="Myriad Pro" panose="020B0503030403020204" pitchFamily="34" charset="0"/>
                        </a:rPr>
                        <a:t>0.50</a:t>
                      </a:r>
                    </a:p>
                  </a:txBody>
                  <a:tcPr anchor="ctr">
                    <a:solidFill>
                      <a:schemeClr val="accent1">
                        <a:lumMod val="75000"/>
                      </a:schemeClr>
                    </a:solidFill>
                  </a:tcPr>
                </a:tc>
                <a:extLst>
                  <a:ext uri="{0D108BD9-81ED-4DB2-BD59-A6C34878D82A}">
                    <a16:rowId xmlns:a16="http://schemas.microsoft.com/office/drawing/2014/main" val="1071584967"/>
                  </a:ext>
                </a:extLst>
              </a:tr>
              <a:tr h="565483">
                <a:tc>
                  <a:txBody>
                    <a:bodyPr/>
                    <a:lstStyle/>
                    <a:p>
                      <a:pPr algn="ctr"/>
                      <a:r>
                        <a:rPr lang="es-HN" b="1" dirty="0">
                          <a:latin typeface="Myriad Pro" panose="020B0503030403020204" pitchFamily="34" charset="0"/>
                        </a:rPr>
                        <a:t>Totales</a:t>
                      </a:r>
                    </a:p>
                  </a:txBody>
                  <a:tcPr anchor="ctr">
                    <a:solidFill>
                      <a:schemeClr val="accent1">
                        <a:lumMod val="50000"/>
                      </a:schemeClr>
                    </a:solidFill>
                  </a:tcPr>
                </a:tc>
                <a:tc>
                  <a:txBody>
                    <a:bodyPr/>
                    <a:lstStyle/>
                    <a:p>
                      <a:pPr algn="ctr"/>
                      <a:r>
                        <a:rPr lang="es-HN" b="1" dirty="0">
                          <a:latin typeface="Myriad Pro" panose="020B0503030403020204" pitchFamily="34" charset="0"/>
                        </a:rPr>
                        <a:t>$4.8M</a:t>
                      </a:r>
                    </a:p>
                  </a:txBody>
                  <a:tcPr anchor="ctr">
                    <a:solidFill>
                      <a:schemeClr val="accent1">
                        <a:lumMod val="50000"/>
                      </a:schemeClr>
                    </a:solidFill>
                  </a:tcPr>
                </a:tc>
                <a:tc>
                  <a:txBody>
                    <a:bodyPr/>
                    <a:lstStyle/>
                    <a:p>
                      <a:pPr algn="ctr"/>
                      <a:endParaRPr lang="es-HN" b="1" dirty="0">
                        <a:latin typeface="Myriad Pro" panose="020B0503030403020204" pitchFamily="34" charset="0"/>
                      </a:endParaRPr>
                    </a:p>
                  </a:txBody>
                  <a:tcPr anchor="ctr">
                    <a:solidFill>
                      <a:schemeClr val="accent1">
                        <a:lumMod val="50000"/>
                      </a:schemeClr>
                    </a:solidFill>
                  </a:tcPr>
                </a:tc>
                <a:tc>
                  <a:txBody>
                    <a:bodyPr/>
                    <a:lstStyle/>
                    <a:p>
                      <a:pPr algn="ctr"/>
                      <a:r>
                        <a:rPr lang="es-HN" b="1" dirty="0">
                          <a:latin typeface="Myriad Pro" panose="020B0503030403020204" pitchFamily="34" charset="0"/>
                        </a:rPr>
                        <a:t>61,859</a:t>
                      </a:r>
                    </a:p>
                  </a:txBody>
                  <a:tcPr anchor="ctr">
                    <a:solidFill>
                      <a:schemeClr val="accent1">
                        <a:lumMod val="50000"/>
                      </a:schemeClr>
                    </a:solidFill>
                  </a:tcPr>
                </a:tc>
                <a:tc>
                  <a:txBody>
                    <a:bodyPr/>
                    <a:lstStyle/>
                    <a:p>
                      <a:pPr algn="ctr"/>
                      <a:endParaRPr lang="es-HN" b="1" dirty="0">
                        <a:latin typeface="Myriad Pro" panose="020B0503030403020204" pitchFamily="34" charset="0"/>
                      </a:endParaRPr>
                    </a:p>
                  </a:txBody>
                  <a:tcPr anchor="ctr">
                    <a:solidFill>
                      <a:schemeClr val="accent1">
                        <a:lumMod val="50000"/>
                      </a:schemeClr>
                    </a:solidFill>
                  </a:tcPr>
                </a:tc>
                <a:tc>
                  <a:txBody>
                    <a:bodyPr/>
                    <a:lstStyle/>
                    <a:p>
                      <a:pPr algn="ctr"/>
                      <a:endParaRPr lang="es-HN" b="1" dirty="0">
                        <a:latin typeface="Myriad Pro" panose="020B0503030403020204" pitchFamily="34" charset="0"/>
                      </a:endParaRPr>
                    </a:p>
                  </a:txBody>
                  <a:tcPr anchor="ctr">
                    <a:solidFill>
                      <a:schemeClr val="accent1">
                        <a:lumMod val="50000"/>
                      </a:schemeClr>
                    </a:solidFill>
                  </a:tcPr>
                </a:tc>
                <a:extLst>
                  <a:ext uri="{0D108BD9-81ED-4DB2-BD59-A6C34878D82A}">
                    <a16:rowId xmlns:a16="http://schemas.microsoft.com/office/drawing/2014/main" val="154385938"/>
                  </a:ext>
                </a:extLst>
              </a:tr>
            </a:tbl>
          </a:graphicData>
        </a:graphic>
      </p:graphicFrame>
      <p:pic>
        <p:nvPicPr>
          <p:cNvPr id="3" name="Picture 8">
            <a:extLst>
              <a:ext uri="{FF2B5EF4-FFF2-40B4-BE49-F238E27FC236}">
                <a16:creationId xmlns:a16="http://schemas.microsoft.com/office/drawing/2014/main" id="{1DB9A1CA-094F-094E-D0C7-D874AEC58FF4}"/>
              </a:ext>
            </a:extLst>
          </p:cNvPr>
          <p:cNvPicPr>
            <a:picLocks noChangeAspect="1" noChangeArrowheads="1"/>
          </p:cNvPicPr>
          <p:nvPr/>
        </p:nvPicPr>
        <p:blipFill>
          <a:blip r:embed="rId3">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677055" y="3792160"/>
            <a:ext cx="160813" cy="160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961AD90B-484A-531C-17DD-49D5AEE724DF}"/>
              </a:ext>
            </a:extLst>
          </p:cNvPr>
          <p:cNvPicPr>
            <a:picLocks noChangeAspect="1" noChangeArrowheads="1"/>
          </p:cNvPicPr>
          <p:nvPr/>
        </p:nvPicPr>
        <p:blipFill>
          <a:blip r:embed="rId3">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662064" y="4361787"/>
            <a:ext cx="160813" cy="1608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E9C2FD05-9B13-BF91-6833-3C04C0196DB7}"/>
              </a:ext>
            </a:extLst>
          </p:cNvPr>
          <p:cNvPicPr>
            <a:picLocks noChangeAspect="1" noChangeArrowheads="1"/>
          </p:cNvPicPr>
          <p:nvPr/>
        </p:nvPicPr>
        <p:blipFill>
          <a:blip r:embed="rId3">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662064" y="4916423"/>
            <a:ext cx="160813" cy="16081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16">
            <a:extLst>
              <a:ext uri="{FF2B5EF4-FFF2-40B4-BE49-F238E27FC236}">
                <a16:creationId xmlns:a16="http://schemas.microsoft.com/office/drawing/2014/main" id="{D1DEE50E-7A91-7882-6D3D-EC83FFFC2233}"/>
              </a:ext>
            </a:extLst>
          </p:cNvPr>
          <p:cNvSpPr/>
          <p:nvPr/>
        </p:nvSpPr>
        <p:spPr>
          <a:xfrm>
            <a:off x="8064709" y="1322302"/>
            <a:ext cx="3519936" cy="5089347"/>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25" name="CuadroTexto 24">
            <a:extLst>
              <a:ext uri="{FF2B5EF4-FFF2-40B4-BE49-F238E27FC236}">
                <a16:creationId xmlns:a16="http://schemas.microsoft.com/office/drawing/2014/main" id="{850D7924-CB79-B7A3-5BBE-E99FBAA4BCFD}"/>
              </a:ext>
            </a:extLst>
          </p:cNvPr>
          <p:cNvSpPr txBox="1"/>
          <p:nvPr/>
        </p:nvSpPr>
        <p:spPr>
          <a:xfrm>
            <a:off x="8074654" y="1798791"/>
            <a:ext cx="3004349" cy="707886"/>
          </a:xfrm>
          <a:prstGeom prst="rect">
            <a:avLst/>
          </a:prstGeom>
          <a:noFill/>
        </p:spPr>
        <p:txBody>
          <a:bodyPr wrap="none" rtlCol="0">
            <a:spAutoFit/>
          </a:bodyPr>
          <a:lstStyle/>
          <a:p>
            <a:r>
              <a:rPr lang="es-HN" sz="2000" b="1" dirty="0">
                <a:latin typeface="Myriad Pro" panose="020B0503030403020204" pitchFamily="34" charset="0"/>
              </a:rPr>
              <a:t>Coeficiente de eficiencia </a:t>
            </a:r>
          </a:p>
          <a:p>
            <a:r>
              <a:rPr lang="es-HN" sz="2000" b="1" dirty="0">
                <a:latin typeface="Myriad Pro" panose="020B0503030403020204" pitchFamily="34" charset="0"/>
              </a:rPr>
              <a:t>(COE)</a:t>
            </a:r>
          </a:p>
        </p:txBody>
      </p:sp>
      <p:sp>
        <p:nvSpPr>
          <p:cNvPr id="29" name="CuadroTexto 28">
            <a:extLst>
              <a:ext uri="{FF2B5EF4-FFF2-40B4-BE49-F238E27FC236}">
                <a16:creationId xmlns:a16="http://schemas.microsoft.com/office/drawing/2014/main" id="{188B5F21-9363-599C-827A-D737F3170C92}"/>
              </a:ext>
            </a:extLst>
          </p:cNvPr>
          <p:cNvSpPr txBox="1"/>
          <p:nvPr/>
        </p:nvSpPr>
        <p:spPr>
          <a:xfrm>
            <a:off x="8074654" y="2513800"/>
            <a:ext cx="3509991" cy="1477328"/>
          </a:xfrm>
          <a:prstGeom prst="rect">
            <a:avLst/>
          </a:prstGeom>
          <a:noFill/>
        </p:spPr>
        <p:txBody>
          <a:bodyPr wrap="square">
            <a:spAutoFit/>
          </a:bodyPr>
          <a:lstStyle/>
          <a:p>
            <a:pPr algn="l"/>
            <a:r>
              <a:rPr lang="es-HN" dirty="0">
                <a:solidFill>
                  <a:srgbClr val="94A3B8"/>
                </a:solidFill>
                <a:effectLst/>
                <a:latin typeface="Myriad Pro Cond" panose="020B0506030403020204" pitchFamily="34" charset="0"/>
              </a:rPr>
              <a:t>Relaciona la participación en inversión (SOI) con la participación en ruido publicitario (SOV). </a:t>
            </a:r>
            <a:r>
              <a:rPr lang="es-HN" dirty="0">
                <a:solidFill>
                  <a:srgbClr val="E2E8F0"/>
                </a:solidFill>
                <a:effectLst/>
                <a:latin typeface="Myriad Pro Cond" panose="020B0506030403020204" pitchFamily="34" charset="0"/>
              </a:rPr>
              <a:t>Un valor &gt; 1 indica alta eficiencia.</a:t>
            </a:r>
            <a:endParaRPr lang="es-HN" dirty="0">
              <a:solidFill>
                <a:srgbClr val="94A3B8"/>
              </a:solidFill>
              <a:effectLst/>
              <a:latin typeface="Myriad Pro Cond" panose="020B0506030403020204" pitchFamily="34" charset="0"/>
            </a:endParaRPr>
          </a:p>
          <a:p>
            <a:br>
              <a:rPr lang="es-HN" dirty="0">
                <a:latin typeface="Myriad Pro Cond" panose="020B0506030403020204" pitchFamily="34" charset="0"/>
              </a:rPr>
            </a:br>
            <a:endParaRPr lang="es-HN" dirty="0">
              <a:latin typeface="Myriad Pro Cond" panose="020B0506030403020204" pitchFamily="34" charset="0"/>
            </a:endParaRPr>
          </a:p>
        </p:txBody>
      </p:sp>
      <p:sp>
        <p:nvSpPr>
          <p:cNvPr id="30" name="Rectangle 1">
            <a:extLst>
              <a:ext uri="{FF2B5EF4-FFF2-40B4-BE49-F238E27FC236}">
                <a16:creationId xmlns:a16="http://schemas.microsoft.com/office/drawing/2014/main" id="{DEB25676-E09E-3EDD-7701-C3FFDD30A5A0}"/>
              </a:ext>
            </a:extLst>
          </p:cNvPr>
          <p:cNvSpPr>
            <a:spLocks noChangeArrowheads="1"/>
          </p:cNvSpPr>
          <p:nvPr/>
        </p:nvSpPr>
        <p:spPr bwMode="auto">
          <a:xfrm>
            <a:off x="0" y="-123111"/>
            <a:ext cx="1219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HN" altLang="es-HN" sz="1000" b="0" i="0" u="sng" strike="noStrike" cap="none" normalizeH="0" baseline="0" dirty="0">
                <a:ln>
                  <a:noFill/>
                </a:ln>
                <a:solidFill>
                  <a:srgbClr val="1A0DAB"/>
                </a:solidFill>
                <a:effectLst/>
                <a:latin typeface="Arial" panose="020B0604020202020204" pitchFamily="34" charset="0"/>
              </a:rPr>
              <a:t>  </a:t>
            </a:r>
            <a:r>
              <a:rPr kumimoji="0" lang="es-HN" altLang="es-HN" sz="700" b="0" i="0" u="sng" strike="noStrike" cap="none" normalizeH="0" baseline="0" dirty="0">
                <a:ln>
                  <a:noFill/>
                </a:ln>
                <a:solidFill>
                  <a:srgbClr val="F1F3F4"/>
                </a:solidFill>
                <a:effectLst/>
                <a:latin typeface="Roboto-Medium"/>
                <a:hlinkClick r:id="rId4"/>
              </a:rPr>
              <a:t>512 × 512</a:t>
            </a:r>
            <a:endParaRPr kumimoji="0" lang="es-HN" altLang="es-HN"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Gráfico de linea - Iconos gratis de negocio">
            <a:hlinkClick r:id="rId4"/>
            <a:extLst>
              <a:ext uri="{FF2B5EF4-FFF2-40B4-BE49-F238E27FC236}">
                <a16:creationId xmlns:a16="http://schemas.microsoft.com/office/drawing/2014/main" id="{5AC77D36-16D9-7A25-6095-DC0D7A683BC0}"/>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89683" y="1302756"/>
            <a:ext cx="504612" cy="504612"/>
          </a:xfrm>
          <a:prstGeom prst="rect">
            <a:avLst/>
          </a:prstGeom>
          <a:noFill/>
          <a:extLst>
            <a:ext uri="{909E8E84-426E-40DD-AFC4-6F175D3DCCD1}">
              <a14:hiddenFill xmlns:a14="http://schemas.microsoft.com/office/drawing/2010/main">
                <a:solidFill>
                  <a:srgbClr val="FFFFFF"/>
                </a:solidFill>
              </a14:hiddenFill>
            </a:ext>
          </a:extLst>
        </p:spPr>
      </p:pic>
      <p:sp>
        <p:nvSpPr>
          <p:cNvPr id="32" name="Rectángulo redondeado 31">
            <a:extLst>
              <a:ext uri="{FF2B5EF4-FFF2-40B4-BE49-F238E27FC236}">
                <a16:creationId xmlns:a16="http://schemas.microsoft.com/office/drawing/2014/main" id="{A0D57D24-60DB-6652-9C6A-0C0C01E23869}"/>
              </a:ext>
            </a:extLst>
          </p:cNvPr>
          <p:cNvSpPr/>
          <p:nvPr/>
        </p:nvSpPr>
        <p:spPr>
          <a:xfrm>
            <a:off x="8189683" y="3429000"/>
            <a:ext cx="3277792" cy="1567829"/>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33" name="CuadroTexto 32">
            <a:extLst>
              <a:ext uri="{FF2B5EF4-FFF2-40B4-BE49-F238E27FC236}">
                <a16:creationId xmlns:a16="http://schemas.microsoft.com/office/drawing/2014/main" id="{9C84918D-0BEB-93A8-059D-CE3799B7853D}"/>
              </a:ext>
            </a:extLst>
          </p:cNvPr>
          <p:cNvSpPr txBox="1"/>
          <p:nvPr/>
        </p:nvSpPr>
        <p:spPr>
          <a:xfrm>
            <a:off x="8207941" y="3532271"/>
            <a:ext cx="2258952" cy="1200329"/>
          </a:xfrm>
          <a:prstGeom prst="rect">
            <a:avLst/>
          </a:prstGeom>
          <a:noFill/>
        </p:spPr>
        <p:txBody>
          <a:bodyPr wrap="none" rtlCol="0">
            <a:spAutoFit/>
          </a:bodyPr>
          <a:lstStyle/>
          <a:p>
            <a:r>
              <a:rPr lang="es-HN" b="1" dirty="0">
                <a:solidFill>
                  <a:srgbClr val="00B050"/>
                </a:solidFill>
                <a:latin typeface="Myriad Pro" panose="020B0503030403020204" pitchFamily="34" charset="0"/>
              </a:rPr>
              <a:t>Líderes en eficiencia</a:t>
            </a:r>
          </a:p>
          <a:p>
            <a:pPr marL="285750" indent="-285750">
              <a:buFont typeface="Arial" panose="020B0604020202020204" pitchFamily="34" charset="0"/>
              <a:buChar char="•"/>
            </a:pPr>
            <a:r>
              <a:rPr lang="es-HN" dirty="0">
                <a:latin typeface="Myriad Pro" panose="020B0503030403020204" pitchFamily="34" charset="0"/>
              </a:rPr>
              <a:t>Ficohsa (2.0)</a:t>
            </a:r>
          </a:p>
          <a:p>
            <a:pPr marL="285750" indent="-285750">
              <a:buFont typeface="Arial" panose="020B0604020202020204" pitchFamily="34" charset="0"/>
              <a:buChar char="•"/>
            </a:pPr>
            <a:r>
              <a:rPr lang="es-HN" dirty="0">
                <a:latin typeface="Myriad Pro" panose="020B0503030403020204" pitchFamily="34" charset="0"/>
              </a:rPr>
              <a:t>Azteca (1.57)</a:t>
            </a:r>
          </a:p>
          <a:p>
            <a:pPr marL="285750" indent="-285750">
              <a:buFont typeface="Arial" panose="020B0604020202020204" pitchFamily="34" charset="0"/>
              <a:buChar char="•"/>
            </a:pPr>
            <a:r>
              <a:rPr lang="es-HN" dirty="0">
                <a:latin typeface="Myriad Pro" panose="020B0503030403020204" pitchFamily="34" charset="0"/>
              </a:rPr>
              <a:t>BAC (1.42)</a:t>
            </a:r>
          </a:p>
        </p:txBody>
      </p:sp>
      <p:sp>
        <p:nvSpPr>
          <p:cNvPr id="35" name="CuadroTexto 34">
            <a:extLst>
              <a:ext uri="{FF2B5EF4-FFF2-40B4-BE49-F238E27FC236}">
                <a16:creationId xmlns:a16="http://schemas.microsoft.com/office/drawing/2014/main" id="{6484CFD1-9BE2-0521-42E2-5FEF55879AE1}"/>
              </a:ext>
            </a:extLst>
          </p:cNvPr>
          <p:cNvSpPr txBox="1"/>
          <p:nvPr/>
        </p:nvSpPr>
        <p:spPr>
          <a:xfrm>
            <a:off x="8189683" y="5182626"/>
            <a:ext cx="3277792" cy="923330"/>
          </a:xfrm>
          <a:prstGeom prst="rect">
            <a:avLst/>
          </a:prstGeom>
          <a:noFill/>
        </p:spPr>
        <p:txBody>
          <a:bodyPr wrap="square">
            <a:spAutoFit/>
          </a:bodyPr>
          <a:lstStyle/>
          <a:p>
            <a:r>
              <a:rPr lang="es-HN" dirty="0">
                <a:solidFill>
                  <a:srgbClr val="94A3B8"/>
                </a:solidFill>
                <a:effectLst/>
                <a:latin typeface="Myriad Pro Cond" panose="020B0506030403020204" pitchFamily="34" charset="0"/>
              </a:rPr>
              <a:t>Las altas posiciones se deben a la concentración de su pauta en canales y espacios de alto alcance.</a:t>
            </a:r>
            <a:endParaRPr lang="es-HN" dirty="0">
              <a:latin typeface="Myriad Pro Cond" panose="020B0506030403020204" pitchFamily="34" charset="0"/>
            </a:endParaRPr>
          </a:p>
        </p:txBody>
      </p:sp>
      <p:sp>
        <p:nvSpPr>
          <p:cNvPr id="36" name="CuadroTexto 35">
            <a:extLst>
              <a:ext uri="{FF2B5EF4-FFF2-40B4-BE49-F238E27FC236}">
                <a16:creationId xmlns:a16="http://schemas.microsoft.com/office/drawing/2014/main" id="{442CCAB4-859A-9BF0-E636-A81F64050700}"/>
              </a:ext>
            </a:extLst>
          </p:cNvPr>
          <p:cNvSpPr txBox="1"/>
          <p:nvPr/>
        </p:nvSpPr>
        <p:spPr>
          <a:xfrm>
            <a:off x="8779084" y="6520069"/>
            <a:ext cx="2769980" cy="276999"/>
          </a:xfrm>
          <a:prstGeom prst="rect">
            <a:avLst/>
          </a:prstGeom>
          <a:noFill/>
        </p:spPr>
        <p:txBody>
          <a:bodyPr wrap="square">
            <a:spAutoFit/>
          </a:bodyPr>
          <a:lstStyle/>
          <a:p>
            <a:pPr algn="r"/>
            <a:r>
              <a:rPr lang="es-HN" sz="1200" i="1" dirty="0">
                <a:solidFill>
                  <a:schemeClr val="tx1">
                    <a:lumMod val="75000"/>
                  </a:schemeClr>
                </a:solidFill>
                <a:effectLst/>
                <a:latin typeface="Myriad Pro Cond" panose="020B0506030403020204" pitchFamily="34" charset="0"/>
              </a:rPr>
              <a:t>Fuente: Publisearch, marzo ‘26</a:t>
            </a:r>
            <a:endParaRPr lang="es-HN" sz="1200" i="1" dirty="0">
              <a:solidFill>
                <a:schemeClr val="tx1">
                  <a:lumMod val="75000"/>
                </a:schemeClr>
              </a:solidFill>
              <a:latin typeface="Myriad Pro Cond" panose="020B0506030403020204" pitchFamily="34" charset="0"/>
            </a:endParaRPr>
          </a:p>
        </p:txBody>
      </p:sp>
    </p:spTree>
    <p:extLst>
      <p:ext uri="{BB962C8B-B14F-4D97-AF65-F5344CB8AC3E}">
        <p14:creationId xmlns:p14="http://schemas.microsoft.com/office/powerpoint/2010/main" val="1214520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F537E0B-C897-4E6A-E64A-09395253CF7C}"/>
              </a:ext>
            </a:extLst>
          </p:cNvPr>
          <p:cNvSpPr txBox="1"/>
          <p:nvPr/>
        </p:nvSpPr>
        <p:spPr>
          <a:xfrm>
            <a:off x="562413" y="128579"/>
            <a:ext cx="6361037" cy="553998"/>
          </a:xfrm>
          <a:prstGeom prst="rect">
            <a:avLst/>
          </a:prstGeom>
          <a:noFill/>
        </p:spPr>
        <p:txBody>
          <a:bodyPr wrap="none" rtlCol="0">
            <a:spAutoFit/>
          </a:bodyPr>
          <a:lstStyle/>
          <a:p>
            <a:r>
              <a:rPr lang="es-HN" sz="3000" b="1" dirty="0">
                <a:latin typeface="Myriad Pro" panose="020B0503030403020204" pitchFamily="34" charset="0"/>
              </a:rPr>
              <a:t>ACTIVIDAD CAMPAÑAS DE AHORRO</a:t>
            </a:r>
          </a:p>
        </p:txBody>
      </p:sp>
      <p:sp>
        <p:nvSpPr>
          <p:cNvPr id="5" name="CuadroTexto 4">
            <a:extLst>
              <a:ext uri="{FF2B5EF4-FFF2-40B4-BE49-F238E27FC236}">
                <a16:creationId xmlns:a16="http://schemas.microsoft.com/office/drawing/2014/main" id="{9ABF93A4-1FC3-B36F-2579-6F507595195A}"/>
              </a:ext>
            </a:extLst>
          </p:cNvPr>
          <p:cNvSpPr txBox="1"/>
          <p:nvPr/>
        </p:nvSpPr>
        <p:spPr>
          <a:xfrm>
            <a:off x="598038" y="540775"/>
            <a:ext cx="6877204" cy="369332"/>
          </a:xfrm>
          <a:prstGeom prst="rect">
            <a:avLst/>
          </a:prstGeom>
          <a:noFill/>
        </p:spPr>
        <p:txBody>
          <a:bodyPr wrap="none" rtlCol="0">
            <a:spAutoFit/>
          </a:bodyPr>
          <a:lstStyle/>
          <a:p>
            <a:r>
              <a:rPr lang="es-HN" b="1" dirty="0">
                <a:latin typeface="Myriad Pro" panose="020B0503030403020204" pitchFamily="34" charset="0"/>
              </a:rPr>
              <a:t>Principales iniciativas y posicionamiento de marca por institución</a:t>
            </a:r>
          </a:p>
        </p:txBody>
      </p:sp>
      <p:sp>
        <p:nvSpPr>
          <p:cNvPr id="6" name="Rectángulo redondeado 5">
            <a:extLst>
              <a:ext uri="{FF2B5EF4-FFF2-40B4-BE49-F238E27FC236}">
                <a16:creationId xmlns:a16="http://schemas.microsoft.com/office/drawing/2014/main" id="{AC8060C9-D541-2D27-3D3D-74A11DBA3788}"/>
              </a:ext>
            </a:extLst>
          </p:cNvPr>
          <p:cNvSpPr/>
          <p:nvPr/>
        </p:nvSpPr>
        <p:spPr>
          <a:xfrm>
            <a:off x="535355" y="228596"/>
            <a:ext cx="72000" cy="648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30" name="Rectangle 1">
            <a:extLst>
              <a:ext uri="{FF2B5EF4-FFF2-40B4-BE49-F238E27FC236}">
                <a16:creationId xmlns:a16="http://schemas.microsoft.com/office/drawing/2014/main" id="{DEB25676-E09E-3EDD-7701-C3FFDD30A5A0}"/>
              </a:ext>
            </a:extLst>
          </p:cNvPr>
          <p:cNvSpPr>
            <a:spLocks noChangeArrowheads="1"/>
          </p:cNvSpPr>
          <p:nvPr/>
        </p:nvSpPr>
        <p:spPr bwMode="auto">
          <a:xfrm>
            <a:off x="0" y="-123111"/>
            <a:ext cx="1219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HN" altLang="es-HN" sz="1000" b="0" i="0" u="sng" strike="noStrike" cap="none" normalizeH="0" baseline="0" dirty="0">
                <a:ln>
                  <a:noFill/>
                </a:ln>
                <a:solidFill>
                  <a:srgbClr val="1A0DAB"/>
                </a:solidFill>
                <a:effectLst/>
                <a:latin typeface="Arial" panose="020B0604020202020204" pitchFamily="34" charset="0"/>
              </a:rPr>
              <a:t>  </a:t>
            </a:r>
            <a:r>
              <a:rPr kumimoji="0" lang="es-HN" altLang="es-HN" sz="700" b="0" i="0" u="sng" strike="noStrike" cap="none" normalizeH="0" baseline="0" dirty="0">
                <a:ln>
                  <a:noFill/>
                </a:ln>
                <a:solidFill>
                  <a:srgbClr val="F1F3F4"/>
                </a:solidFill>
                <a:effectLst/>
                <a:latin typeface="Roboto-Medium"/>
                <a:hlinkClick r:id="rId3"/>
              </a:rPr>
              <a:t>512 × 512</a:t>
            </a:r>
            <a:endParaRPr kumimoji="0" lang="es-HN" altLang="es-HN" sz="1800" b="0" i="0" u="none" strike="noStrike" cap="none" normalizeH="0" baseline="0" dirty="0">
              <a:ln>
                <a:noFill/>
              </a:ln>
              <a:solidFill>
                <a:schemeClr val="tx1"/>
              </a:solidFill>
              <a:effectLst/>
              <a:latin typeface="Arial" panose="020B0604020202020204" pitchFamily="34" charset="0"/>
            </a:endParaRPr>
          </a:p>
        </p:txBody>
      </p:sp>
      <p:sp>
        <p:nvSpPr>
          <p:cNvPr id="7" name="Rectángulo redondeado 6">
            <a:extLst>
              <a:ext uri="{FF2B5EF4-FFF2-40B4-BE49-F238E27FC236}">
                <a16:creationId xmlns:a16="http://schemas.microsoft.com/office/drawing/2014/main" id="{0E9F94D7-82B7-F258-CCBF-B31C45AA3E7C}"/>
              </a:ext>
            </a:extLst>
          </p:cNvPr>
          <p:cNvSpPr/>
          <p:nvPr/>
        </p:nvSpPr>
        <p:spPr>
          <a:xfrm>
            <a:off x="607355" y="1349115"/>
            <a:ext cx="4189497" cy="5008585"/>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5122" name="Picture 2" descr="Ahorro - Iconos gratis de comercio y compras">
            <a:extLst>
              <a:ext uri="{FF2B5EF4-FFF2-40B4-BE49-F238E27FC236}">
                <a16:creationId xmlns:a16="http://schemas.microsoft.com/office/drawing/2014/main" id="{DEABAC67-F50E-A4EE-A5D7-9E2A1193C677}"/>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70654" y="1454989"/>
            <a:ext cx="543027" cy="543027"/>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380D3DF4-CE1B-FBF6-8E8C-9BCF2B220F58}"/>
              </a:ext>
            </a:extLst>
          </p:cNvPr>
          <p:cNvSpPr txBox="1"/>
          <p:nvPr/>
        </p:nvSpPr>
        <p:spPr>
          <a:xfrm>
            <a:off x="1669608" y="2067399"/>
            <a:ext cx="2064989" cy="984885"/>
          </a:xfrm>
          <a:prstGeom prst="rect">
            <a:avLst/>
          </a:prstGeom>
          <a:noFill/>
        </p:spPr>
        <p:txBody>
          <a:bodyPr wrap="none" rtlCol="0">
            <a:spAutoFit/>
          </a:bodyPr>
          <a:lstStyle/>
          <a:p>
            <a:r>
              <a:rPr lang="es-HN" b="1" dirty="0">
                <a:latin typeface="Myriad Pro" panose="020B0503030403020204" pitchFamily="34" charset="0"/>
              </a:rPr>
              <a:t>INVERSION TOTAL</a:t>
            </a:r>
          </a:p>
          <a:p>
            <a:pPr algn="ctr"/>
            <a:r>
              <a:rPr lang="es-HN" sz="4000" b="1" dirty="0">
                <a:latin typeface="Myriad Pro" panose="020B0503030403020204" pitchFamily="34" charset="0"/>
              </a:rPr>
              <a:t>$1.5M</a:t>
            </a:r>
          </a:p>
        </p:txBody>
      </p:sp>
      <p:sp>
        <p:nvSpPr>
          <p:cNvPr id="11" name="CuadroTexto 10">
            <a:extLst>
              <a:ext uri="{FF2B5EF4-FFF2-40B4-BE49-F238E27FC236}">
                <a16:creationId xmlns:a16="http://schemas.microsoft.com/office/drawing/2014/main" id="{C5C0F9D0-6C18-2782-27A7-2F75FD227682}"/>
              </a:ext>
            </a:extLst>
          </p:cNvPr>
          <p:cNvSpPr txBox="1"/>
          <p:nvPr/>
        </p:nvSpPr>
        <p:spPr>
          <a:xfrm>
            <a:off x="734518" y="2896906"/>
            <a:ext cx="4062334" cy="3323987"/>
          </a:xfrm>
          <a:prstGeom prst="rect">
            <a:avLst/>
          </a:prstGeom>
          <a:noFill/>
        </p:spPr>
        <p:txBody>
          <a:bodyPr wrap="square">
            <a:spAutoFit/>
          </a:bodyPr>
          <a:lstStyle/>
          <a:p>
            <a:pPr algn="l"/>
            <a:r>
              <a:rPr lang="es-HN" sz="1400" dirty="0">
                <a:latin typeface="Myriad Pro" panose="020B0503030403020204" pitchFamily="34" charset="0"/>
              </a:rPr>
              <a:t>La inversión para campañas de cuentas de ahorro representa </a:t>
            </a:r>
            <a:r>
              <a:rPr lang="es-HN" sz="1400" dirty="0">
                <a:solidFill>
                  <a:srgbClr val="00B050"/>
                </a:solidFill>
                <a:latin typeface="Myriad Pro" panose="020B0503030403020204" pitchFamily="34" charset="0"/>
              </a:rPr>
              <a:t>el 21% </a:t>
            </a:r>
            <a:r>
              <a:rPr lang="es-HN" sz="1400" dirty="0">
                <a:latin typeface="Myriad Pro" panose="020B0503030403020204" pitchFamily="34" charset="0"/>
              </a:rPr>
              <a:t>del gasto publicitario del sector bancario, mostrando una caída del </a:t>
            </a:r>
            <a:r>
              <a:rPr lang="es-HN" sz="1400" dirty="0">
                <a:solidFill>
                  <a:srgbClr val="00B050"/>
                </a:solidFill>
                <a:latin typeface="Myriad Pro" panose="020B0503030403020204" pitchFamily="34" charset="0"/>
              </a:rPr>
              <a:t>33% frente a 2025.</a:t>
            </a:r>
          </a:p>
          <a:p>
            <a:pPr algn="l"/>
            <a:r>
              <a:rPr lang="es-HN" sz="1400" dirty="0">
                <a:latin typeface="Myriad Pro" panose="020B0503030403020204" pitchFamily="34" charset="0"/>
              </a:rPr>
              <a:t>La reducción en la inversión publicitaria de cuentas de ahorro responde a una optimización del costo de oportunidad. Durante 2026, el mercado financiero ha priorizado la captura de flujos de consumo inmediato en lugar de la captación de depósitos a largo plazo. </a:t>
            </a:r>
          </a:p>
          <a:p>
            <a:pPr algn="l"/>
            <a:r>
              <a:rPr lang="es-HN" sz="1400" dirty="0">
                <a:solidFill>
                  <a:schemeClr val="bg2">
                    <a:lumMod val="50000"/>
                    <a:lumOff val="50000"/>
                  </a:schemeClr>
                </a:solidFill>
                <a:latin typeface="Myriad Pro" panose="020B0503030403020204" pitchFamily="34" charset="0"/>
              </a:rPr>
              <a:t>Al ser un año marcado por el Mundial, el enfoque ha girado hacia productos que habilitan el gasto y el disfrute del consumidor, desplazando los presupuestos de productos pasivos (ahorro) hacia productos activos (tarjetas).</a:t>
            </a:r>
            <a:endParaRPr lang="es-HN" sz="1400" dirty="0">
              <a:solidFill>
                <a:schemeClr val="bg2">
                  <a:lumMod val="50000"/>
                  <a:lumOff val="50000"/>
                </a:schemeClr>
              </a:solidFill>
              <a:effectLst/>
              <a:latin typeface="Myriad Pro" panose="020B0503030403020204" pitchFamily="34" charset="0"/>
            </a:endParaRPr>
          </a:p>
        </p:txBody>
      </p:sp>
      <p:sp>
        <p:nvSpPr>
          <p:cNvPr id="12" name="Rectángulo redondeado 11">
            <a:extLst>
              <a:ext uri="{FF2B5EF4-FFF2-40B4-BE49-F238E27FC236}">
                <a16:creationId xmlns:a16="http://schemas.microsoft.com/office/drawing/2014/main" id="{15060637-B79E-6814-8E4F-45563126373A}"/>
              </a:ext>
            </a:extLst>
          </p:cNvPr>
          <p:cNvSpPr/>
          <p:nvPr/>
        </p:nvSpPr>
        <p:spPr>
          <a:xfrm>
            <a:off x="4945125" y="1409524"/>
            <a:ext cx="3213226" cy="1548000"/>
          </a:xfrm>
          <a:prstGeom prst="roundRect">
            <a:avLst/>
          </a:prstGeom>
          <a:solidFill>
            <a:schemeClr val="bg1">
              <a:lumMod val="65000"/>
              <a:lumOff val="35000"/>
            </a:schemeClr>
          </a:solidFill>
          <a:ln w="25400">
            <a:solidFill>
              <a:srgbClr val="00B0F0"/>
            </a:solid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14" name="Rectángulo redondeado 13">
            <a:extLst>
              <a:ext uri="{FF2B5EF4-FFF2-40B4-BE49-F238E27FC236}">
                <a16:creationId xmlns:a16="http://schemas.microsoft.com/office/drawing/2014/main" id="{9EFEF5C2-A36E-8AD9-B66F-EFDDDB2786DE}"/>
              </a:ext>
            </a:extLst>
          </p:cNvPr>
          <p:cNvSpPr/>
          <p:nvPr/>
        </p:nvSpPr>
        <p:spPr>
          <a:xfrm>
            <a:off x="8431194" y="1409523"/>
            <a:ext cx="3213226" cy="1548000"/>
          </a:xfrm>
          <a:prstGeom prst="roundRect">
            <a:avLst/>
          </a:prstGeom>
          <a:solidFill>
            <a:schemeClr val="bg1">
              <a:lumMod val="65000"/>
              <a:lumOff val="35000"/>
            </a:schemeClr>
          </a:solidFill>
          <a:ln w="28575">
            <a:solidFill>
              <a:schemeClr val="accent1">
                <a:lumMod val="75000"/>
              </a:schemeClr>
            </a:solid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15" name="Rectángulo redondeado 14">
            <a:extLst>
              <a:ext uri="{FF2B5EF4-FFF2-40B4-BE49-F238E27FC236}">
                <a16:creationId xmlns:a16="http://schemas.microsoft.com/office/drawing/2014/main" id="{B28336CB-CBA9-0D2B-78D9-100C1277CE00}"/>
              </a:ext>
            </a:extLst>
          </p:cNvPr>
          <p:cNvSpPr/>
          <p:nvPr/>
        </p:nvSpPr>
        <p:spPr>
          <a:xfrm>
            <a:off x="4987358" y="3107336"/>
            <a:ext cx="3170993" cy="1548000"/>
          </a:xfrm>
          <a:prstGeom prst="roundRect">
            <a:avLst/>
          </a:prstGeom>
          <a:solidFill>
            <a:schemeClr val="bg1">
              <a:lumMod val="65000"/>
              <a:lumOff val="35000"/>
            </a:schemeClr>
          </a:solidFill>
          <a:ln w="25400">
            <a:solidFill>
              <a:srgbClr val="F3002B"/>
            </a:solid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16" name="Rectángulo redondeado 15">
            <a:extLst>
              <a:ext uri="{FF2B5EF4-FFF2-40B4-BE49-F238E27FC236}">
                <a16:creationId xmlns:a16="http://schemas.microsoft.com/office/drawing/2014/main" id="{8FC61645-A33D-7EE5-7E7B-33E0904F9F7D}"/>
              </a:ext>
            </a:extLst>
          </p:cNvPr>
          <p:cNvSpPr/>
          <p:nvPr/>
        </p:nvSpPr>
        <p:spPr>
          <a:xfrm>
            <a:off x="8427375" y="3106100"/>
            <a:ext cx="3213226" cy="1548000"/>
          </a:xfrm>
          <a:prstGeom prst="roundRect">
            <a:avLst/>
          </a:prstGeom>
          <a:solidFill>
            <a:schemeClr val="bg1">
              <a:lumMod val="65000"/>
              <a:lumOff val="35000"/>
            </a:schemeClr>
          </a:solidFill>
          <a:ln w="25400">
            <a:solidFill>
              <a:srgbClr val="FFC000"/>
            </a:solid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18" name="Rectángulo redondeado 17">
            <a:extLst>
              <a:ext uri="{FF2B5EF4-FFF2-40B4-BE49-F238E27FC236}">
                <a16:creationId xmlns:a16="http://schemas.microsoft.com/office/drawing/2014/main" id="{B287D82C-7BAD-5B65-846D-203EB8299EE1}"/>
              </a:ext>
            </a:extLst>
          </p:cNvPr>
          <p:cNvSpPr/>
          <p:nvPr/>
        </p:nvSpPr>
        <p:spPr>
          <a:xfrm>
            <a:off x="4983672" y="4809700"/>
            <a:ext cx="3213226" cy="1548000"/>
          </a:xfrm>
          <a:prstGeom prst="roundRect">
            <a:avLst/>
          </a:prstGeom>
          <a:solidFill>
            <a:schemeClr val="bg1">
              <a:lumMod val="65000"/>
              <a:lumOff val="35000"/>
            </a:schemeClr>
          </a:solidFill>
          <a:ln w="41275">
            <a:solidFill>
              <a:srgbClr val="00B050"/>
            </a:solid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31" name="CuadroTexto 30">
            <a:extLst>
              <a:ext uri="{FF2B5EF4-FFF2-40B4-BE49-F238E27FC236}">
                <a16:creationId xmlns:a16="http://schemas.microsoft.com/office/drawing/2014/main" id="{620161B1-4D9B-0837-9671-CA3079ECEECF}"/>
              </a:ext>
            </a:extLst>
          </p:cNvPr>
          <p:cNvSpPr txBox="1"/>
          <p:nvPr/>
        </p:nvSpPr>
        <p:spPr>
          <a:xfrm>
            <a:off x="5035014" y="1402074"/>
            <a:ext cx="1808508" cy="323165"/>
          </a:xfrm>
          <a:prstGeom prst="rect">
            <a:avLst/>
          </a:prstGeom>
          <a:noFill/>
        </p:spPr>
        <p:txBody>
          <a:bodyPr wrap="none" rtlCol="0">
            <a:spAutoFit/>
          </a:bodyPr>
          <a:lstStyle/>
          <a:p>
            <a:r>
              <a:rPr lang="es-HN" sz="1500" b="1" dirty="0">
                <a:latin typeface="Myriad Pro" panose="020B0503030403020204" pitchFamily="34" charset="0"/>
              </a:rPr>
              <a:t>Ficohsa– (31% SOI)</a:t>
            </a:r>
          </a:p>
        </p:txBody>
      </p:sp>
      <p:sp>
        <p:nvSpPr>
          <p:cNvPr id="34" name="CuadroTexto 33">
            <a:extLst>
              <a:ext uri="{FF2B5EF4-FFF2-40B4-BE49-F238E27FC236}">
                <a16:creationId xmlns:a16="http://schemas.microsoft.com/office/drawing/2014/main" id="{9BD0D2C8-FF4D-4FB6-A7DE-F19CA9095735}"/>
              </a:ext>
            </a:extLst>
          </p:cNvPr>
          <p:cNvSpPr txBox="1"/>
          <p:nvPr/>
        </p:nvSpPr>
        <p:spPr>
          <a:xfrm>
            <a:off x="5034541" y="1628956"/>
            <a:ext cx="3051810" cy="1123384"/>
          </a:xfrm>
          <a:prstGeom prst="rect">
            <a:avLst/>
          </a:prstGeom>
          <a:noFill/>
        </p:spPr>
        <p:txBody>
          <a:bodyPr wrap="square" rtlCol="0">
            <a:spAutoFit/>
          </a:bodyPr>
          <a:lstStyle/>
          <a:p>
            <a:r>
              <a:rPr lang="es-HN" sz="1200" b="1" dirty="0">
                <a:solidFill>
                  <a:srgbClr val="00B0F0"/>
                </a:solidFill>
                <a:latin typeface="Myriad Pro Cond" panose="020B0506030403020204" pitchFamily="34" charset="0"/>
              </a:rPr>
              <a:t>“Elige Ahorrar”</a:t>
            </a:r>
          </a:p>
          <a:p>
            <a:r>
              <a:rPr lang="es-HN" sz="1100" dirty="0">
                <a:latin typeface="Myriad Pro Cond" panose="020B0506030403020204" pitchFamily="34" charset="0"/>
              </a:rPr>
              <a:t>Destina el 43% de su presupuesto al ahorro mediante la campaña "Elige Ahorrar", priorizando la captación de liquidez y la estabilidad del cliente. </a:t>
            </a:r>
          </a:p>
          <a:p>
            <a:r>
              <a:rPr lang="es-HN" sz="1100" dirty="0">
                <a:solidFill>
                  <a:schemeClr val="tx1">
                    <a:lumMod val="65000"/>
                  </a:schemeClr>
                </a:solidFill>
                <a:latin typeface="Myriad Pro Cond" panose="020B0506030403020204" pitchFamily="34" charset="0"/>
              </a:rPr>
              <a:t>Complementa este enfoque con un 31% en tarjetas y 15% en seguros, buscando una oferta integral y sostenible.</a:t>
            </a:r>
          </a:p>
        </p:txBody>
      </p:sp>
      <p:sp>
        <p:nvSpPr>
          <p:cNvPr id="36" name="CuadroTexto 35">
            <a:extLst>
              <a:ext uri="{FF2B5EF4-FFF2-40B4-BE49-F238E27FC236}">
                <a16:creationId xmlns:a16="http://schemas.microsoft.com/office/drawing/2014/main" id="{EA1AB2E4-F232-1600-2F01-309CE1157CAB}"/>
              </a:ext>
            </a:extLst>
          </p:cNvPr>
          <p:cNvSpPr txBox="1"/>
          <p:nvPr/>
        </p:nvSpPr>
        <p:spPr>
          <a:xfrm>
            <a:off x="4929610" y="2047865"/>
            <a:ext cx="184731" cy="276999"/>
          </a:xfrm>
          <a:prstGeom prst="rect">
            <a:avLst/>
          </a:prstGeom>
          <a:noFill/>
        </p:spPr>
        <p:txBody>
          <a:bodyPr wrap="none" rtlCol="0">
            <a:spAutoFit/>
          </a:bodyPr>
          <a:lstStyle/>
          <a:p>
            <a:endParaRPr lang="es-HN" sz="1200" dirty="0">
              <a:latin typeface="Myriad Pro Cond" panose="020B0506030403020204" pitchFamily="34" charset="0"/>
            </a:endParaRPr>
          </a:p>
        </p:txBody>
      </p:sp>
      <p:sp>
        <p:nvSpPr>
          <p:cNvPr id="37" name="CuadroTexto 36">
            <a:extLst>
              <a:ext uri="{FF2B5EF4-FFF2-40B4-BE49-F238E27FC236}">
                <a16:creationId xmlns:a16="http://schemas.microsoft.com/office/drawing/2014/main" id="{4FD7853C-9DE7-6D45-C14A-C3F777684643}"/>
              </a:ext>
            </a:extLst>
          </p:cNvPr>
          <p:cNvSpPr txBox="1"/>
          <p:nvPr/>
        </p:nvSpPr>
        <p:spPr>
          <a:xfrm>
            <a:off x="4992625" y="3122514"/>
            <a:ext cx="1555234" cy="323165"/>
          </a:xfrm>
          <a:prstGeom prst="rect">
            <a:avLst/>
          </a:prstGeom>
          <a:noFill/>
        </p:spPr>
        <p:txBody>
          <a:bodyPr wrap="none" rtlCol="0">
            <a:spAutoFit/>
          </a:bodyPr>
          <a:lstStyle/>
          <a:p>
            <a:r>
              <a:rPr lang="es-HN" sz="1500" b="1" dirty="0">
                <a:latin typeface="Myriad Pro" panose="020B0503030403020204" pitchFamily="34" charset="0"/>
              </a:rPr>
              <a:t>BAC – (27% SOI)</a:t>
            </a:r>
          </a:p>
        </p:txBody>
      </p:sp>
      <p:sp>
        <p:nvSpPr>
          <p:cNvPr id="40" name="CuadroTexto 39">
            <a:extLst>
              <a:ext uri="{FF2B5EF4-FFF2-40B4-BE49-F238E27FC236}">
                <a16:creationId xmlns:a16="http://schemas.microsoft.com/office/drawing/2014/main" id="{7136653F-2D34-D5E0-53D0-2A175B370EBC}"/>
              </a:ext>
            </a:extLst>
          </p:cNvPr>
          <p:cNvSpPr txBox="1"/>
          <p:nvPr/>
        </p:nvSpPr>
        <p:spPr>
          <a:xfrm>
            <a:off x="8447970" y="1396302"/>
            <a:ext cx="2002471" cy="323165"/>
          </a:xfrm>
          <a:prstGeom prst="rect">
            <a:avLst/>
          </a:prstGeom>
          <a:noFill/>
        </p:spPr>
        <p:txBody>
          <a:bodyPr wrap="none" rtlCol="0">
            <a:spAutoFit/>
          </a:bodyPr>
          <a:lstStyle/>
          <a:p>
            <a:r>
              <a:rPr lang="es-HN" sz="1500" b="1" dirty="0">
                <a:latin typeface="Myriad Pro" panose="020B0503030403020204" pitchFamily="34" charset="0"/>
              </a:rPr>
              <a:t>Atlantida – (28% SOI)</a:t>
            </a:r>
          </a:p>
        </p:txBody>
      </p:sp>
      <p:sp>
        <p:nvSpPr>
          <p:cNvPr id="43" name="CuadroTexto 42">
            <a:extLst>
              <a:ext uri="{FF2B5EF4-FFF2-40B4-BE49-F238E27FC236}">
                <a16:creationId xmlns:a16="http://schemas.microsoft.com/office/drawing/2014/main" id="{E133D9D6-F4A0-0979-0150-190C7392E06A}"/>
              </a:ext>
            </a:extLst>
          </p:cNvPr>
          <p:cNvSpPr txBox="1"/>
          <p:nvPr/>
        </p:nvSpPr>
        <p:spPr>
          <a:xfrm>
            <a:off x="8468963" y="3093770"/>
            <a:ext cx="1904689" cy="323165"/>
          </a:xfrm>
          <a:prstGeom prst="rect">
            <a:avLst/>
          </a:prstGeom>
          <a:noFill/>
        </p:spPr>
        <p:txBody>
          <a:bodyPr wrap="none" rtlCol="0">
            <a:spAutoFit/>
          </a:bodyPr>
          <a:lstStyle/>
          <a:p>
            <a:r>
              <a:rPr lang="es-HN" sz="1500" b="1" dirty="0">
                <a:latin typeface="Myriad Pro" panose="020B0503030403020204" pitchFamily="34" charset="0"/>
              </a:rPr>
              <a:t>Banpais– (7%% SOI)</a:t>
            </a:r>
          </a:p>
        </p:txBody>
      </p:sp>
      <p:sp>
        <p:nvSpPr>
          <p:cNvPr id="46" name="CuadroTexto 45">
            <a:extLst>
              <a:ext uri="{FF2B5EF4-FFF2-40B4-BE49-F238E27FC236}">
                <a16:creationId xmlns:a16="http://schemas.microsoft.com/office/drawing/2014/main" id="{ABF64961-5AB6-5835-6251-54FC097AEB6A}"/>
              </a:ext>
            </a:extLst>
          </p:cNvPr>
          <p:cNvSpPr txBox="1"/>
          <p:nvPr/>
        </p:nvSpPr>
        <p:spPr>
          <a:xfrm>
            <a:off x="5133863" y="4773906"/>
            <a:ext cx="1499128" cy="323165"/>
          </a:xfrm>
          <a:prstGeom prst="rect">
            <a:avLst/>
          </a:prstGeom>
          <a:noFill/>
        </p:spPr>
        <p:txBody>
          <a:bodyPr wrap="none" rtlCol="0">
            <a:spAutoFit/>
          </a:bodyPr>
          <a:lstStyle/>
          <a:p>
            <a:r>
              <a:rPr lang="es-HN" sz="1500" b="1" dirty="0">
                <a:latin typeface="Myriad Pro" panose="020B0503030403020204" pitchFamily="34" charset="0"/>
              </a:rPr>
              <a:t>Occidente – 8%</a:t>
            </a:r>
          </a:p>
        </p:txBody>
      </p:sp>
      <p:sp>
        <p:nvSpPr>
          <p:cNvPr id="56" name="CuadroTexto 55">
            <a:extLst>
              <a:ext uri="{FF2B5EF4-FFF2-40B4-BE49-F238E27FC236}">
                <a16:creationId xmlns:a16="http://schemas.microsoft.com/office/drawing/2014/main" id="{089D91A8-8F3E-0ACA-2D85-3931B96CE051}"/>
              </a:ext>
            </a:extLst>
          </p:cNvPr>
          <p:cNvSpPr txBox="1"/>
          <p:nvPr/>
        </p:nvSpPr>
        <p:spPr>
          <a:xfrm>
            <a:off x="8463987" y="1619235"/>
            <a:ext cx="3041667" cy="1084912"/>
          </a:xfrm>
          <a:prstGeom prst="rect">
            <a:avLst/>
          </a:prstGeom>
          <a:noFill/>
        </p:spPr>
        <p:txBody>
          <a:bodyPr wrap="square">
            <a:spAutoFit/>
          </a:bodyPr>
          <a:lstStyle/>
          <a:p>
            <a:r>
              <a:rPr lang="es-HN" sz="1200" b="1" dirty="0">
                <a:solidFill>
                  <a:schemeClr val="accent1">
                    <a:lumMod val="75000"/>
                  </a:schemeClr>
                </a:solidFill>
                <a:latin typeface="Myriad Pro Cond" panose="020B0506030403020204" pitchFamily="34" charset="0"/>
              </a:rPr>
              <a:t>“</a:t>
            </a:r>
            <a:r>
              <a:rPr lang="es-HN" sz="1200" b="1" dirty="0">
                <a:solidFill>
                  <a:schemeClr val="accent1">
                    <a:lumMod val="50000"/>
                  </a:schemeClr>
                </a:solidFill>
                <a:latin typeface="Myriad Pro Cond" panose="020B0506030403020204" pitchFamily="34" charset="0"/>
              </a:rPr>
              <a:t>Tu esfuerzo está seguro” (testimoniales)</a:t>
            </a:r>
          </a:p>
          <a:p>
            <a:r>
              <a:rPr lang="es-HN" sz="1050" dirty="0">
                <a:latin typeface="Myriad Pro Cond" panose="020B0506030403020204" pitchFamily="34" charset="0"/>
              </a:rPr>
              <a:t>Asigna el 20% de su presupuesto al ahorro con testimoniales de Pymes, convirtiendo el concepto de "ahorrar" en una "historia de éxito". </a:t>
            </a:r>
          </a:p>
          <a:p>
            <a:r>
              <a:rPr lang="es-HN" sz="1050" dirty="0">
                <a:solidFill>
                  <a:schemeClr val="tx1">
                    <a:lumMod val="75000"/>
                  </a:schemeClr>
                </a:solidFill>
                <a:latin typeface="Myriad Pro Cond" panose="020B0506030403020204" pitchFamily="34" charset="0"/>
              </a:rPr>
              <a:t>Su mayor fuerza (62%) está concentrada en Tarjetas de Crédito para dominar el consumo masivo durante el Mundial.</a:t>
            </a:r>
          </a:p>
        </p:txBody>
      </p:sp>
      <p:sp>
        <p:nvSpPr>
          <p:cNvPr id="57" name="CuadroTexto 56">
            <a:extLst>
              <a:ext uri="{FF2B5EF4-FFF2-40B4-BE49-F238E27FC236}">
                <a16:creationId xmlns:a16="http://schemas.microsoft.com/office/drawing/2014/main" id="{913AFB2D-C8FF-C56F-8E70-F9D9F592C037}"/>
              </a:ext>
            </a:extLst>
          </p:cNvPr>
          <p:cNvSpPr txBox="1"/>
          <p:nvPr/>
        </p:nvSpPr>
        <p:spPr>
          <a:xfrm>
            <a:off x="5010910" y="3374367"/>
            <a:ext cx="3202061" cy="1123384"/>
          </a:xfrm>
          <a:prstGeom prst="rect">
            <a:avLst/>
          </a:prstGeom>
          <a:noFill/>
        </p:spPr>
        <p:txBody>
          <a:bodyPr wrap="square" rtlCol="0">
            <a:spAutoFit/>
          </a:bodyPr>
          <a:lstStyle/>
          <a:p>
            <a:r>
              <a:rPr lang="es-HN" sz="1200" b="1" dirty="0">
                <a:solidFill>
                  <a:srgbClr val="F3002B"/>
                </a:solidFill>
                <a:latin typeface="Myriad Pro Cond" panose="020B0506030403020204" pitchFamily="34" charset="0"/>
              </a:rPr>
              <a:t>“La Pregunta del Millón”</a:t>
            </a:r>
          </a:p>
          <a:p>
            <a:r>
              <a:rPr lang="es-HN" sz="1100" dirty="0">
                <a:latin typeface="Myriad Pro Cond" panose="020B0506030403020204" pitchFamily="34" charset="0"/>
              </a:rPr>
              <a:t>Concentra el 62% de su presupuesto en el ahorro con "La Pregunta del Millón" para captar fondos masivos. </a:t>
            </a:r>
          </a:p>
          <a:p>
            <a:r>
              <a:rPr lang="es-HN" sz="1100" dirty="0">
                <a:solidFill>
                  <a:schemeClr val="tx1">
                    <a:lumMod val="75000"/>
                  </a:schemeClr>
                </a:solidFill>
                <a:latin typeface="Myriad Pro Cond" panose="020B0506030403020204" pitchFamily="34" charset="0"/>
              </a:rPr>
              <a:t>Su participación en tarjetas (20% combinando Tarjeta Diunsa y Promo Visa Mundial) es secundaria, enfocándose en no perder terreno sin descuidar la captación de depósitos.</a:t>
            </a:r>
          </a:p>
        </p:txBody>
      </p:sp>
      <p:sp>
        <p:nvSpPr>
          <p:cNvPr id="58" name="CuadroTexto 57">
            <a:extLst>
              <a:ext uri="{FF2B5EF4-FFF2-40B4-BE49-F238E27FC236}">
                <a16:creationId xmlns:a16="http://schemas.microsoft.com/office/drawing/2014/main" id="{5C45ACB1-FE7E-82FF-4B86-A824C37A1EC1}"/>
              </a:ext>
            </a:extLst>
          </p:cNvPr>
          <p:cNvSpPr txBox="1"/>
          <p:nvPr/>
        </p:nvSpPr>
        <p:spPr>
          <a:xfrm>
            <a:off x="8473044" y="3328420"/>
            <a:ext cx="3209145" cy="1292662"/>
          </a:xfrm>
          <a:prstGeom prst="rect">
            <a:avLst/>
          </a:prstGeom>
          <a:noFill/>
        </p:spPr>
        <p:txBody>
          <a:bodyPr wrap="square" rtlCol="0">
            <a:spAutoFit/>
          </a:bodyPr>
          <a:lstStyle/>
          <a:p>
            <a:r>
              <a:rPr lang="es-HN" sz="1200" b="1" dirty="0">
                <a:solidFill>
                  <a:srgbClr val="FFC000"/>
                </a:solidFill>
                <a:latin typeface="Myriad Pro Cond" panose="020B0506030403020204" pitchFamily="34" charset="0"/>
              </a:rPr>
              <a:t>Capsula ”La Importancia del ahorro”</a:t>
            </a:r>
          </a:p>
          <a:p>
            <a:r>
              <a:rPr lang="es-HN" sz="1100" dirty="0">
                <a:latin typeface="Myriad Pro Cond" panose="020B0506030403020204" pitchFamily="34" charset="0"/>
              </a:rPr>
              <a:t>Banpais prioriza el posicionamiento de marca sobre la captación Mantiene una presencia discreta en ahorro con un 8% destinado a cápsulas educativas, priorizando la labor formativa sobre la captación masiva. </a:t>
            </a:r>
          </a:p>
          <a:p>
            <a:r>
              <a:rPr lang="es-HN" sz="1100" dirty="0">
                <a:solidFill>
                  <a:schemeClr val="tx1">
                    <a:lumMod val="75000"/>
                  </a:schemeClr>
                </a:solidFill>
                <a:latin typeface="Myriad Pro Cond" panose="020B0506030403020204" pitchFamily="34" charset="0"/>
              </a:rPr>
              <a:t>Su inversión fuerte se divide entre Tarjetas de Crédito (58%) y una robusta campaña institucional (23%) para fortalecer la lealtad</a:t>
            </a:r>
            <a:r>
              <a:rPr lang="es-HN" sz="1100" dirty="0">
                <a:solidFill>
                  <a:schemeClr val="bg2">
                    <a:lumMod val="50000"/>
                    <a:lumOff val="50000"/>
                  </a:schemeClr>
                </a:solidFill>
                <a:latin typeface="Myriad Pro Cond" panose="020B0506030403020204" pitchFamily="34" charset="0"/>
              </a:rPr>
              <a:t>.</a:t>
            </a:r>
          </a:p>
        </p:txBody>
      </p:sp>
      <p:sp>
        <p:nvSpPr>
          <p:cNvPr id="59" name="CuadroTexto 58">
            <a:extLst>
              <a:ext uri="{FF2B5EF4-FFF2-40B4-BE49-F238E27FC236}">
                <a16:creationId xmlns:a16="http://schemas.microsoft.com/office/drawing/2014/main" id="{BDF444F6-A701-176B-CB22-80552FD8AD38}"/>
              </a:ext>
            </a:extLst>
          </p:cNvPr>
          <p:cNvSpPr txBox="1"/>
          <p:nvPr/>
        </p:nvSpPr>
        <p:spPr>
          <a:xfrm>
            <a:off x="5058343" y="4986593"/>
            <a:ext cx="3213226" cy="1461939"/>
          </a:xfrm>
          <a:prstGeom prst="rect">
            <a:avLst/>
          </a:prstGeom>
          <a:noFill/>
        </p:spPr>
        <p:txBody>
          <a:bodyPr wrap="square" rtlCol="0">
            <a:spAutoFit/>
          </a:bodyPr>
          <a:lstStyle/>
          <a:p>
            <a:r>
              <a:rPr lang="es-HN" sz="1200" b="1" dirty="0">
                <a:solidFill>
                  <a:srgbClr val="00B050"/>
                </a:solidFill>
                <a:latin typeface="Myriad Pro Cond" panose="020B0506030403020204" pitchFamily="34" charset="0"/>
              </a:rPr>
              <a:t>”Para ahorrar comienza ahora”</a:t>
            </a:r>
          </a:p>
          <a:p>
            <a:r>
              <a:rPr lang="es-HN" sz="1100" dirty="0">
                <a:latin typeface="Myriad Pro Cond" panose="020B0506030403020204" pitchFamily="34" charset="0"/>
              </a:rPr>
              <a:t>El ahorro ocupa un rol secundario con el 8% de inversión, manteniéndolo como un servicio de oferta tradicional sin una estrategia de captación masiva (comunica en exteriores unicamente)</a:t>
            </a:r>
          </a:p>
          <a:p>
            <a:r>
              <a:rPr lang="es-HN" sz="1100" dirty="0">
                <a:solidFill>
                  <a:schemeClr val="tx1">
                    <a:lumMod val="75000"/>
                  </a:schemeClr>
                </a:solidFill>
                <a:latin typeface="Myriad Pro Cond" panose="020B0506030403020204" pitchFamily="34" charset="0"/>
              </a:rPr>
              <a:t>Prioriza su comunicación a su campaña institucional “75 Aniversario”, a la que destina el 48% de su presupuesto. Como segunda prioridad, asigna el 37% de su inversión publicitaria a la promoción Visa Mundial.</a:t>
            </a:r>
          </a:p>
        </p:txBody>
      </p:sp>
      <p:sp>
        <p:nvSpPr>
          <p:cNvPr id="61" name="Rectángulo redondeado 60">
            <a:extLst>
              <a:ext uri="{FF2B5EF4-FFF2-40B4-BE49-F238E27FC236}">
                <a16:creationId xmlns:a16="http://schemas.microsoft.com/office/drawing/2014/main" id="{42D58B6A-86A2-5B16-36A4-D01BC2715961}"/>
              </a:ext>
            </a:extLst>
          </p:cNvPr>
          <p:cNvSpPr/>
          <p:nvPr/>
        </p:nvSpPr>
        <p:spPr>
          <a:xfrm>
            <a:off x="8429637" y="4829260"/>
            <a:ext cx="3213226" cy="1548000"/>
          </a:xfrm>
          <a:prstGeom prst="roundRect">
            <a:avLst/>
          </a:prstGeom>
          <a:solidFill>
            <a:schemeClr val="bg1">
              <a:lumMod val="65000"/>
              <a:lumOff val="35000"/>
            </a:schemeClr>
          </a:solidFill>
          <a:ln w="25400">
            <a:solidFill>
              <a:srgbClr val="DA9694"/>
            </a:solidFill>
          </a:ln>
          <a:effectLst>
            <a:glow>
              <a:schemeClr val="bg1">
                <a:lumMod val="50000"/>
                <a:lumOff val="50000"/>
              </a:schemeClr>
            </a:glow>
          </a:effectLst>
          <a:scene3d>
            <a:camera prst="orthographicFront"/>
            <a:lightRig rig="threePt" dir="t"/>
          </a:scene3d>
          <a:sp3d>
            <a:bevelT w="0" h="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62" name="CuadroTexto 61">
            <a:extLst>
              <a:ext uri="{FF2B5EF4-FFF2-40B4-BE49-F238E27FC236}">
                <a16:creationId xmlns:a16="http://schemas.microsoft.com/office/drawing/2014/main" id="{88231C13-12B6-7CBE-A918-110CE858E318}"/>
              </a:ext>
            </a:extLst>
          </p:cNvPr>
          <p:cNvSpPr txBox="1"/>
          <p:nvPr/>
        </p:nvSpPr>
        <p:spPr>
          <a:xfrm>
            <a:off x="8528110" y="5233897"/>
            <a:ext cx="3007375" cy="1015663"/>
          </a:xfrm>
          <a:prstGeom prst="rect">
            <a:avLst/>
          </a:prstGeom>
          <a:noFill/>
        </p:spPr>
        <p:txBody>
          <a:bodyPr wrap="square" rtlCol="0">
            <a:spAutoFit/>
          </a:bodyPr>
          <a:lstStyle/>
          <a:p>
            <a:r>
              <a:rPr lang="es-HN" sz="1200" dirty="0">
                <a:latin typeface="Myriad Pro Cond" panose="020B0506030403020204" pitchFamily="34" charset="0"/>
              </a:rPr>
              <a:t>No cuenta con campaña de ahorro. </a:t>
            </a:r>
          </a:p>
          <a:p>
            <a:r>
              <a:rPr lang="es-HN" sz="1200" dirty="0">
                <a:solidFill>
                  <a:schemeClr val="tx1">
                    <a:lumMod val="75000"/>
                  </a:schemeClr>
                </a:solidFill>
                <a:latin typeface="Myriad Pro Cond" panose="020B0506030403020204" pitchFamily="34" charset="0"/>
              </a:rPr>
              <a:t>El 90% de su presupuesto se vuelca exclusivamente a sus Tarjetas de Crédito, apostando por la independencia de marca y el consumo inmediato en lugar de la captación de fondos.</a:t>
            </a:r>
          </a:p>
        </p:txBody>
      </p:sp>
      <p:sp>
        <p:nvSpPr>
          <p:cNvPr id="63" name="CuadroTexto 62">
            <a:extLst>
              <a:ext uri="{FF2B5EF4-FFF2-40B4-BE49-F238E27FC236}">
                <a16:creationId xmlns:a16="http://schemas.microsoft.com/office/drawing/2014/main" id="{3C507092-EF73-D895-A761-282EF222DF54}"/>
              </a:ext>
            </a:extLst>
          </p:cNvPr>
          <p:cNvSpPr txBox="1"/>
          <p:nvPr/>
        </p:nvSpPr>
        <p:spPr>
          <a:xfrm>
            <a:off x="8476198" y="4818109"/>
            <a:ext cx="1611339" cy="323165"/>
          </a:xfrm>
          <a:prstGeom prst="rect">
            <a:avLst/>
          </a:prstGeom>
          <a:noFill/>
        </p:spPr>
        <p:txBody>
          <a:bodyPr wrap="none" rtlCol="0">
            <a:spAutoFit/>
          </a:bodyPr>
          <a:lstStyle/>
          <a:p>
            <a:r>
              <a:rPr lang="es-HN" sz="1500" b="1" dirty="0">
                <a:latin typeface="Myriad Pro" panose="020B0503030403020204" pitchFamily="34" charset="0"/>
              </a:rPr>
              <a:t>Davivienda – 0%</a:t>
            </a:r>
          </a:p>
        </p:txBody>
      </p:sp>
      <p:sp>
        <p:nvSpPr>
          <p:cNvPr id="5121" name="CuadroTexto 5120">
            <a:extLst>
              <a:ext uri="{FF2B5EF4-FFF2-40B4-BE49-F238E27FC236}">
                <a16:creationId xmlns:a16="http://schemas.microsoft.com/office/drawing/2014/main" id="{544CAAE3-6EF6-F53C-3875-8A8D318D22DD}"/>
              </a:ext>
            </a:extLst>
          </p:cNvPr>
          <p:cNvSpPr txBox="1"/>
          <p:nvPr/>
        </p:nvSpPr>
        <p:spPr>
          <a:xfrm>
            <a:off x="8779084" y="6520069"/>
            <a:ext cx="2769980" cy="276999"/>
          </a:xfrm>
          <a:prstGeom prst="rect">
            <a:avLst/>
          </a:prstGeom>
          <a:noFill/>
        </p:spPr>
        <p:txBody>
          <a:bodyPr wrap="square">
            <a:spAutoFit/>
          </a:bodyPr>
          <a:lstStyle/>
          <a:p>
            <a:pPr algn="r"/>
            <a:r>
              <a:rPr lang="es-HN" sz="1200" i="1" dirty="0">
                <a:solidFill>
                  <a:schemeClr val="tx1">
                    <a:lumMod val="75000"/>
                  </a:schemeClr>
                </a:solidFill>
                <a:effectLst/>
                <a:latin typeface="Myriad Pro Cond" panose="020B0506030403020204" pitchFamily="34" charset="0"/>
              </a:rPr>
              <a:t>Fuente: Publisearch, marzo ‘26</a:t>
            </a:r>
            <a:endParaRPr lang="es-HN" sz="1200" i="1" dirty="0">
              <a:solidFill>
                <a:schemeClr val="tx1">
                  <a:lumMod val="75000"/>
                </a:schemeClr>
              </a:solidFill>
              <a:latin typeface="Myriad Pro Cond" panose="020B0506030403020204" pitchFamily="34" charset="0"/>
            </a:endParaRPr>
          </a:p>
        </p:txBody>
      </p:sp>
    </p:spTree>
    <p:extLst>
      <p:ext uri="{BB962C8B-B14F-4D97-AF65-F5344CB8AC3E}">
        <p14:creationId xmlns:p14="http://schemas.microsoft.com/office/powerpoint/2010/main" val="3095087920"/>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4469</TotalTime>
  <Words>2019</Words>
  <Application>Microsoft Macintosh PowerPoint</Application>
  <PresentationFormat>Panorámica</PresentationFormat>
  <Paragraphs>309</Paragraphs>
  <Slides>13</Slides>
  <Notes>7</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Arial</vt:lpstr>
      <vt:lpstr>Calibri</vt:lpstr>
      <vt:lpstr>Calibri Light</vt:lpstr>
      <vt:lpstr>Inter</vt:lpstr>
      <vt:lpstr>Montserrat</vt:lpstr>
      <vt:lpstr>Myriad Pro</vt:lpstr>
      <vt:lpstr>Myriad Pro Cond</vt:lpstr>
      <vt:lpstr>Roboto-Medium</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44</cp:revision>
  <dcterms:created xsi:type="dcterms:W3CDTF">2026-04-18T00:07:47Z</dcterms:created>
  <dcterms:modified xsi:type="dcterms:W3CDTF">2026-04-23T01:20:27Z</dcterms:modified>
</cp:coreProperties>
</file>