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294" r:id="rId28"/>
    <p:sldId id="273" r:id="rId29"/>
    <p:sldId id="321" r:id="rId30"/>
    <p:sldId id="262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 autoAdjust="0"/>
    <p:restoredTop sz="96327"/>
  </p:normalViewPr>
  <p:slideViewPr>
    <p:cSldViewPr snapToGrid="0">
      <p:cViewPr varScale="1">
        <p:scale>
          <a:sx n="64" d="100"/>
          <a:sy n="64" d="100"/>
        </p:scale>
        <p:origin x="5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83670947256663"/>
          <c:y val="0"/>
          <c:w val="0.65032658105486663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F-ED4F-8DDB-906E9E1B9B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F-ED4F-8DDB-906E9E1B9B8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F-ED4F-8DDB-906E9E1B9B8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F-ED4F-8DDB-906E9E1B9B8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6AF-ED4F-8DDB-906E9E1B9B8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6AF-ED4F-8DDB-906E9E1B9B8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6AF-ED4F-8DDB-906E9E1B9B8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6AF-ED4F-8DDB-906E9E1B9B8E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AF-ED4F-8DDB-906E9E1B9B8E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6AF-ED4F-8DDB-906E9E1B9B8E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6AF-ED4F-8DDB-906E9E1B9B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Italika</c:v>
                </c:pt>
                <c:pt idx="3">
                  <c:v>Movesa</c:v>
                </c:pt>
                <c:pt idx="4">
                  <c:v>Didemo</c:v>
                </c:pt>
                <c:pt idx="5">
                  <c:v>Credidemo</c:v>
                </c:pt>
                <c:pt idx="6">
                  <c:v>Active Motors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0.35872709739633557</c:v>
                </c:pt>
                <c:pt idx="1">
                  <c:v>0.28061716489874639</c:v>
                </c:pt>
                <c:pt idx="2">
                  <c:v>0.10993249758919961</c:v>
                </c:pt>
                <c:pt idx="3">
                  <c:v>8.8717454194792669E-2</c:v>
                </c:pt>
                <c:pt idx="4">
                  <c:v>8.0038572806171646E-2</c:v>
                </c:pt>
                <c:pt idx="5">
                  <c:v>5.4001928640308582E-2</c:v>
                </c:pt>
                <c:pt idx="6">
                  <c:v>2.7965284474445518E-2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6AF-ED4F-8DDB-906E9E1B9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313994822053844"/>
          <c:h val="0.84465299713546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372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84-474F-935E-7509F6053E64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213</c:v>
                </c:pt>
                <c:pt idx="1">
                  <c:v>30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84-474F-935E-7509F6053E64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59</c:v>
                </c:pt>
                <c:pt idx="1">
                  <c:v>20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84-474F-935E-7509F6053E64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Movesa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184-474F-935E-7509F6053E64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60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184-474F-935E-7509F6053E64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184-474F-935E-7509F6053E64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184-474F-935E-7509F6053E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184-474F-935E-7509F6053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image" Target="../media/image1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3.png"/><Relationship Id="rId2" Type="http://schemas.openxmlformats.org/officeDocument/2006/relationships/audio" Target="../media/media1.mp3"/><Relationship Id="rId16" Type="http://schemas.openxmlformats.org/officeDocument/2006/relationships/image" Target="../media/image2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slideLayout" Target="../slideLayouts/slideLayout4.xml"/><Relationship Id="rId10" Type="http://schemas.openxmlformats.org/officeDocument/2006/relationships/audio" Target="../media/media5.mp3"/><Relationship Id="rId19" Type="http://schemas.openxmlformats.org/officeDocument/2006/relationships/image" Target="../media/image18.pn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1.mp3"/><Relationship Id="rId7" Type="http://schemas.openxmlformats.org/officeDocument/2006/relationships/image" Target="../media/image3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1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3.mp3"/><Relationship Id="rId7" Type="http://schemas.openxmlformats.org/officeDocument/2006/relationships/image" Target="../media/image3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3.mp3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3.png"/><Relationship Id="rId3" Type="http://schemas.microsoft.com/office/2007/relationships/media" Target="../media/media18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2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video" Target="../media/media19.mp4"/><Relationship Id="rId11" Type="http://schemas.openxmlformats.org/officeDocument/2006/relationships/image" Target="../media/image21.png"/><Relationship Id="rId5" Type="http://schemas.microsoft.com/office/2007/relationships/media" Target="../media/media19.mp4"/><Relationship Id="rId10" Type="http://schemas.openxmlformats.org/officeDocument/2006/relationships/image" Target="../media/image1.png"/><Relationship Id="rId4" Type="http://schemas.openxmlformats.org/officeDocument/2006/relationships/video" Target="../media/media18.mp4"/><Relationship Id="rId9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1.mp4"/><Relationship Id="rId7" Type="http://schemas.openxmlformats.org/officeDocument/2006/relationships/image" Target="../media/image3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5.png"/><Relationship Id="rId4" Type="http://schemas.openxmlformats.org/officeDocument/2006/relationships/video" Target="../media/media21.mp4"/><Relationship Id="rId9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3.mp4"/><Relationship Id="rId7" Type="http://schemas.openxmlformats.org/officeDocument/2006/relationships/image" Target="../media/image3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7.png"/><Relationship Id="rId4" Type="http://schemas.openxmlformats.org/officeDocument/2006/relationships/video" Target="../media/media23.mp4"/><Relationship Id="rId9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5.mp4"/><Relationship Id="rId7" Type="http://schemas.openxmlformats.org/officeDocument/2006/relationships/image" Target="../media/image3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9.png"/><Relationship Id="rId4" Type="http://schemas.openxmlformats.org/officeDocument/2006/relationships/video" Target="../media/media25.mp4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726103" y="7196554"/>
            <a:ext cx="1893787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4 - 10 NOVIEMBRE,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4 al 10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0EC511A-2006-3B6E-39BB-98895128F7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900" y="2142188"/>
            <a:ext cx="6497430" cy="105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4 al 10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2B8BC78-8FC7-8E6C-CC7F-A4FE05DE47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058" y="3089815"/>
            <a:ext cx="9744526" cy="871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4 al 10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9973D45-C8A4-CF8C-F721-E5ECAD7562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429" y="4472609"/>
            <a:ext cx="12265213" cy="689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F1C4D39-8641-CD45-39B2-F250B0386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85" y="0"/>
            <a:ext cx="10403341" cy="1353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44012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TOP, STEREO MAS,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 ESTE MUNDO EXISTE TE OFRECE LA MÁS AMPLIA SELECCIÓN DE MOTOS DE HONDURAS CERTIFICADAS PARA TRABAJAR PARA IMPULSAR TU FUTURO AHORRANDO COMBUSTIBLE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Y VOS QUE QUIERES SER DE LOS QUE BUSCAN ADRENALINA Y ROBAN MIRADAS COMO UNA DEPORTIVA O QUE VIVEN SU PRIMERA AVENTURA EN UNA SEMIDEPORTIVA CON ESTILO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2443641">
            <a:hlinkClick r:id="" action="ppaction://media"/>
            <a:extLst>
              <a:ext uri="{FF2B5EF4-FFF2-40B4-BE49-F238E27FC236}">
                <a16:creationId xmlns:a16="http://schemas.microsoft.com/office/drawing/2014/main" id="{274BB5A9-D0E6-A788-67CB-28A42B78A4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682759" y="5934135"/>
            <a:ext cx="1847729" cy="1847729"/>
          </a:xfrm>
          <a:prstGeom prst="rect">
            <a:avLst/>
          </a:prstGeom>
        </p:spPr>
      </p:pic>
      <p:pic>
        <p:nvPicPr>
          <p:cNvPr id="9" name="-423260589">
            <a:hlinkClick r:id="" action="ppaction://media"/>
            <a:extLst>
              <a:ext uri="{FF2B5EF4-FFF2-40B4-BE49-F238E27FC236}">
                <a16:creationId xmlns:a16="http://schemas.microsoft.com/office/drawing/2014/main" id="{C197F041-A715-E80C-598C-4F8B6E797AA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530488" y="5938724"/>
            <a:ext cx="1847729" cy="1847729"/>
          </a:xfrm>
          <a:prstGeom prst="rect">
            <a:avLst/>
          </a:prstGeom>
        </p:spPr>
      </p:pic>
      <p:pic>
        <p:nvPicPr>
          <p:cNvPr id="14" name="-424997772">
            <a:hlinkClick r:id="" action="ppaction://media"/>
            <a:extLst>
              <a:ext uri="{FF2B5EF4-FFF2-40B4-BE49-F238E27FC236}">
                <a16:creationId xmlns:a16="http://schemas.microsoft.com/office/drawing/2014/main" id="{88B2354F-FB90-3D5A-C01D-9032969D45A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455542" y="6015253"/>
            <a:ext cx="1847728" cy="1847728"/>
          </a:xfrm>
          <a:prstGeom prst="rect">
            <a:avLst/>
          </a:prstGeom>
        </p:spPr>
      </p:pic>
      <p:pic>
        <p:nvPicPr>
          <p:cNvPr id="15" name="-429599566">
            <a:hlinkClick r:id="" action="ppaction://media"/>
            <a:extLst>
              <a:ext uri="{FF2B5EF4-FFF2-40B4-BE49-F238E27FC236}">
                <a16:creationId xmlns:a16="http://schemas.microsoft.com/office/drawing/2014/main" id="{E4E9A32F-CF34-4B1F-1B1A-A243F734565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3380595" y="6015254"/>
            <a:ext cx="1847727" cy="1847727"/>
          </a:xfrm>
          <a:prstGeom prst="rect">
            <a:avLst/>
          </a:prstGeom>
        </p:spPr>
      </p:pic>
      <p:pic>
        <p:nvPicPr>
          <p:cNvPr id="16" name="-429999651">
            <a:hlinkClick r:id="" action="ppaction://media"/>
            <a:extLst>
              <a:ext uri="{FF2B5EF4-FFF2-40B4-BE49-F238E27FC236}">
                <a16:creationId xmlns:a16="http://schemas.microsoft.com/office/drawing/2014/main" id="{83272759-C96C-C378-4302-99B2FE44BAC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5305647" y="6015254"/>
            <a:ext cx="1847726" cy="1847726"/>
          </a:xfrm>
          <a:prstGeom prst="rect">
            <a:avLst/>
          </a:prstGeom>
        </p:spPr>
      </p:pic>
      <p:pic>
        <p:nvPicPr>
          <p:cNvPr id="17" name="-430016690">
            <a:hlinkClick r:id="" action="ppaction://media"/>
            <a:extLst>
              <a:ext uri="{FF2B5EF4-FFF2-40B4-BE49-F238E27FC236}">
                <a16:creationId xmlns:a16="http://schemas.microsoft.com/office/drawing/2014/main" id="{65816F19-E4E4-ABA7-6545-BBCB9D0E9A1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7153373" y="6015252"/>
            <a:ext cx="1847729" cy="1847729"/>
          </a:xfrm>
          <a:prstGeom prst="rect">
            <a:avLst/>
          </a:prstGeom>
        </p:spPr>
      </p:pic>
      <p:pic>
        <p:nvPicPr>
          <p:cNvPr id="18" name="-429996267">
            <a:hlinkClick r:id="" action="ppaction://media"/>
            <a:extLst>
              <a:ext uri="{FF2B5EF4-FFF2-40B4-BE49-F238E27FC236}">
                <a16:creationId xmlns:a16="http://schemas.microsoft.com/office/drawing/2014/main" id="{D8116462-A368-E7C8-CB2A-9234D82986F9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155751" y="5987772"/>
            <a:ext cx="1847725" cy="1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1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1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28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449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032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097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4894903">
            <a:hlinkClick r:id="" action="ppaction://media"/>
            <a:extLst>
              <a:ext uri="{FF2B5EF4-FFF2-40B4-BE49-F238E27FC236}">
                <a16:creationId xmlns:a16="http://schemas.microsoft.com/office/drawing/2014/main" id="{D800CB85-BD29-CB22-E089-F0760B0D7C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41881" y="5743761"/>
            <a:ext cx="1950507" cy="1950507"/>
          </a:xfrm>
          <a:prstGeom prst="rect">
            <a:avLst/>
          </a:prstGeom>
        </p:spPr>
      </p:pic>
      <p:pic>
        <p:nvPicPr>
          <p:cNvPr id="5" name="-422844894">
            <a:hlinkClick r:id="" action="ppaction://media"/>
            <a:extLst>
              <a:ext uri="{FF2B5EF4-FFF2-40B4-BE49-F238E27FC236}">
                <a16:creationId xmlns:a16="http://schemas.microsoft.com/office/drawing/2014/main" id="{51089F30-91A7-571A-E907-FFDD0E23C4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76487" y="5853552"/>
            <a:ext cx="1848745" cy="184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MOVESA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SATELITE, ROCK N POP, SUAVE FM, VOX Y XY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KTM HERO ZMOTO SHINERAY CON DESCUENTOS DE HASTA LPS.15000 OCT 1-31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67766137">
            <a:hlinkClick r:id="" action="ppaction://media"/>
            <a:extLst>
              <a:ext uri="{FF2B5EF4-FFF2-40B4-BE49-F238E27FC236}">
                <a16:creationId xmlns:a16="http://schemas.microsoft.com/office/drawing/2014/main" id="{360F1DD6-F770-B3DF-7D01-0FE50E7093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460384"/>
            <a:ext cx="1970442" cy="19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667095">
            <a:hlinkClick r:id="" action="ppaction://media"/>
            <a:extLst>
              <a:ext uri="{FF2B5EF4-FFF2-40B4-BE49-F238E27FC236}">
                <a16:creationId xmlns:a16="http://schemas.microsoft.com/office/drawing/2014/main" id="{E34011A3-8937-BED6-F9FB-F517AEF678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6564554">
            <a:hlinkClick r:id="" action="ppaction://media"/>
            <a:extLst>
              <a:ext uri="{FF2B5EF4-FFF2-40B4-BE49-F238E27FC236}">
                <a16:creationId xmlns:a16="http://schemas.microsoft.com/office/drawing/2014/main" id="{F56C9D37-9FE6-76AD-6C7F-D55D52B712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35472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031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ATENCIÓN ATENCIÓN MUCHA ATENCIÓN MÁS REBAJAS MEGA REBAJAS SUPER REBAJAS LLÉVATE LA MOTO SEMI NUEVA DE TUS SUEÑOS CON DESCUENTO DE 3.500 LEMPIRAS EN AD.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 VISITANOS.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HACE 8 AÑOS COMENZAMOS UN VIAJE JUNTOS UN VIAJE LLENO DE METAS VELOCIDAD Y PASIÓN POR LAS DOS RUEDAS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6958153">
            <a:hlinkClick r:id="" action="ppaction://media"/>
            <a:extLst>
              <a:ext uri="{FF2B5EF4-FFF2-40B4-BE49-F238E27FC236}">
                <a16:creationId xmlns:a16="http://schemas.microsoft.com/office/drawing/2014/main" id="{F41F5719-CE3A-C7B6-4006-2659501153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72258" y="4165666"/>
            <a:ext cx="4064000" cy="3048000"/>
          </a:xfrm>
          <a:prstGeom prst="rect">
            <a:avLst/>
          </a:prstGeom>
        </p:spPr>
      </p:pic>
      <p:pic>
        <p:nvPicPr>
          <p:cNvPr id="5" name="-429981856">
            <a:hlinkClick r:id="" action="ppaction://media"/>
            <a:extLst>
              <a:ext uri="{FF2B5EF4-FFF2-40B4-BE49-F238E27FC236}">
                <a16:creationId xmlns:a16="http://schemas.microsoft.com/office/drawing/2014/main" id="{C39C23DE-CE77-5165-8E5A-7D1BD4A74C2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024907" y="4165666"/>
            <a:ext cx="4064000" cy="3048000"/>
          </a:xfrm>
          <a:prstGeom prst="rect">
            <a:avLst/>
          </a:prstGeom>
        </p:spPr>
      </p:pic>
      <p:pic>
        <p:nvPicPr>
          <p:cNvPr id="12" name="-427537080">
            <a:hlinkClick r:id="" action="ppaction://media"/>
            <a:extLst>
              <a:ext uri="{FF2B5EF4-FFF2-40B4-BE49-F238E27FC236}">
                <a16:creationId xmlns:a16="http://schemas.microsoft.com/office/drawing/2014/main" id="{3E404821-BBAE-9F68-6745-636B68EB2055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477556" y="415204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689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AZTECA HONDURAS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6689986">
            <a:hlinkClick r:id="" action="ppaction://media"/>
            <a:extLst>
              <a:ext uri="{FF2B5EF4-FFF2-40B4-BE49-F238E27FC236}">
                <a16:creationId xmlns:a16="http://schemas.microsoft.com/office/drawing/2014/main" id="{026EC366-97D6-BB5F-622E-A3E58431FD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  <p:pic>
        <p:nvPicPr>
          <p:cNvPr id="8" name="-425720905">
            <a:hlinkClick r:id="" action="ppaction://media"/>
            <a:extLst>
              <a:ext uri="{FF2B5EF4-FFF2-40B4-BE49-F238E27FC236}">
                <a16:creationId xmlns:a16="http://schemas.microsoft.com/office/drawing/2014/main" id="{19BD8A0B-3FBC-8C2F-8E55-E21C7D0AAC7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61000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4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423261">
            <a:hlinkClick r:id="" action="ppaction://media"/>
            <a:extLst>
              <a:ext uri="{FF2B5EF4-FFF2-40B4-BE49-F238E27FC236}">
                <a16:creationId xmlns:a16="http://schemas.microsoft.com/office/drawing/2014/main" id="{4F069398-D07D-40F7-7AC1-E57654FCBB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580462"/>
            <a:ext cx="4064000" cy="3048000"/>
          </a:xfrm>
          <a:prstGeom prst="rect">
            <a:avLst/>
          </a:prstGeom>
        </p:spPr>
      </p:pic>
      <p:pic>
        <p:nvPicPr>
          <p:cNvPr id="9" name="-427397047">
            <a:hlinkClick r:id="" action="ppaction://media"/>
            <a:extLst>
              <a:ext uri="{FF2B5EF4-FFF2-40B4-BE49-F238E27FC236}">
                <a16:creationId xmlns:a16="http://schemas.microsoft.com/office/drawing/2014/main" id="{9EEB2FAE-1575-8D11-FDD3-14AE88E9D94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88814" y="458046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4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DESCUENTO B150 LPS.5999 Y LPS.319 SEMANALES DM150 A LPS.5299 Y LPS.312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7473485">
            <a:hlinkClick r:id="" action="ppaction://media"/>
            <a:extLst>
              <a:ext uri="{FF2B5EF4-FFF2-40B4-BE49-F238E27FC236}">
                <a16:creationId xmlns:a16="http://schemas.microsoft.com/office/drawing/2014/main" id="{3ADA347B-2B19-26B2-17AA-3DAC9AC2DF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19559" y="4839882"/>
            <a:ext cx="4064000" cy="3048000"/>
          </a:xfrm>
          <a:prstGeom prst="rect">
            <a:avLst/>
          </a:prstGeom>
        </p:spPr>
      </p:pic>
      <p:pic>
        <p:nvPicPr>
          <p:cNvPr id="8" name="-426944605">
            <a:hlinkClick r:id="" action="ppaction://media"/>
            <a:extLst>
              <a:ext uri="{FF2B5EF4-FFF2-40B4-BE49-F238E27FC236}">
                <a16:creationId xmlns:a16="http://schemas.microsoft.com/office/drawing/2014/main" id="{154EBDF6-AA07-ED5E-9E9B-5753A59BF26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258356" y="4838166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487221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291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114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372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83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129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</a:t>
            </a:r>
            <a:r>
              <a:rPr lang="es-HN" sz="3200" b="1" dirty="0"/>
              <a:t>4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10 de </a:t>
            </a:r>
            <a:r>
              <a:rPr lang="es-HN" sz="3200" b="1" dirty="0"/>
              <a:t>Noviembre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977" y="10249880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41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26%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radio San Pedro,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7%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4%.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45%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7%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MOVESA: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Satélite, rock &amp; Pop, suave FM, Vox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11%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23%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lo que representa </a:t>
            </a:r>
            <a:r>
              <a:rPr lang="es-ES_tradnl" sz="2500" b="1" dirty="0">
                <a:solidFill>
                  <a:srgbClr val="FF0000"/>
                </a:solidFill>
              </a:rPr>
              <a:t>18%.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43%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seis spot en Azteca Honduras y Canal 6 con el </a:t>
            </a:r>
            <a:r>
              <a:rPr lang="es-ES_tradnl" sz="2500" b="1" dirty="0">
                <a:solidFill>
                  <a:srgbClr val="FF0000"/>
                </a:solidFill>
              </a:rPr>
              <a:t>16%</a:t>
            </a:r>
          </a:p>
          <a:p>
            <a:pPr algn="l"/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58%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>
                <a:solidFill>
                  <a:schemeClr val="tx1"/>
                </a:solidFill>
              </a:rPr>
              <a:t> y </a:t>
            </a:r>
            <a:r>
              <a:rPr lang="es-ES_tradnl" sz="2500" dirty="0"/>
              <a:t>Tigo </a:t>
            </a:r>
            <a:r>
              <a:rPr lang="es-ES_tradnl" sz="2500" dirty="0" err="1"/>
              <a:t>Sports</a:t>
            </a:r>
            <a:r>
              <a:rPr lang="es-ES_tradnl" sz="2500" dirty="0"/>
              <a:t> 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y </a:t>
            </a:r>
            <a:r>
              <a:rPr lang="es-ES_tradnl" sz="2500" dirty="0" err="1"/>
              <a:t>Telepaís</a:t>
            </a:r>
            <a:r>
              <a:rPr lang="es-ES_tradnl" sz="2500" dirty="0"/>
              <a:t> que </a:t>
            </a:r>
            <a:r>
              <a:rPr lang="es-ES_tradnl" sz="2500"/>
              <a:t>representa </a:t>
            </a:r>
            <a:r>
              <a:rPr lang="es-ES_tradnl" sz="2500" b="1">
                <a:solidFill>
                  <a:srgbClr val="FF0000"/>
                </a:solidFill>
              </a:rPr>
              <a:t>42%</a:t>
            </a:r>
            <a:endParaRPr lang="es-ES_tradnl" sz="25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35%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28%,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11%, </a:t>
            </a:r>
            <a:r>
              <a:rPr lang="es-HN" b="1" dirty="0">
                <a:solidFill>
                  <a:srgbClr val="FF0000"/>
                </a:solidFill>
              </a:rPr>
              <a:t>MOVESA </a:t>
            </a:r>
            <a:r>
              <a:rPr lang="es-HN" b="1" dirty="0">
                <a:solidFill>
                  <a:srgbClr val="6A6A6A"/>
                </a:solidFill>
              </a:rPr>
              <a:t>8%,</a:t>
            </a:r>
            <a:r>
              <a:rPr lang="es-HN" b="1" dirty="0">
                <a:solidFill>
                  <a:srgbClr val="FF0000"/>
                </a:solidFill>
              </a:rPr>
              <a:t> 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8</a:t>
            </a:r>
            <a:r>
              <a:rPr lang="es-HN" b="1" dirty="0"/>
              <a:t>%  </a:t>
            </a:r>
            <a:r>
              <a:rPr lang="es-HN" b="1" dirty="0">
                <a:solidFill>
                  <a:srgbClr val="FF0000"/>
                </a:solidFill>
              </a:rPr>
              <a:t>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ACTIVE MOTORS 2%</a:t>
            </a:r>
            <a:endParaRPr lang="es-HN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664388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C4983DAC-7DCF-0873-E465-8AA8260391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9992" y="3999786"/>
            <a:ext cx="3601918" cy="292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MOVESA</a:t>
            </a:r>
            <a:r>
              <a:rPr lang="es-HN" b="1" dirty="0"/>
              <a:t> cuenta con pauta en radio.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5883153"/>
              </p:ext>
            </p:extLst>
          </p:nvPr>
        </p:nvGraphicFramePr>
        <p:xfrm>
          <a:off x="5502768" y="2426176"/>
          <a:ext cx="15876179" cy="7124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37541</TotalTime>
  <Words>1286</Words>
  <Application>Microsoft Macintosh PowerPoint</Application>
  <PresentationFormat>Personalizado</PresentationFormat>
  <Paragraphs>159</Paragraphs>
  <Slides>30</Slides>
  <Notes>1</Notes>
  <HiddenSlides>0</HiddenSlides>
  <MMClips>25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669</cp:revision>
  <dcterms:modified xsi:type="dcterms:W3CDTF">2024-11-12T17:07:02Z</dcterms:modified>
</cp:coreProperties>
</file>