
<file path=[Content_Types].xml><?xml version="1.0" encoding="utf-8"?>
<Types xmlns="http://schemas.openxmlformats.org/package/2006/content-types">
  <Default Extension="emf" ContentType="image/x-emf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323" r:id="rId22"/>
    <p:sldId id="293" r:id="rId23"/>
    <p:sldId id="315" r:id="rId24"/>
    <p:sldId id="313" r:id="rId25"/>
    <p:sldId id="306" r:id="rId26"/>
    <p:sldId id="324" r:id="rId27"/>
    <p:sldId id="325" r:id="rId28"/>
    <p:sldId id="294" r:id="rId29"/>
    <p:sldId id="273" r:id="rId30"/>
    <p:sldId id="321" r:id="rId31"/>
    <p:sldId id="326" r:id="rId32"/>
    <p:sldId id="327" r:id="rId33"/>
    <p:sldId id="262" r:id="rId3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1" autoAdjust="0"/>
    <p:restoredTop sz="96327"/>
  </p:normalViewPr>
  <p:slideViewPr>
    <p:cSldViewPr snapToGrid="0">
      <p:cViewPr>
        <p:scale>
          <a:sx n="60" d="100"/>
          <a:sy n="60" d="100"/>
        </p:scale>
        <p:origin x="49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42158050583078"/>
          <c:y val="0"/>
          <c:w val="0.65281019871190205"/>
          <c:h val="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67C-364F-9760-A6211A77CD9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67C-364F-9760-A6211A77CD9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67C-364F-9760-A6211A77CD9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67C-364F-9760-A6211A77CD9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67C-364F-9760-A6211A77CD9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67C-364F-9760-A6211A77CD9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67C-364F-9760-A6211A77CD9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67C-364F-9760-A6211A77CD98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67C-364F-9760-A6211A77CD98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67C-364F-9760-A6211A77CD98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67C-364F-9760-A6211A77CD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Hoja3!$B$13:$B$19</c:f>
              <c:strCache>
                <c:ptCount val="7"/>
                <c:pt idx="0">
                  <c:v>Grupo UMA</c:v>
                </c:pt>
                <c:pt idx="1">
                  <c:v>MotoMundo</c:v>
                </c:pt>
                <c:pt idx="2">
                  <c:v>Solvenza</c:v>
                </c:pt>
                <c:pt idx="3">
                  <c:v>Didemo</c:v>
                </c:pt>
                <c:pt idx="4">
                  <c:v>Active Motors</c:v>
                </c:pt>
                <c:pt idx="5">
                  <c:v>Credidemo</c:v>
                </c:pt>
                <c:pt idx="6">
                  <c:v>Italika</c:v>
                </c:pt>
              </c:strCache>
            </c:strRef>
          </c:cat>
          <c:val>
            <c:numRef>
              <c:f>Hoja3!$C$13:$C$19</c:f>
              <c:numCache>
                <c:formatCode>0.0%</c:formatCode>
                <c:ptCount val="7"/>
                <c:pt idx="0">
                  <c:v>0.35373537353735374</c:v>
                </c:pt>
                <c:pt idx="1">
                  <c:v>0.2565256525652565</c:v>
                </c:pt>
                <c:pt idx="2">
                  <c:v>0.11161116111611161</c:v>
                </c:pt>
                <c:pt idx="3">
                  <c:v>0.10891089108910891</c:v>
                </c:pt>
                <c:pt idx="4">
                  <c:v>5.4905490549054907E-2</c:v>
                </c:pt>
                <c:pt idx="5">
                  <c:v>4.8604860486048604E-2</c:v>
                </c:pt>
                <c:pt idx="6">
                  <c:v>4.4104410441044108E-2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67C-364F-9760-A6211A77C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85035839467710217"/>
          <c:h val="0.86391424227117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393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7F-0F46-8A8D-0ED9E66A6B3D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225</c:v>
                </c:pt>
                <c:pt idx="1">
                  <c:v>19</c:v>
                </c:pt>
                <c:pt idx="2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7F-0F46-8A8D-0ED9E66A6B3D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Solvenza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118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7F-0F46-8A8D-0ED9E66A6B3D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60</c:v>
                </c:pt>
                <c:pt idx="1">
                  <c:v>21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87F-0F46-8A8D-0ED9E66A6B3D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Active Motors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0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7F-0F46-8A8D-0ED9E66A6B3D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1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87F-0F46-8A8D-0ED9E66A6B3D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0">
                  <c:v>18</c:v>
                </c:pt>
                <c:pt idx="1">
                  <c:v>19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87F-0F46-8A8D-0ED9E66A6B3D}"/>
            </c:ext>
          </c:extLst>
        </c:ser>
        <c:ser>
          <c:idx val="7"/>
          <c:order val="7"/>
          <c:tx>
            <c:strRef>
              <c:f>Hoja3!$B$39</c:f>
              <c:strCache>
                <c:ptCount val="1"/>
                <c:pt idx="0">
                  <c:v>Remotos Car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Hoja3!$C$39:$E$39</c:f>
              <c:numCache>
                <c:formatCode>General</c:formatCode>
                <c:ptCount val="3"/>
                <c:pt idx="2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87F-0F46-8A8D-0ED9E66A6B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package" Target="../embeddings/Hoja_de_c_lculo_de_Microsoft_Excel.xlsx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4.xml"/><Relationship Id="rId5" Type="http://schemas.microsoft.com/office/2007/relationships/media" Target="../media/media3.mp3"/><Relationship Id="rId15" Type="http://schemas.openxmlformats.org/officeDocument/2006/relationships/image" Target="../media/image18.png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8.mp3"/><Relationship Id="rId7" Type="http://schemas.openxmlformats.org/officeDocument/2006/relationships/image" Target="../media/image3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8.mp3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0.mp3"/><Relationship Id="rId7" Type="http://schemas.openxmlformats.org/officeDocument/2006/relationships/image" Target="../media/image3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0.mp3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2.mp3"/><Relationship Id="rId7" Type="http://schemas.openxmlformats.org/officeDocument/2006/relationships/slideLayout" Target="../slideLayouts/slideLayout4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audio" Target="../media/media13.mp3"/><Relationship Id="rId11" Type="http://schemas.openxmlformats.org/officeDocument/2006/relationships/image" Target="../media/image18.png"/><Relationship Id="rId5" Type="http://schemas.microsoft.com/office/2007/relationships/media" Target="../media/media13.mp3"/><Relationship Id="rId10" Type="http://schemas.openxmlformats.org/officeDocument/2006/relationships/image" Target="../media/image1.png"/><Relationship Id="rId4" Type="http://schemas.openxmlformats.org/officeDocument/2006/relationships/audio" Target="../media/media12.mp3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6.mp4"/><Relationship Id="rId7" Type="http://schemas.openxmlformats.org/officeDocument/2006/relationships/image" Target="../media/image3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0.png"/><Relationship Id="rId4" Type="http://schemas.openxmlformats.org/officeDocument/2006/relationships/video" Target="../media/media16.mp4"/><Relationship Id="rId9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1.png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video" Target="../media/media21.mp4"/><Relationship Id="rId13" Type="http://schemas.openxmlformats.org/officeDocument/2006/relationships/image" Target="../media/image22.png"/><Relationship Id="rId3" Type="http://schemas.microsoft.com/office/2007/relationships/media" Target="../media/media19.mp4"/><Relationship Id="rId7" Type="http://schemas.microsoft.com/office/2007/relationships/media" Target="../media/media21.mp4"/><Relationship Id="rId12" Type="http://schemas.openxmlformats.org/officeDocument/2006/relationships/image" Target="../media/image1.png"/><Relationship Id="rId2" Type="http://schemas.openxmlformats.org/officeDocument/2006/relationships/video" Target="../media/media18.mp4"/><Relationship Id="rId16" Type="http://schemas.openxmlformats.org/officeDocument/2006/relationships/image" Target="../media/image25.png"/><Relationship Id="rId1" Type="http://schemas.microsoft.com/office/2007/relationships/media" Target="../media/media18.mp4"/><Relationship Id="rId6" Type="http://schemas.openxmlformats.org/officeDocument/2006/relationships/video" Target="../media/media20.mp4"/><Relationship Id="rId11" Type="http://schemas.openxmlformats.org/officeDocument/2006/relationships/image" Target="../media/image3.png"/><Relationship Id="rId5" Type="http://schemas.microsoft.com/office/2007/relationships/media" Target="../media/media20.mp4"/><Relationship Id="rId15" Type="http://schemas.openxmlformats.org/officeDocument/2006/relationships/image" Target="../media/image24.png"/><Relationship Id="rId10" Type="http://schemas.openxmlformats.org/officeDocument/2006/relationships/image" Target="../media/image2.png"/><Relationship Id="rId4" Type="http://schemas.openxmlformats.org/officeDocument/2006/relationships/video" Target="../media/media19.mp4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3.mp4"/><Relationship Id="rId7" Type="http://schemas.openxmlformats.org/officeDocument/2006/relationships/image" Target="../media/image3.png"/><Relationship Id="rId2" Type="http://schemas.openxmlformats.org/officeDocument/2006/relationships/video" Target="../media/media22.mp4"/><Relationship Id="rId1" Type="http://schemas.microsoft.com/office/2007/relationships/media" Target="../media/media22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7.png"/><Relationship Id="rId4" Type="http://schemas.openxmlformats.org/officeDocument/2006/relationships/video" Target="../media/media23.mp4"/><Relationship Id="rId9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8.png"/><Relationship Id="rId2" Type="http://schemas.openxmlformats.org/officeDocument/2006/relationships/video" Target="../media/media24.mp4"/><Relationship Id="rId1" Type="http://schemas.microsoft.com/office/2007/relationships/media" Target="../media/media24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31.png"/><Relationship Id="rId3" Type="http://schemas.microsoft.com/office/2007/relationships/media" Target="../media/media26.mp4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30.png"/><Relationship Id="rId2" Type="http://schemas.openxmlformats.org/officeDocument/2006/relationships/video" Target="../media/media25.mp4"/><Relationship Id="rId1" Type="http://schemas.microsoft.com/office/2007/relationships/media" Target="../media/media25.mp4"/><Relationship Id="rId6" Type="http://schemas.openxmlformats.org/officeDocument/2006/relationships/video" Target="../media/media27.mp4"/><Relationship Id="rId11" Type="http://schemas.openxmlformats.org/officeDocument/2006/relationships/image" Target="../media/image29.png"/><Relationship Id="rId5" Type="http://schemas.microsoft.com/office/2007/relationships/media" Target="../media/media27.mp4"/><Relationship Id="rId10" Type="http://schemas.openxmlformats.org/officeDocument/2006/relationships/image" Target="../media/image1.png"/><Relationship Id="rId4" Type="http://schemas.openxmlformats.org/officeDocument/2006/relationships/video" Target="../media/media26.mp4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9.mp4"/><Relationship Id="rId7" Type="http://schemas.openxmlformats.org/officeDocument/2006/relationships/image" Target="../media/image3.png"/><Relationship Id="rId2" Type="http://schemas.openxmlformats.org/officeDocument/2006/relationships/video" Target="../media/media28.mp4"/><Relationship Id="rId1" Type="http://schemas.microsoft.com/office/2007/relationships/media" Target="../media/media28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33.png"/><Relationship Id="rId4" Type="http://schemas.openxmlformats.org/officeDocument/2006/relationships/video" Target="../media/media29.mp4"/><Relationship Id="rId9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4.png"/><Relationship Id="rId2" Type="http://schemas.openxmlformats.org/officeDocument/2006/relationships/video" Target="../media/media30.mp4"/><Relationship Id="rId1" Type="http://schemas.microsoft.com/office/2007/relationships/media" Target="../media/media30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5.png"/><Relationship Id="rId2" Type="http://schemas.openxmlformats.org/officeDocument/2006/relationships/video" Target="../media/media31.mp4"/><Relationship Id="rId1" Type="http://schemas.microsoft.com/office/2007/relationships/media" Target="../media/media31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"/><Relationship Id="rId2" Type="http://schemas.openxmlformats.org/officeDocument/2006/relationships/image" Target="../media/image36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2935299" y="7196554"/>
            <a:ext cx="18519492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2 - 8 DICIEMBRE,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 al 8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085E3A7-47A4-2116-1A29-252E5E7526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412" y="2144690"/>
            <a:ext cx="6846833" cy="1045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56BF41FA-358D-65A7-CB25-1DD5579B96BE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 al 8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A5F3FE8-B227-6692-5F19-AD1DB6AB99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378" y="2453774"/>
            <a:ext cx="7716236" cy="963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0345B752-706C-40A4-6375-3344B41B6510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 al 8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F183E47-EBE4-BEF7-4357-7C62F36629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993" y="3423684"/>
            <a:ext cx="10438197" cy="812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AA416E2A-C8DC-57C8-8887-88C3E7918F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064397"/>
              </p:ext>
            </p:extLst>
          </p:nvPr>
        </p:nvGraphicFramePr>
        <p:xfrm>
          <a:off x="7502116" y="0"/>
          <a:ext cx="9403651" cy="137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Hoja de cálculo" r:id="rId2" imgW="9918700" imgH="14503400" progId="Excel.Sheet.12">
                  <p:embed/>
                </p:oleObj>
              </mc:Choice>
              <mc:Fallback>
                <p:oleObj name="Hoja de cálculo" r:id="rId2" imgW="9918700" imgH="145034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02116" y="0"/>
                        <a:ext cx="9403651" cy="1375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7808017"/>
            <a:ext cx="15907752" cy="37856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RADIO AMERICA, TOP, STEREO MAS, RADIO VISION, SUPER 100 Y ULTRA FM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AVANZANDO CON ADRENALINA Y ESTILO TODO TERRENO DESEMPEÑARTE EN TU TRABAJO Y SALIR ADELANTE CON VARIEDAD Y MARCAS TENÉS EL PODER DE ELEGIR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CON LOS MEJORES DESCUENTOS CON DESCUENTOS HASTA LPS.17000 Y CUOTAS DESDE LPS.917 VISITANOS HOY TE ESPERAMOS.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AQUÍ TIENES EL PODER DE ELEGIR TU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O KMF. MOTOMUNDO AQUÍ TIENES EL PODER DE ELEGIR TU MOTO IDEAL.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14" name="-372797364">
            <a:hlinkClick r:id="" action="ppaction://media"/>
            <a:extLst>
              <a:ext uri="{FF2B5EF4-FFF2-40B4-BE49-F238E27FC236}">
                <a16:creationId xmlns:a16="http://schemas.microsoft.com/office/drawing/2014/main" id="{7B7ED0CA-AE78-100F-A59E-7D8EDB1E17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682759" y="5015837"/>
            <a:ext cx="1737688" cy="1737688"/>
          </a:xfrm>
          <a:prstGeom prst="rect">
            <a:avLst/>
          </a:prstGeom>
        </p:spPr>
      </p:pic>
      <p:pic>
        <p:nvPicPr>
          <p:cNvPr id="15" name="-370291685">
            <a:hlinkClick r:id="" action="ppaction://media"/>
            <a:extLst>
              <a:ext uri="{FF2B5EF4-FFF2-40B4-BE49-F238E27FC236}">
                <a16:creationId xmlns:a16="http://schemas.microsoft.com/office/drawing/2014/main" id="{53258809-1B0A-B00A-1BBD-3D1A4B013F5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569150" y="5015837"/>
            <a:ext cx="1737688" cy="1737688"/>
          </a:xfrm>
          <a:prstGeom prst="rect">
            <a:avLst/>
          </a:prstGeom>
        </p:spPr>
      </p:pic>
      <p:pic>
        <p:nvPicPr>
          <p:cNvPr id="16" name="-380621211">
            <a:hlinkClick r:id="" action="ppaction://media"/>
            <a:extLst>
              <a:ext uri="{FF2B5EF4-FFF2-40B4-BE49-F238E27FC236}">
                <a16:creationId xmlns:a16="http://schemas.microsoft.com/office/drawing/2014/main" id="{7D79F7D9-605A-97F2-5C69-890781F0F41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339476" y="5015837"/>
            <a:ext cx="1737688" cy="1737688"/>
          </a:xfrm>
          <a:prstGeom prst="rect">
            <a:avLst/>
          </a:prstGeom>
        </p:spPr>
      </p:pic>
      <p:pic>
        <p:nvPicPr>
          <p:cNvPr id="17" name="-373811436">
            <a:hlinkClick r:id="" action="ppaction://media"/>
            <a:extLst>
              <a:ext uri="{FF2B5EF4-FFF2-40B4-BE49-F238E27FC236}">
                <a16:creationId xmlns:a16="http://schemas.microsoft.com/office/drawing/2014/main" id="{9F17016F-A3C3-A03E-BDE5-5AD9CC6D448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061000" y="5015837"/>
            <a:ext cx="1737688" cy="1737688"/>
          </a:xfrm>
          <a:prstGeom prst="rect">
            <a:avLst/>
          </a:prstGeom>
        </p:spPr>
      </p:pic>
      <p:pic>
        <p:nvPicPr>
          <p:cNvPr id="18" name="-380685622">
            <a:hlinkClick r:id="" action="ppaction://media"/>
            <a:extLst>
              <a:ext uri="{FF2B5EF4-FFF2-40B4-BE49-F238E27FC236}">
                <a16:creationId xmlns:a16="http://schemas.microsoft.com/office/drawing/2014/main" id="{8F65E68A-93E4-743E-CED5-B20C4B4D999D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908895" y="5015837"/>
            <a:ext cx="1737687" cy="173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8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32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24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342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36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0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ACTIVE MOTORS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TOP, POWER Y LA 98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VARIEDAD DE MODELOS LANZAMIENTO DISPONIBLE DESDE 0% PRIMA HASTA 48 MESES DE PLAZO RECIBES CASCO MÁS MATRÍCULA Y GARANTÍA DE 2 AÑOS O 24000 KILÓMETROS.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FINANCIAMIENTO DESDE 0 PRIMA Y HASTA 48 MESES PLAZO RECIBE EN TU COMPRA CASCO MATRÍCULA Y GARANTÍA DE 2 AÑOS O 24000 KILÓMETROS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4873175">
            <a:hlinkClick r:id="" action="ppaction://media"/>
            <a:extLst>
              <a:ext uri="{FF2B5EF4-FFF2-40B4-BE49-F238E27FC236}">
                <a16:creationId xmlns:a16="http://schemas.microsoft.com/office/drawing/2014/main" id="{C68648BA-7B0A-A905-F5A7-BCBF98399D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78487" y="5810235"/>
            <a:ext cx="2095530" cy="2095530"/>
          </a:xfrm>
          <a:prstGeom prst="rect">
            <a:avLst/>
          </a:prstGeom>
        </p:spPr>
      </p:pic>
      <p:pic>
        <p:nvPicPr>
          <p:cNvPr id="4" name="-397390904">
            <a:hlinkClick r:id="" action="ppaction://media"/>
            <a:extLst>
              <a:ext uri="{FF2B5EF4-FFF2-40B4-BE49-F238E27FC236}">
                <a16:creationId xmlns:a16="http://schemas.microsoft.com/office/drawing/2014/main" id="{7B5F579A-47D7-83EF-D1ED-F43DB15FA9C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34754" y="5804769"/>
            <a:ext cx="2095530" cy="20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877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AMBIENTAL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CON HASTA 45% DE DESCUENTO ITÁLICA FF 125 T ADICIONA LPS.1999 Y LPS.233 SEMANALES ITÁLICA 125 Z ADICIONA 1499 Y LPS.319 SEMANALES.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CON HASTA 45% DESCUENTO B150 LPS.5999 Y LPS.319 SEMANALES DM150 A LPS.5299 Y LPS.312 SEMANALES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24894903">
            <a:hlinkClick r:id="" action="ppaction://media"/>
            <a:extLst>
              <a:ext uri="{FF2B5EF4-FFF2-40B4-BE49-F238E27FC236}">
                <a16:creationId xmlns:a16="http://schemas.microsoft.com/office/drawing/2014/main" id="{D800CB85-BD29-CB22-E089-F0760B0D7C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41881" y="5743761"/>
            <a:ext cx="1950507" cy="1950507"/>
          </a:xfrm>
          <a:prstGeom prst="rect">
            <a:avLst/>
          </a:prstGeom>
        </p:spPr>
      </p:pic>
      <p:pic>
        <p:nvPicPr>
          <p:cNvPr id="5" name="-422844894">
            <a:hlinkClick r:id="" action="ppaction://media"/>
            <a:extLst>
              <a:ext uri="{FF2B5EF4-FFF2-40B4-BE49-F238E27FC236}">
                <a16:creationId xmlns:a16="http://schemas.microsoft.com/office/drawing/2014/main" id="{51089F30-91A7-571A-E907-FFDD0E23C4F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376487" y="5853552"/>
            <a:ext cx="1848745" cy="184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9238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MUSIQUERA, R. AMERICA,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UNO DE LOS LÍDERES QUE MUEVE EN HONDURAS TODOS LOS DÍAS EL TORITO DE LA GENTE.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PULSAR NS200 CON FRENOS DELANTEROS Y TRASEROS DE DISCO SUSPENSION DELANTERA INVERTIDA CON MAS POTENCIA.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LLEGO EL FIN DE AÑO Y ME SIENTO AGUINALDOSO PA' COMPRARME UNA VAYAGE CON DESCUENTO FABULOSO. COTIZA TU BOXER PULSAR Y DISCOVER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510659440">
            <a:hlinkClick r:id="" action="ppaction://media"/>
            <a:extLst>
              <a:ext uri="{FF2B5EF4-FFF2-40B4-BE49-F238E27FC236}">
                <a16:creationId xmlns:a16="http://schemas.microsoft.com/office/drawing/2014/main" id="{369584B4-1BB9-38A8-46C9-976771E3B2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12011" y="5680494"/>
            <a:ext cx="2025597" cy="2025597"/>
          </a:xfrm>
          <a:prstGeom prst="rect">
            <a:avLst/>
          </a:prstGeom>
        </p:spPr>
      </p:pic>
      <p:pic>
        <p:nvPicPr>
          <p:cNvPr id="4" name="-444542875">
            <a:hlinkClick r:id="" action="ppaction://media"/>
            <a:extLst>
              <a:ext uri="{FF2B5EF4-FFF2-40B4-BE49-F238E27FC236}">
                <a16:creationId xmlns:a16="http://schemas.microsoft.com/office/drawing/2014/main" id="{C9DDFB34-7FC0-282E-6FBB-A48BB885517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199585" y="5653715"/>
            <a:ext cx="2025596" cy="2025596"/>
          </a:xfrm>
          <a:prstGeom prst="rect">
            <a:avLst/>
          </a:prstGeom>
        </p:spPr>
      </p:pic>
      <p:pic>
        <p:nvPicPr>
          <p:cNvPr id="5" name="-383538197">
            <a:hlinkClick r:id="" action="ppaction://media"/>
            <a:extLst>
              <a:ext uri="{FF2B5EF4-FFF2-40B4-BE49-F238E27FC236}">
                <a16:creationId xmlns:a16="http://schemas.microsoft.com/office/drawing/2014/main" id="{57EBB6F8-FC5F-FFFC-0277-027FC4EDD4A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87158" y="5680496"/>
            <a:ext cx="2025595" cy="202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26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XY Y R PROGRESO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LA MAGIA DE COMPARTIR EN FAMILIA CON LA MEJOR TECNOLOGÍA Y HAZ QUE CADA MOMENTO SEA ÚNICO Y ESPECIAL SORPRENDE A QUIEN MÁS AMAS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97065273">
            <a:hlinkClick r:id="" action="ppaction://media"/>
            <a:extLst>
              <a:ext uri="{FF2B5EF4-FFF2-40B4-BE49-F238E27FC236}">
                <a16:creationId xmlns:a16="http://schemas.microsoft.com/office/drawing/2014/main" id="{CB40AF77-DEF0-F6AB-B327-F6668136A8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17635" y="6445605"/>
            <a:ext cx="1916626" cy="191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07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Q HUBO TV, TSI Y CANAL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AVANZANDO CON ADRENALINA Y ESTILO TODO TERRENO DESEMPEÑARTE EN TU TRABAJO Y SALIR ADELANTE CON VARIEDAD Y MARCAS TENÉS EL PODER DE ELEGIR MOTO IDEAL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73844972">
            <a:hlinkClick r:id="" action="ppaction://media"/>
            <a:extLst>
              <a:ext uri="{FF2B5EF4-FFF2-40B4-BE49-F238E27FC236}">
                <a16:creationId xmlns:a16="http://schemas.microsoft.com/office/drawing/2014/main" id="{39F10038-AD58-A73E-8E41-5387E7533C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  <p:pic>
        <p:nvPicPr>
          <p:cNvPr id="9" name="-378184197">
            <a:hlinkClick r:id="" action="ppaction://media"/>
            <a:extLst>
              <a:ext uri="{FF2B5EF4-FFF2-40B4-BE49-F238E27FC236}">
                <a16:creationId xmlns:a16="http://schemas.microsoft.com/office/drawing/2014/main" id="{CC6881BA-7798-A7D8-370B-7ECC40EE993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88814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45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Y Q HUBO TV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71294978">
            <a:hlinkClick r:id="" action="ppaction://media"/>
            <a:extLst>
              <a:ext uri="{FF2B5EF4-FFF2-40B4-BE49-F238E27FC236}">
                <a16:creationId xmlns:a16="http://schemas.microsoft.com/office/drawing/2014/main" id="{C18516D5-C37D-2D37-8CF4-C09CBB45BD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616149" y="5689666"/>
            <a:ext cx="6029037" cy="31495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(Mega Motos)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2862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HCH. 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COMPRA LA MOTO QUE SIEMPRE HAS QUERIDO Y DISFRUTA 3 MESES DE NAVEGACION GRATIS CON TIGO MONEY PUEDES REALIZAR PAGOS.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POR LA COMPRA DE CIERTOS MODELOS HONDA LLÉVATE UN SUPER COMBO DE MIEDO GRATIS INCLUYE UN CUPÓN DOBLE 2D 2 BEBIDAS MEDIANAS Y UNA PALOMITA GRANDE.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PRIMA DESDE LPS.1500 DEL NOV 18-30 DISFRUTA DE MÚLTIPLES BENEFICIOS EXCLUSIVOS GPS GRATIS CITA PARA TU LICENCIA DE CONDUCIR 3 MESES DE MEMBRESÍA.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PUEDEN OBTENER SU MOTO DE SU SUEÑO CON LAS MEJORES CONDICIONES DEL MERCADO PRIMAS EXCEPCIONALMENTE BAJAS CON LAS MEJORES CONDICIONES REGALÍAS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80446487">
            <a:hlinkClick r:id="" action="ppaction://media"/>
            <a:extLst>
              <a:ext uri="{FF2B5EF4-FFF2-40B4-BE49-F238E27FC236}">
                <a16:creationId xmlns:a16="http://schemas.microsoft.com/office/drawing/2014/main" id="{70A862A2-36E3-FD2A-0C90-AFF4984C2F3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682759" y="4463184"/>
            <a:ext cx="4064000" cy="3048000"/>
          </a:xfrm>
          <a:prstGeom prst="rect">
            <a:avLst/>
          </a:prstGeom>
        </p:spPr>
      </p:pic>
      <p:pic>
        <p:nvPicPr>
          <p:cNvPr id="5" name="-371687894">
            <a:hlinkClick r:id="" action="ppaction://media"/>
            <a:extLst>
              <a:ext uri="{FF2B5EF4-FFF2-40B4-BE49-F238E27FC236}">
                <a16:creationId xmlns:a16="http://schemas.microsoft.com/office/drawing/2014/main" id="{F4F15108-ACF2-52BC-6201-3B7A8AB2525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803985" y="4452964"/>
            <a:ext cx="4064000" cy="3048000"/>
          </a:xfrm>
          <a:prstGeom prst="rect">
            <a:avLst/>
          </a:prstGeom>
        </p:spPr>
      </p:pic>
      <p:pic>
        <p:nvPicPr>
          <p:cNvPr id="10" name="-380361439">
            <a:hlinkClick r:id="" action="ppaction://media"/>
            <a:extLst>
              <a:ext uri="{FF2B5EF4-FFF2-40B4-BE49-F238E27FC236}">
                <a16:creationId xmlns:a16="http://schemas.microsoft.com/office/drawing/2014/main" id="{6DC56E41-803C-380F-DD64-3E661CB0BAB2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925211" y="4452964"/>
            <a:ext cx="4064000" cy="3048000"/>
          </a:xfrm>
          <a:prstGeom prst="rect">
            <a:avLst/>
          </a:prstGeom>
        </p:spPr>
      </p:pic>
      <p:pic>
        <p:nvPicPr>
          <p:cNvPr id="11" name="-370147909">
            <a:hlinkClick r:id="" action="ppaction://media"/>
            <a:extLst>
              <a:ext uri="{FF2B5EF4-FFF2-40B4-BE49-F238E27FC236}">
                <a16:creationId xmlns:a16="http://schemas.microsoft.com/office/drawing/2014/main" id="{0D962F98-1804-2389-DF6B-599DDB71A8F7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0193214" y="44529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68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34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40851" y="13639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HCH, TSI Y CANAL 6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 DESCUENTO ITÁLICA FF 125 T ADICIONA LPS.1999 Y LPS.233 SEMANALES ITÁLICA 125 Z ADICIONA 1499 Y LPS.319 SEMANALES.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HASTA 45% DE DESCUENTO 125 TS LPS.17999 Y LPS.221 SEMANALES 125 Z A LPS.22999 Y LPS.293 SEMANALES LLÉVATELO TODO CON PRÉSTAMO BANCO AZTECA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73675696">
            <a:hlinkClick r:id="" action="ppaction://media"/>
            <a:extLst>
              <a:ext uri="{FF2B5EF4-FFF2-40B4-BE49-F238E27FC236}">
                <a16:creationId xmlns:a16="http://schemas.microsoft.com/office/drawing/2014/main" id="{73A59DD9-BAEE-E8F7-8931-74B0013E6DF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258" y="4469418"/>
            <a:ext cx="4064000" cy="3048000"/>
          </a:xfrm>
          <a:prstGeom prst="rect">
            <a:avLst/>
          </a:prstGeom>
        </p:spPr>
      </p:pic>
      <p:pic>
        <p:nvPicPr>
          <p:cNvPr id="8" name="-370268865">
            <a:hlinkClick r:id="" action="ppaction://media"/>
            <a:extLst>
              <a:ext uri="{FF2B5EF4-FFF2-40B4-BE49-F238E27FC236}">
                <a16:creationId xmlns:a16="http://schemas.microsoft.com/office/drawing/2014/main" id="{B3C719EC-43B4-ECB5-860A-AF6B5BEAC62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797798" y="446941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24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CANAL 11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LA MAGIA DE COMPARTIR EN FAMILIA CON LA MEJOR TECNOLOGÍA Y HAZ QUE CADA MOMENTO SEA ÚNICO Y ESPECIAL SORPRENDE A QUIEN MÁS AMAS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72800841">
            <a:hlinkClick r:id="" action="ppaction://media"/>
            <a:extLst>
              <a:ext uri="{FF2B5EF4-FFF2-40B4-BE49-F238E27FC236}">
                <a16:creationId xmlns:a16="http://schemas.microsoft.com/office/drawing/2014/main" id="{4E488163-A7A9-57E8-A11D-A45583B6DD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020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26776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TELEPAIS Y TELECEIBA</a:t>
            </a:r>
          </a:p>
          <a:p>
            <a:pPr marL="457200" indent="-457200" algn="l">
              <a:buAutoNum type="arabicPeriod"/>
            </a:pPr>
            <a:r>
              <a:rPr lang="es-HN" dirty="0"/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AutoNum type="arabicPeriod"/>
            </a:pPr>
            <a:r>
              <a:rPr lang="es-HN" dirty="0"/>
              <a:t>AVANZANDO CON ADRENALINA Y ESTILO TODO TERRENO DESEMPEÑARTE EN TU TRABAJO Y SALIR ADELANTE CON VARIEDAD Y MARCAS TENÉS EL PODER DE ELEGIR MOTO IDEAL</a:t>
            </a:r>
          </a:p>
          <a:p>
            <a:pPr marL="457200" indent="-457200" algn="l">
              <a:buAutoNum type="arabicPeriod"/>
            </a:pPr>
            <a:r>
              <a:rPr lang="es-HN" dirty="0"/>
              <a:t>CON LOS MEJORES DESCUENTOS CON DESCUENTOS HASTA LPS.17000 Y CUOTAS DESDE LPS.917 VISITANOS HOY TE ESPERAMOS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72091652">
            <a:hlinkClick r:id="" action="ppaction://media"/>
            <a:extLst>
              <a:ext uri="{FF2B5EF4-FFF2-40B4-BE49-F238E27FC236}">
                <a16:creationId xmlns:a16="http://schemas.microsoft.com/office/drawing/2014/main" id="{3A6E78CB-80C8-5AB0-A52C-6BBDE44856E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15815" y="4877980"/>
            <a:ext cx="4064000" cy="3048000"/>
          </a:xfrm>
          <a:prstGeom prst="rect">
            <a:avLst/>
          </a:prstGeom>
        </p:spPr>
      </p:pic>
      <p:pic>
        <p:nvPicPr>
          <p:cNvPr id="8" name="-372859141">
            <a:hlinkClick r:id="" action="ppaction://media"/>
            <a:extLst>
              <a:ext uri="{FF2B5EF4-FFF2-40B4-BE49-F238E27FC236}">
                <a16:creationId xmlns:a16="http://schemas.microsoft.com/office/drawing/2014/main" id="{3F5C5659-012E-126D-0B30-B94E8E2DE1D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510910" y="4877980"/>
            <a:ext cx="4064000" cy="3048000"/>
          </a:xfrm>
          <a:prstGeom prst="rect">
            <a:avLst/>
          </a:prstGeom>
        </p:spPr>
      </p:pic>
      <p:pic>
        <p:nvPicPr>
          <p:cNvPr id="9" name="-379739688">
            <a:hlinkClick r:id="" action="ppaction://media"/>
            <a:extLst>
              <a:ext uri="{FF2B5EF4-FFF2-40B4-BE49-F238E27FC236}">
                <a16:creationId xmlns:a16="http://schemas.microsoft.com/office/drawing/2014/main" id="{8BFF26BE-B8E1-6C55-7414-37FEAD2C7CC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823271" y="4877980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34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 Y TELEPAIS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CON HASTA 45% DESCUENTO BIT 150 LPS.24999 Y LPS.307 SEMANALES DN 150 LPS.22499 Y LPS.282 SEMANALES PRESTAMO BANCO AZTECA.</a:t>
            </a:r>
          </a:p>
          <a:p>
            <a:pPr marL="457200" indent="-457200" algn="l">
              <a:buFontTx/>
              <a:buAutoNum type="arabicPeriod"/>
            </a:pPr>
            <a:r>
              <a:rPr lang="es-HN" dirty="0"/>
              <a:t>HASTA 45% DE DESCUENTO 125 TS LPS.17999 Y LPS.221 SEMANALES 125 Z A LPS.22999 Y LPS.293 SEMANALES LLÉVATELO TODO CON PRÉSTAMO BANCO AZTECA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79963025">
            <a:hlinkClick r:id="" action="ppaction://media"/>
            <a:extLst>
              <a:ext uri="{FF2B5EF4-FFF2-40B4-BE49-F238E27FC236}">
                <a16:creationId xmlns:a16="http://schemas.microsoft.com/office/drawing/2014/main" id="{4AA99967-360B-1566-5B26-A40056979BB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03483" y="4722064"/>
            <a:ext cx="4064000" cy="3048000"/>
          </a:xfrm>
          <a:prstGeom prst="rect">
            <a:avLst/>
          </a:prstGeom>
        </p:spPr>
      </p:pic>
      <p:pic>
        <p:nvPicPr>
          <p:cNvPr id="8" name="-379558909">
            <a:hlinkClick r:id="" action="ppaction://media"/>
            <a:extLst>
              <a:ext uri="{FF2B5EF4-FFF2-40B4-BE49-F238E27FC236}">
                <a16:creationId xmlns:a16="http://schemas.microsoft.com/office/drawing/2014/main" id="{AD56215F-0F0A-5BE0-0296-89ED4324FA0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179815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Cable-DIDEMO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71145396">
            <a:hlinkClick r:id="" action="ppaction://media"/>
            <a:extLst>
              <a:ext uri="{FF2B5EF4-FFF2-40B4-BE49-F238E27FC236}">
                <a16:creationId xmlns:a16="http://schemas.microsoft.com/office/drawing/2014/main" id="{C37324AB-8F4E-D237-AAFD-0945FCA8E7C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9559" y="50546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621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14757" y="5948546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Cable-UMA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(Remotos Car)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SOMOS DISTRIBUIDORES AUTORIZADOS BAJAJ TE OFRECEMOS LOS MEJORES MODELOS ADQUIERE TU MOTO AL CREDITO CON 0% DE PRIMA O CON NUESTRO PLAN GP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73870701">
            <a:hlinkClick r:id="" action="ppaction://media"/>
            <a:extLst>
              <a:ext uri="{FF2B5EF4-FFF2-40B4-BE49-F238E27FC236}">
                <a16:creationId xmlns:a16="http://schemas.microsoft.com/office/drawing/2014/main" id="{FD461A27-8661-4C51-DB5C-70DA9265AC9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9559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715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51898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285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393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416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121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875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725705"/>
            <a:ext cx="54864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</a:t>
            </a:r>
            <a:r>
              <a:rPr lang="es-HN" sz="3200" b="1" dirty="0"/>
              <a:t>2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8 de Diciembre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C2AFDD4-5324-2FEC-38A5-D5CC767606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501" y="10946473"/>
            <a:ext cx="1590273" cy="77538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3CF0024-3299-E939-F139-87ED500D67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10136362"/>
            <a:ext cx="2213824" cy="62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237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26%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América, Top, Stereo Más, Super 100, Ultra fm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7%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ACTIVE MOTORS: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la 98, Power FM y Top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7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Musiquera, R. América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45%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2%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SOLVENZA: </a:t>
            </a:r>
            <a:r>
              <a:rPr lang="es-ES_tradnl" sz="2500" dirty="0"/>
              <a:t>Tiene un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Progreso y XY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13 %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16%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11, Canal 3 y Q Hubo TV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y Q Hubo Tv  lo que representa </a:t>
            </a:r>
            <a:r>
              <a:rPr lang="es-ES_tradnl" sz="2500" b="1" dirty="0">
                <a:solidFill>
                  <a:srgbClr val="FF0000"/>
                </a:solidFill>
              </a:rPr>
              <a:t>18%.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 (Mega Motos):</a:t>
            </a:r>
            <a:r>
              <a:rPr lang="es-ES_tradnl" sz="2500" dirty="0"/>
              <a:t> Pautó seis spot en HCH,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46%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dos spot en  HCH, Canal 3 y Canal 5 con el </a:t>
            </a:r>
            <a:r>
              <a:rPr lang="es-ES_tradnl" sz="2500" b="1" dirty="0">
                <a:solidFill>
                  <a:srgbClr val="FF0000"/>
                </a:solidFill>
              </a:rPr>
              <a:t>16%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SOLVEZA:</a:t>
            </a:r>
            <a:r>
              <a:rPr lang="es-ES_tradnl" sz="2500" dirty="0"/>
              <a:t> Pautó un spot en Canal 11 con el </a:t>
            </a:r>
            <a:r>
              <a:rPr lang="es-ES_tradnl" sz="2500" b="1" dirty="0">
                <a:solidFill>
                  <a:srgbClr val="FF0000"/>
                </a:solidFill>
              </a:rPr>
              <a:t>5%</a:t>
            </a:r>
          </a:p>
          <a:p>
            <a:pPr algn="l"/>
            <a:endParaRPr lang="es-ES_tradnl" sz="4000" b="1" dirty="0">
              <a:solidFill>
                <a:srgbClr val="FF0000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35%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r>
              <a:rPr lang="es-ES_tradnl" sz="2500" dirty="0"/>
              <a:t> y </a:t>
            </a:r>
            <a:r>
              <a:rPr lang="es-ES_tradnl" sz="2500" dirty="0" err="1"/>
              <a:t>Teleceiba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 y </a:t>
            </a:r>
            <a:r>
              <a:rPr lang="es-ES_tradnl" sz="2500" dirty="0" err="1"/>
              <a:t>Telepaís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10%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UMA (Remoto Cat):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20%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DIDEMO: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34%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5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37% de los spots, le sigue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25%, </a:t>
            </a:r>
            <a:r>
              <a:rPr lang="es-HN" b="1" dirty="0">
                <a:solidFill>
                  <a:srgbClr val="FF0000"/>
                </a:solidFill>
              </a:rPr>
              <a:t>SOLVENZA </a:t>
            </a:r>
            <a:r>
              <a:rPr lang="es-HN" b="1" dirty="0"/>
              <a:t>con un 11%, </a:t>
            </a:r>
            <a:r>
              <a:rPr lang="es-HN" b="1" dirty="0">
                <a:solidFill>
                  <a:srgbClr val="FF0000"/>
                </a:solidFill>
              </a:rPr>
              <a:t>DIDEMO </a:t>
            </a:r>
            <a:r>
              <a:rPr lang="es-HN" b="1" dirty="0">
                <a:solidFill>
                  <a:srgbClr val="6A6A6A"/>
                </a:solidFill>
              </a:rPr>
              <a:t>10%,</a:t>
            </a:r>
            <a:r>
              <a:rPr lang="es-HN" b="1" dirty="0">
                <a:solidFill>
                  <a:srgbClr val="FF0000"/>
                </a:solidFill>
              </a:rPr>
              <a:t> ACTIVA MORORS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5</a:t>
            </a:r>
            <a:r>
              <a:rPr lang="es-HN" b="1" dirty="0"/>
              <a:t>% </a:t>
            </a:r>
            <a:r>
              <a:rPr lang="es-HN" b="1" dirty="0">
                <a:solidFill>
                  <a:srgbClr val="FF0000"/>
                </a:solidFill>
              </a:rPr>
              <a:t>CREDIDEMO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4</a:t>
            </a:r>
            <a:r>
              <a:rPr lang="es-HN" b="1" dirty="0"/>
              <a:t>% y</a:t>
            </a:r>
            <a:r>
              <a:rPr lang="es-HN" b="1" dirty="0">
                <a:solidFill>
                  <a:srgbClr val="FF0000"/>
                </a:solidFill>
              </a:rPr>
              <a:t> ITALIKA </a:t>
            </a:r>
            <a:r>
              <a:rPr lang="es-HN" b="1" dirty="0">
                <a:solidFill>
                  <a:schemeClr val="bg1">
                    <a:lumMod val="50000"/>
                  </a:schemeClr>
                </a:solidFill>
              </a:rPr>
              <a:t>4%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4485876"/>
              </p:ext>
            </p:extLst>
          </p:nvPr>
        </p:nvGraphicFramePr>
        <p:xfrm>
          <a:off x="5033021" y="2204878"/>
          <a:ext cx="10227017" cy="6647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F70EB578-0A17-F5DB-4AE6-C340F6BE20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6830" y="3908864"/>
            <a:ext cx="3737814" cy="311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 y TVP.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radio, TVP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SOLVEZA</a:t>
            </a:r>
            <a:r>
              <a:rPr lang="es-HN" b="1" dirty="0"/>
              <a:t> cuenta con pauta en radio y TVN.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0983179"/>
              </p:ext>
            </p:extLst>
          </p:nvPr>
        </p:nvGraphicFramePr>
        <p:xfrm>
          <a:off x="5421900" y="2104661"/>
          <a:ext cx="16518521" cy="7445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38455</TotalTime>
  <Words>1562</Words>
  <Application>Microsoft Macintosh PowerPoint</Application>
  <PresentationFormat>Personalizado</PresentationFormat>
  <Paragraphs>182</Paragraphs>
  <Slides>33</Slides>
  <Notes>1</Notes>
  <HiddenSlides>0</HiddenSlides>
  <MMClips>31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8" baseType="lpstr">
      <vt:lpstr>Arial</vt:lpstr>
      <vt:lpstr>Helvetica Neue</vt:lpstr>
      <vt:lpstr>Helvetica Neue Medium</vt:lpstr>
      <vt:lpstr>21_BasicWhite</vt:lpstr>
      <vt:lpstr>Hoja de cálculo de Microsoft Excel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711</cp:revision>
  <dcterms:modified xsi:type="dcterms:W3CDTF">2024-12-09T16:33:17Z</dcterms:modified>
</cp:coreProperties>
</file>