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5" r:id="rId28"/>
    <p:sldId id="294" r:id="rId29"/>
    <p:sldId id="273" r:id="rId30"/>
    <p:sldId id="321" r:id="rId31"/>
    <p:sldId id="326" r:id="rId32"/>
    <p:sldId id="262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6327"/>
  </p:normalViewPr>
  <p:slideViewPr>
    <p:cSldViewPr snapToGrid="0">
      <p:cViewPr varScale="1">
        <p:scale>
          <a:sx n="63" d="100"/>
          <a:sy n="63" d="100"/>
        </p:scale>
        <p:origin x="27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38707952032745"/>
          <c:y val="0"/>
          <c:w val="0.70787671542108921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4E9-5446-937D-E998A0E5A5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4E9-5446-937D-E998A0E5A51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4E9-5446-937D-E998A0E5A51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4E9-5446-937D-E998A0E5A51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4E9-5446-937D-E998A0E5A51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4E9-5446-937D-E998A0E5A51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4E9-5446-937D-E998A0E5A51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4E9-5446-937D-E998A0E5A516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4E9-5446-937D-E998A0E5A516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4E9-5446-937D-E998A0E5A516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4E9-5446-937D-E998A0E5A5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Italika</c:v>
                </c:pt>
                <c:pt idx="3">
                  <c:v>Solvenza</c:v>
                </c:pt>
                <c:pt idx="4">
                  <c:v>Didemo</c:v>
                </c:pt>
                <c:pt idx="5">
                  <c:v>Credidemo</c:v>
                </c:pt>
                <c:pt idx="6">
                  <c:v>Active Motors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0.3914306463326071</c:v>
                </c:pt>
                <c:pt idx="1">
                  <c:v>0.25054466230936817</c:v>
                </c:pt>
                <c:pt idx="2">
                  <c:v>0.13652868554829339</c:v>
                </c:pt>
                <c:pt idx="3">
                  <c:v>6.390704429920116E-2</c:v>
                </c:pt>
                <c:pt idx="4">
                  <c:v>6.390704429920116E-2</c:v>
                </c:pt>
                <c:pt idx="5">
                  <c:v>4.793028322440087E-2</c:v>
                </c:pt>
                <c:pt idx="6">
                  <c:v>3.8489469862018878E-2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4E9-5446-937D-E998A0E5A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3219755205454937"/>
          <c:h val="0.86391412623997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2A-D047-8514-BDF54A249135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273</c:v>
                </c:pt>
                <c:pt idx="1">
                  <c:v>24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2A-D047-8514-BDF54A249135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55</c:v>
                </c:pt>
                <c:pt idx="1">
                  <c:v>55</c:v>
                </c:pt>
                <c:pt idx="2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2A-D047-8514-BDF54A249135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82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82A-D047-8514-BDF54A249135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54</c:v>
                </c:pt>
                <c:pt idx="1">
                  <c:v>23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82A-D047-8514-BDF54A249135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82A-D047-8514-BDF54A249135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82A-D047-8514-BDF54A249135}"/>
            </c:ext>
          </c:extLst>
        </c:ser>
        <c:ser>
          <c:idx val="7"/>
          <c:order val="7"/>
          <c:tx>
            <c:strRef>
              <c:f>Hoja3!$B$39</c:f>
              <c:strCache>
                <c:ptCount val="1"/>
                <c:pt idx="0">
                  <c:v>Apache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Hoja3!$C$39:$E$39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82A-D047-8514-BDF54A249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image" Target="../media/image2.png"/><Relationship Id="rId3" Type="http://schemas.microsoft.com/office/2007/relationships/media" Target="../media/media2.mp3"/><Relationship Id="rId21" Type="http://schemas.openxmlformats.org/officeDocument/2006/relationships/image" Target="../media/image18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image" Target="../media/image1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microsoft.com/office/2007/relationships/media" Target="../media/media8.mp3"/><Relationship Id="rId10" Type="http://schemas.openxmlformats.org/officeDocument/2006/relationships/audio" Target="../media/media5.mp3"/><Relationship Id="rId19" Type="http://schemas.openxmlformats.org/officeDocument/2006/relationships/image" Target="../media/image3.pn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1.mp3"/><Relationship Id="rId7" Type="http://schemas.openxmlformats.org/officeDocument/2006/relationships/image" Target="../media/image3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1.mp3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3.mp3"/><Relationship Id="rId7" Type="http://schemas.openxmlformats.org/officeDocument/2006/relationships/image" Target="../media/image3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3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5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audio" Target="../media/media16.mp3"/><Relationship Id="rId11" Type="http://schemas.openxmlformats.org/officeDocument/2006/relationships/image" Target="../media/image18.png"/><Relationship Id="rId5" Type="http://schemas.microsoft.com/office/2007/relationships/media" Target="../media/media16.mp3"/><Relationship Id="rId10" Type="http://schemas.openxmlformats.org/officeDocument/2006/relationships/image" Target="../media/image1.png"/><Relationship Id="rId4" Type="http://schemas.openxmlformats.org/officeDocument/2006/relationships/audio" Target="../media/media15.mp3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9.mp4"/><Relationship Id="rId7" Type="http://schemas.openxmlformats.org/officeDocument/2006/relationships/image" Target="../media/image3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9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2.mp4"/><Relationship Id="rId7" Type="http://schemas.openxmlformats.org/officeDocument/2006/relationships/image" Target="../media/image3.png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3.png"/><Relationship Id="rId4" Type="http://schemas.openxmlformats.org/officeDocument/2006/relationships/video" Target="../media/media22.mp4"/><Relationship Id="rId9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ideo" Target="../media/media26.mp4"/><Relationship Id="rId13" Type="http://schemas.openxmlformats.org/officeDocument/2006/relationships/image" Target="../media/image24.png"/><Relationship Id="rId3" Type="http://schemas.microsoft.com/office/2007/relationships/media" Target="../media/media24.mp4"/><Relationship Id="rId7" Type="http://schemas.microsoft.com/office/2007/relationships/media" Target="../media/media26.mp4"/><Relationship Id="rId12" Type="http://schemas.openxmlformats.org/officeDocument/2006/relationships/image" Target="../media/image1.png"/><Relationship Id="rId2" Type="http://schemas.openxmlformats.org/officeDocument/2006/relationships/video" Target="../media/media23.mp4"/><Relationship Id="rId16" Type="http://schemas.openxmlformats.org/officeDocument/2006/relationships/image" Target="../media/image27.png"/><Relationship Id="rId1" Type="http://schemas.microsoft.com/office/2007/relationships/media" Target="../media/media23.mp4"/><Relationship Id="rId6" Type="http://schemas.openxmlformats.org/officeDocument/2006/relationships/video" Target="../media/media25.mp4"/><Relationship Id="rId11" Type="http://schemas.openxmlformats.org/officeDocument/2006/relationships/image" Target="../media/image3.png"/><Relationship Id="rId5" Type="http://schemas.microsoft.com/office/2007/relationships/media" Target="../media/media25.mp4"/><Relationship Id="rId15" Type="http://schemas.openxmlformats.org/officeDocument/2006/relationships/image" Target="../media/image26.png"/><Relationship Id="rId10" Type="http://schemas.openxmlformats.org/officeDocument/2006/relationships/image" Target="../media/image2.png"/><Relationship Id="rId4" Type="http://schemas.openxmlformats.org/officeDocument/2006/relationships/video" Target="../media/media24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video" Target="../media/media27.mp4"/><Relationship Id="rId1" Type="http://schemas.microsoft.com/office/2007/relationships/media" Target="../media/media2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9.png"/><Relationship Id="rId2" Type="http://schemas.openxmlformats.org/officeDocument/2006/relationships/video" Target="../media/media28.mp4"/><Relationship Id="rId1" Type="http://schemas.microsoft.com/office/2007/relationships/media" Target="../media/media2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30.mp4"/><Relationship Id="rId7" Type="http://schemas.openxmlformats.org/officeDocument/2006/relationships/image" Target="../media/image3.png"/><Relationship Id="rId2" Type="http://schemas.openxmlformats.org/officeDocument/2006/relationships/video" Target="../media/media29.mp4"/><Relationship Id="rId1" Type="http://schemas.microsoft.com/office/2007/relationships/media" Target="../media/media29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1.png"/><Relationship Id="rId4" Type="http://schemas.openxmlformats.org/officeDocument/2006/relationships/video" Target="../media/media30.mp4"/><Relationship Id="rId9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video" Target="../media/media31.mp4"/><Relationship Id="rId1" Type="http://schemas.microsoft.com/office/2007/relationships/media" Target="../media/media31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1064595" y="7196554"/>
            <a:ext cx="22260902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25 NOVIEMBRE - 1 DICIEMBRE,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25 Noviembre al 1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836E151-2C8A-ADE9-53CD-789D0D1B52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707" y="2212154"/>
            <a:ext cx="6039490" cy="1038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25 Noviembre al 1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DD40214-FC3A-4182-BB9A-05668CF762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689" y="3089815"/>
            <a:ext cx="7691834" cy="899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25 Noviembre al 1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14D2C76-0142-E939-4BC2-E4DB06CBD5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87" y="4084320"/>
            <a:ext cx="916798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FB222A3-5C73-C339-BBCA-5EFCFDEAA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609" y="642026"/>
            <a:ext cx="11451135" cy="128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44012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TOP, STEREO MAS, RADIO VISION,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CON LOS MEJORES DESCUENTOS CON DESCUENTOS HASTA LPS.17000 Y CUOTAS DESDE LPS.917 VISITANOS HOY TE ESPERAMOS.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MOTOCICLETA APACHE DE TVS VIVE LA LIBERTAD EN DOS RUEDAS SE PARTE DE LA EXPERIENCIA.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LIBERA TU ESPÍRITU DEPORTIVO CON LA TBS LA MOTO DISEÑADA PARA CONQUISTAR ALTURAS CON TANTO POTENCIA ESTILO Y TECNOLOGÍA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9723089">
            <a:hlinkClick r:id="" action="ppaction://media"/>
            <a:extLst>
              <a:ext uri="{FF2B5EF4-FFF2-40B4-BE49-F238E27FC236}">
                <a16:creationId xmlns:a16="http://schemas.microsoft.com/office/drawing/2014/main" id="{F3AADC40-214A-5AD2-01BB-8F2144B830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682759" y="5593915"/>
            <a:ext cx="1637507" cy="1637507"/>
          </a:xfrm>
          <a:prstGeom prst="rect">
            <a:avLst/>
          </a:prstGeom>
        </p:spPr>
      </p:pic>
      <p:pic>
        <p:nvPicPr>
          <p:cNvPr id="8" name="-410477977">
            <a:hlinkClick r:id="" action="ppaction://media"/>
            <a:extLst>
              <a:ext uri="{FF2B5EF4-FFF2-40B4-BE49-F238E27FC236}">
                <a16:creationId xmlns:a16="http://schemas.microsoft.com/office/drawing/2014/main" id="{FD81D3EF-F7A4-8079-AFCE-307FD46C13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320266" y="5593915"/>
            <a:ext cx="1637507" cy="1637507"/>
          </a:xfrm>
          <a:prstGeom prst="rect">
            <a:avLst/>
          </a:prstGeom>
        </p:spPr>
      </p:pic>
      <p:pic>
        <p:nvPicPr>
          <p:cNvPr id="10" name="-418181207">
            <a:hlinkClick r:id="" action="ppaction://media"/>
            <a:extLst>
              <a:ext uri="{FF2B5EF4-FFF2-40B4-BE49-F238E27FC236}">
                <a16:creationId xmlns:a16="http://schemas.microsoft.com/office/drawing/2014/main" id="{A6E557CC-A090-74D9-9739-845978BDE5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957773" y="5593914"/>
            <a:ext cx="1637507" cy="1637507"/>
          </a:xfrm>
          <a:prstGeom prst="rect">
            <a:avLst/>
          </a:prstGeom>
        </p:spPr>
      </p:pic>
      <p:pic>
        <p:nvPicPr>
          <p:cNvPr id="11" name="-412649642">
            <a:hlinkClick r:id="" action="ppaction://media"/>
            <a:extLst>
              <a:ext uri="{FF2B5EF4-FFF2-40B4-BE49-F238E27FC236}">
                <a16:creationId xmlns:a16="http://schemas.microsoft.com/office/drawing/2014/main" id="{55E655FA-A513-FDB7-FB12-8E8E604528B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595280" y="5582158"/>
            <a:ext cx="1637507" cy="1637507"/>
          </a:xfrm>
          <a:prstGeom prst="rect">
            <a:avLst/>
          </a:prstGeom>
        </p:spPr>
      </p:pic>
      <p:pic>
        <p:nvPicPr>
          <p:cNvPr id="12" name="-410398115">
            <a:hlinkClick r:id="" action="ppaction://media"/>
            <a:extLst>
              <a:ext uri="{FF2B5EF4-FFF2-40B4-BE49-F238E27FC236}">
                <a16:creationId xmlns:a16="http://schemas.microsoft.com/office/drawing/2014/main" id="{DC0DAD63-66A9-0A48-14EB-5B179A0F027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4232787" y="5582158"/>
            <a:ext cx="1637507" cy="1637507"/>
          </a:xfrm>
          <a:prstGeom prst="rect">
            <a:avLst/>
          </a:prstGeom>
        </p:spPr>
      </p:pic>
      <p:pic>
        <p:nvPicPr>
          <p:cNvPr id="13" name="-417672359">
            <a:hlinkClick r:id="" action="ppaction://media"/>
            <a:extLst>
              <a:ext uri="{FF2B5EF4-FFF2-40B4-BE49-F238E27FC236}">
                <a16:creationId xmlns:a16="http://schemas.microsoft.com/office/drawing/2014/main" id="{9F833C05-4BB5-4EA8-9D88-723F761D030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5870294" y="5652014"/>
            <a:ext cx="1637507" cy="1637507"/>
          </a:xfrm>
          <a:prstGeom prst="rect">
            <a:avLst/>
          </a:prstGeom>
        </p:spPr>
      </p:pic>
      <p:pic>
        <p:nvPicPr>
          <p:cNvPr id="5" name="-386939257">
            <a:hlinkClick r:id="" action="ppaction://media"/>
            <a:extLst>
              <a:ext uri="{FF2B5EF4-FFF2-40B4-BE49-F238E27FC236}">
                <a16:creationId xmlns:a16="http://schemas.microsoft.com/office/drawing/2014/main" id="{A230BB91-BF28-B790-F30C-20E6C31825FE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549974" y="5652013"/>
            <a:ext cx="1637507" cy="1637507"/>
          </a:xfrm>
          <a:prstGeom prst="rect">
            <a:avLst/>
          </a:prstGeom>
        </p:spPr>
      </p:pic>
      <p:pic>
        <p:nvPicPr>
          <p:cNvPr id="9" name="-387296196">
            <a:hlinkClick r:id="" action="ppaction://media"/>
            <a:extLst>
              <a:ext uri="{FF2B5EF4-FFF2-40B4-BE49-F238E27FC236}">
                <a16:creationId xmlns:a16="http://schemas.microsoft.com/office/drawing/2014/main" id="{118F79FF-7DA0-697C-BEE1-905DCE0A6C65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145308" y="5652013"/>
            <a:ext cx="1637506" cy="163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2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7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42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04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3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18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TOP, POWER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FINANCIAMIENTO DESDE 0 PRIMA Y HASTA 48 MESES PLAZO RECIBE EN TU COMPRA CASCO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  <p:pic>
        <p:nvPicPr>
          <p:cNvPr id="4" name="-397390904">
            <a:hlinkClick r:id="" action="ppaction://media"/>
            <a:extLst>
              <a:ext uri="{FF2B5EF4-FFF2-40B4-BE49-F238E27FC236}">
                <a16:creationId xmlns:a16="http://schemas.microsoft.com/office/drawing/2014/main" id="{7B5F579A-47D7-83EF-D1ED-F43DB15FA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4" y="5804769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4894903">
            <a:hlinkClick r:id="" action="ppaction://media"/>
            <a:extLst>
              <a:ext uri="{FF2B5EF4-FFF2-40B4-BE49-F238E27FC236}">
                <a16:creationId xmlns:a16="http://schemas.microsoft.com/office/drawing/2014/main" id="{D800CB85-BD29-CB22-E089-F0760B0D7C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41881" y="5743761"/>
            <a:ext cx="1950507" cy="1950507"/>
          </a:xfrm>
          <a:prstGeom prst="rect">
            <a:avLst/>
          </a:prstGeom>
        </p:spPr>
      </p:pic>
      <p:pic>
        <p:nvPicPr>
          <p:cNvPr id="5" name="-422844894">
            <a:hlinkClick r:id="" action="ppaction://media"/>
            <a:extLst>
              <a:ext uri="{FF2B5EF4-FFF2-40B4-BE49-F238E27FC236}">
                <a16:creationId xmlns:a16="http://schemas.microsoft.com/office/drawing/2014/main" id="{51089F30-91A7-571A-E907-FFDD0E23C4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76487" y="5853552"/>
            <a:ext cx="1848745" cy="184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9238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MUSIQUERA, R. AMERICA,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LLEGO EL FIN DE AÑO Y ME SIENTO AGUINALDOSO PA' COMPRARME UNA VAYAGE CON DESCUENTO FABULOSO. COTIZA TU BOXER PULSAR Y DISCOVER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  <p:pic>
        <p:nvPicPr>
          <p:cNvPr id="5" name="-383538197">
            <a:hlinkClick r:id="" action="ppaction://media"/>
            <a:extLst>
              <a:ext uri="{FF2B5EF4-FFF2-40B4-BE49-F238E27FC236}">
                <a16:creationId xmlns:a16="http://schemas.microsoft.com/office/drawing/2014/main" id="{57EBB6F8-FC5F-FFFC-0277-027FC4EDD4A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87158" y="5680496"/>
            <a:ext cx="2025595" cy="202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2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XY Y R PROGRESO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7065273">
            <a:hlinkClick r:id="" action="ppaction://media"/>
            <a:extLst>
              <a:ext uri="{FF2B5EF4-FFF2-40B4-BE49-F238E27FC236}">
                <a16:creationId xmlns:a16="http://schemas.microsoft.com/office/drawing/2014/main" id="{CB40AF77-DEF0-F6AB-B327-F6668136A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17635" y="6445605"/>
            <a:ext cx="1916626" cy="19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TV, TSI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85159399">
            <a:hlinkClick r:id="" action="ppaction://media"/>
            <a:extLst>
              <a:ext uri="{FF2B5EF4-FFF2-40B4-BE49-F238E27FC236}">
                <a16:creationId xmlns:a16="http://schemas.microsoft.com/office/drawing/2014/main" id="{3C090701-75CE-20F5-1C8B-91EBF30CFD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171068"/>
            <a:ext cx="4064000" cy="3048000"/>
          </a:xfrm>
          <a:prstGeom prst="rect">
            <a:avLst/>
          </a:prstGeom>
        </p:spPr>
      </p:pic>
      <p:pic>
        <p:nvPicPr>
          <p:cNvPr id="8" name="-391654850">
            <a:hlinkClick r:id="" action="ppaction://media"/>
            <a:extLst>
              <a:ext uri="{FF2B5EF4-FFF2-40B4-BE49-F238E27FC236}">
                <a16:creationId xmlns:a16="http://schemas.microsoft.com/office/drawing/2014/main" id="{50206465-1F3A-A567-72A4-8307E67549F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61000" y="417106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84103603">
            <a:hlinkClick r:id="" action="ppaction://media"/>
            <a:extLst>
              <a:ext uri="{FF2B5EF4-FFF2-40B4-BE49-F238E27FC236}">
                <a16:creationId xmlns:a16="http://schemas.microsoft.com/office/drawing/2014/main" id="{3E1467D7-6DFF-0D4D-A1DA-9EACDF7BB6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98602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COMPRA LA MOTO QUE SIEMPRE HAS QUERIDO Y DISFRUTA 3 MESES DE NAVEGACION GRATIS CON TIGO MONEY PUEDES REALIZAR PAGOS.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PRIMA DESDE LPS.1500 DEL NOV 18-30 DISFRUTA DE MÚLTIPLES BENEFICIOS EXCLUSIVOS GPS GRATIS CITA PARA TU LICENCIA DE CONDUCIR 3 MESES DE MEMBRESÍA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-384311164">
            <a:hlinkClick r:id="" action="ppaction://media"/>
            <a:extLst>
              <a:ext uri="{FF2B5EF4-FFF2-40B4-BE49-F238E27FC236}">
                <a16:creationId xmlns:a16="http://schemas.microsoft.com/office/drawing/2014/main" id="{D23F5696-E754-1794-618A-E8EE9895B1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258" y="4463184"/>
            <a:ext cx="4064000" cy="3048000"/>
          </a:xfrm>
          <a:prstGeom prst="rect">
            <a:avLst/>
          </a:prstGeom>
        </p:spPr>
      </p:pic>
      <p:pic>
        <p:nvPicPr>
          <p:cNvPr id="9" name="-384522732">
            <a:hlinkClick r:id="" action="ppaction://media"/>
            <a:extLst>
              <a:ext uri="{FF2B5EF4-FFF2-40B4-BE49-F238E27FC236}">
                <a16:creationId xmlns:a16="http://schemas.microsoft.com/office/drawing/2014/main" id="{8DAB3563-D0BF-87F7-0804-DA5016F3421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11125" y="446318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68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40851" y="13639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AZTECA HONDURAS, HCH, TSI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DESCUENTO B150 LPS.5999 Y LPS.319 SEMANALES DM150 A LPS.5299 Y LPS.312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DESCUENTO BIT 150 LPS.24999 Y LPS.307 SEMANALES DN 150 LPS.22499 Y LPS.282 SEMANALES PRESTAMO BANCO AZTECA.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HASTA 45% DE DESCUENTO 125 TS LPS.17999 Y LPS.221 SEMANALES 125 Z A LPS.22999 Y LPS.293 SEMANALES LLÉVATELO TODO CON PRÉSTAMO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86162382">
            <a:hlinkClick r:id="" action="ppaction://media"/>
            <a:extLst>
              <a:ext uri="{FF2B5EF4-FFF2-40B4-BE49-F238E27FC236}">
                <a16:creationId xmlns:a16="http://schemas.microsoft.com/office/drawing/2014/main" id="{6085CC54-DFE5-0E8D-BA82-01C78BEE64C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49968" y="4153812"/>
            <a:ext cx="4064000" cy="3048000"/>
          </a:xfrm>
          <a:prstGeom prst="rect">
            <a:avLst/>
          </a:prstGeom>
        </p:spPr>
      </p:pic>
      <p:pic>
        <p:nvPicPr>
          <p:cNvPr id="9" name="-388749935">
            <a:hlinkClick r:id="" action="ppaction://media"/>
            <a:extLst>
              <a:ext uri="{FF2B5EF4-FFF2-40B4-BE49-F238E27FC236}">
                <a16:creationId xmlns:a16="http://schemas.microsoft.com/office/drawing/2014/main" id="{9B9B856D-26B9-61A8-DFC8-8B733B15EF6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066524" y="4153812"/>
            <a:ext cx="4064000" cy="3048000"/>
          </a:xfrm>
          <a:prstGeom prst="rect">
            <a:avLst/>
          </a:prstGeom>
        </p:spPr>
      </p:pic>
      <p:pic>
        <p:nvPicPr>
          <p:cNvPr id="11" name="-391238296">
            <a:hlinkClick r:id="" action="ppaction://media"/>
            <a:extLst>
              <a:ext uri="{FF2B5EF4-FFF2-40B4-BE49-F238E27FC236}">
                <a16:creationId xmlns:a16="http://schemas.microsoft.com/office/drawing/2014/main" id="{84D5B9D1-44A2-E46C-69CE-F3696A8E67B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418312" y="4153812"/>
            <a:ext cx="4064000" cy="3048000"/>
          </a:xfrm>
          <a:prstGeom prst="rect">
            <a:avLst/>
          </a:prstGeom>
        </p:spPr>
      </p:pic>
      <p:pic>
        <p:nvPicPr>
          <p:cNvPr id="12" name="-385308583">
            <a:hlinkClick r:id="" action="ppaction://media"/>
            <a:extLst>
              <a:ext uri="{FF2B5EF4-FFF2-40B4-BE49-F238E27FC236}">
                <a16:creationId xmlns:a16="http://schemas.microsoft.com/office/drawing/2014/main" id="{57F3A307-14C1-EE98-1414-D05842698834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0482312" y="414240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8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86515669">
            <a:hlinkClick r:id="" action="ppaction://media"/>
            <a:extLst>
              <a:ext uri="{FF2B5EF4-FFF2-40B4-BE49-F238E27FC236}">
                <a16:creationId xmlns:a16="http://schemas.microsoft.com/office/drawing/2014/main" id="{0AEE8157-1A43-F63D-6528-6C4974907D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2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 Y TELECEIBA</a:t>
            </a:r>
          </a:p>
          <a:p>
            <a:pPr marL="457200" indent="-457200" algn="l">
              <a:buAutoNum type="arabicPeriod"/>
            </a:pPr>
            <a:r>
              <a:rPr lang="es-HN" dirty="0"/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82569389">
            <a:hlinkClick r:id="" action="ppaction://media"/>
            <a:extLst>
              <a:ext uri="{FF2B5EF4-FFF2-40B4-BE49-F238E27FC236}">
                <a16:creationId xmlns:a16="http://schemas.microsoft.com/office/drawing/2014/main" id="{D08C5B36-67B6-52A5-7231-3E4C49FAE7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27615" y="486901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SPORTS, TELECEIBA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DESCUENTO BIT 150 LPS.24999 Y LPS.307 SEMANALES DN 150 LPS.22499 Y LPS.282 SEMANALES PRESTAMO BANCO AZTECA.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HASTA 45% DE DESCUENTO 125 TS LPS.17999 Y LPS.221 SEMANALES 125 Z A LPS.22999 Y LPS.293 SEMANALES LLÉVATELO TODO CON PRÉSTAMO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85140632">
            <a:hlinkClick r:id="" action="ppaction://media"/>
            <a:extLst>
              <a:ext uri="{FF2B5EF4-FFF2-40B4-BE49-F238E27FC236}">
                <a16:creationId xmlns:a16="http://schemas.microsoft.com/office/drawing/2014/main" id="{BC93599F-5A4A-E91D-7050-BA1BFAADDF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19559" y="4722064"/>
            <a:ext cx="4064000" cy="3048000"/>
          </a:xfrm>
          <a:prstGeom prst="rect">
            <a:avLst/>
          </a:prstGeom>
        </p:spPr>
      </p:pic>
      <p:pic>
        <p:nvPicPr>
          <p:cNvPr id="9" name="-386004035">
            <a:hlinkClick r:id="" action="ppaction://media"/>
            <a:extLst>
              <a:ext uri="{FF2B5EF4-FFF2-40B4-BE49-F238E27FC236}">
                <a16:creationId xmlns:a16="http://schemas.microsoft.com/office/drawing/2014/main" id="{5153AB42-D301-0A72-8144-5E429E35871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019607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7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83320093">
            <a:hlinkClick r:id="" action="ppaction://media"/>
            <a:extLst>
              <a:ext uri="{FF2B5EF4-FFF2-40B4-BE49-F238E27FC236}">
                <a16:creationId xmlns:a16="http://schemas.microsoft.com/office/drawing/2014/main" id="{D5A422E7-92AB-8C21-8C1F-7FD55AD621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82759" y="5141352"/>
            <a:ext cx="3832860" cy="287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2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211214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283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355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188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539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88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1,066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174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479484"/>
            <a:ext cx="54864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</a:t>
            </a:r>
            <a:r>
              <a:rPr lang="es-HN" sz="3200" b="1" dirty="0"/>
              <a:t>25 Noviembre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1 de Diciembre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649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27%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5%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98, Power FM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5%.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Musiquera, R. América,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51%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SOLVENZA: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Progreso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8%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14%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 lo que representa </a:t>
            </a:r>
            <a:r>
              <a:rPr lang="es-ES_tradnl" sz="2500" b="1" dirty="0">
                <a:solidFill>
                  <a:srgbClr val="FF0000"/>
                </a:solidFill>
              </a:rPr>
              <a:t>13%.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38%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Azteca Honduras, HCH, Canal 3 y Canal 6 con el </a:t>
            </a:r>
            <a:r>
              <a:rPr lang="es-ES_tradnl" sz="2500" b="1" dirty="0">
                <a:solidFill>
                  <a:srgbClr val="FF0000"/>
                </a:solidFill>
              </a:rPr>
              <a:t>32%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SOLVEZA: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3%</a:t>
            </a:r>
          </a:p>
          <a:p>
            <a:pPr algn="l"/>
            <a:endParaRPr lang="es-ES_tradnl" sz="4000" b="1" dirty="0">
              <a:solidFill>
                <a:srgbClr val="FF0000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35%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y </a:t>
            </a:r>
            <a:r>
              <a:rPr lang="es-ES_tradnl" sz="2500" dirty="0" err="1"/>
              <a:t>Teleceiba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, </a:t>
            </a:r>
            <a:r>
              <a:rPr lang="es-ES_tradnl" sz="2500" dirty="0" err="1"/>
              <a:t>Teleceiba</a:t>
            </a:r>
            <a:r>
              <a:rPr lang="es-ES_tradnl" sz="2500" dirty="0"/>
              <a:t>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57%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8%</a:t>
            </a:r>
          </a:p>
          <a:p>
            <a:pPr algn="l"/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39%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26%,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13%, </a:t>
            </a:r>
            <a:r>
              <a:rPr lang="es-HN" b="1" dirty="0">
                <a:solidFill>
                  <a:srgbClr val="FF0000"/>
                </a:solidFill>
              </a:rPr>
              <a:t>SOLVENZA </a:t>
            </a:r>
            <a:r>
              <a:rPr lang="es-HN" b="1" dirty="0">
                <a:solidFill>
                  <a:srgbClr val="6A6A6A"/>
                </a:solidFill>
              </a:rPr>
              <a:t>6%,</a:t>
            </a:r>
            <a:r>
              <a:rPr lang="es-HN" b="1" dirty="0">
                <a:solidFill>
                  <a:srgbClr val="FF0000"/>
                </a:solidFill>
              </a:rPr>
              <a:t> 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6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ACTIVE MOTORS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3%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149099"/>
              </p:ext>
            </p:extLst>
          </p:nvPr>
        </p:nvGraphicFramePr>
        <p:xfrm>
          <a:off x="5071397" y="2204878"/>
          <a:ext cx="9413505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1D9393EA-85B4-3511-DBD0-ABCA84D540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8657" y="3790547"/>
            <a:ext cx="4210118" cy="391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2998048"/>
              </p:ext>
            </p:extLst>
          </p:nvPr>
        </p:nvGraphicFramePr>
        <p:xfrm>
          <a:off x="5467327" y="2104662"/>
          <a:ext cx="16592690" cy="7445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38273</TotalTime>
  <Words>1491</Words>
  <Application>Microsoft Macintosh PowerPoint</Application>
  <PresentationFormat>Personalizado</PresentationFormat>
  <Paragraphs>172</Paragraphs>
  <Slides>32</Slides>
  <Notes>1</Notes>
  <HiddenSlides>0</HiddenSlides>
  <MMClips>31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6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703</cp:revision>
  <dcterms:modified xsi:type="dcterms:W3CDTF">2024-12-02T14:44:40Z</dcterms:modified>
</cp:coreProperties>
</file>