
<file path=[Content_Types].xml><?xml version="1.0" encoding="utf-8"?>
<Types xmlns="http://schemas.openxmlformats.org/package/2006/content-types">
  <Default Extension="emf" ContentType="image/x-emf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323" r:id="rId22"/>
    <p:sldId id="293" r:id="rId23"/>
    <p:sldId id="315" r:id="rId24"/>
    <p:sldId id="313" r:id="rId25"/>
    <p:sldId id="306" r:id="rId26"/>
    <p:sldId id="324" r:id="rId27"/>
    <p:sldId id="325" r:id="rId28"/>
    <p:sldId id="328" r:id="rId29"/>
    <p:sldId id="294" r:id="rId30"/>
    <p:sldId id="273" r:id="rId31"/>
    <p:sldId id="321" r:id="rId32"/>
    <p:sldId id="326" r:id="rId33"/>
    <p:sldId id="327" r:id="rId34"/>
    <p:sldId id="262" r:id="rId3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03" autoAdjust="0"/>
    <p:restoredTop sz="96327"/>
  </p:normalViewPr>
  <p:slideViewPr>
    <p:cSldViewPr snapToGrid="0">
      <p:cViewPr varScale="1">
        <p:scale>
          <a:sx n="63" d="100"/>
          <a:sy n="63" d="100"/>
        </p:scale>
        <p:origin x="25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372981702652718"/>
          <c:y val="0"/>
          <c:w val="0.65129559976772977"/>
          <c:h val="0.9991308588272637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F67-BC44-B179-D2F12F61946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F67-BC44-B179-D2F12F61946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F67-BC44-B179-D2F12F61946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F67-BC44-B179-D2F12F61946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F67-BC44-B179-D2F12F61946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F67-BC44-B179-D2F12F61946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F67-BC44-B179-D2F12F61946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F67-BC44-B179-D2F12F619468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F67-BC44-B179-D2F12F619468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F67-BC44-B179-D2F12F619468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F67-BC44-B179-D2F12F6194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Hoja3!$B$13:$B$19</c:f>
              <c:strCache>
                <c:ptCount val="7"/>
                <c:pt idx="0">
                  <c:v>Grupo UMA</c:v>
                </c:pt>
                <c:pt idx="1">
                  <c:v>Bajaj</c:v>
                </c:pt>
                <c:pt idx="2">
                  <c:v>MotoMundo</c:v>
                </c:pt>
                <c:pt idx="3">
                  <c:v>Italika</c:v>
                </c:pt>
                <c:pt idx="4">
                  <c:v>Solvenza</c:v>
                </c:pt>
                <c:pt idx="5">
                  <c:v>Didemo</c:v>
                </c:pt>
                <c:pt idx="6">
                  <c:v>Active Motors</c:v>
                </c:pt>
              </c:strCache>
            </c:strRef>
          </c:cat>
          <c:val>
            <c:numRef>
              <c:f>Hoja3!$C$13:$C$19</c:f>
              <c:numCache>
                <c:formatCode>0.0%</c:formatCode>
                <c:ptCount val="7"/>
                <c:pt idx="0">
                  <c:v>0.30552147239263805</c:v>
                </c:pt>
                <c:pt idx="1">
                  <c:v>0.19815950920245398</c:v>
                </c:pt>
                <c:pt idx="2">
                  <c:v>0.14478527607361963</c:v>
                </c:pt>
                <c:pt idx="3">
                  <c:v>0.11349693251533742</c:v>
                </c:pt>
                <c:pt idx="4">
                  <c:v>0.1098159509202454</c:v>
                </c:pt>
                <c:pt idx="5">
                  <c:v>7.4846625766871164E-2</c:v>
                </c:pt>
                <c:pt idx="6">
                  <c:v>3.7423312883435582E-2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F67-BC44-B179-D2F12F6194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85083436118314082"/>
          <c:h val="0.86532088539478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404</c:v>
                </c:pt>
                <c:pt idx="1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0F-1F47-8033-C4F914146D72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Bajaj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323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0F-1F47-8033-C4F914146D72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155</c:v>
                </c:pt>
                <c:pt idx="1">
                  <c:v>30</c:v>
                </c:pt>
                <c:pt idx="2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A0F-1F47-8033-C4F914146D72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72</c:v>
                </c:pt>
                <c:pt idx="1">
                  <c:v>34</c:v>
                </c:pt>
                <c:pt idx="2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A0F-1F47-8033-C4F914146D72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Solvenza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0">
                  <c:v>176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A0F-1F47-8033-C4F914146D72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0">
                  <c:v>58</c:v>
                </c:pt>
                <c:pt idx="1">
                  <c:v>23</c:v>
                </c:pt>
                <c:pt idx="2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A0F-1F47-8033-C4F914146D72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Active Motors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0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A0F-1F47-8033-C4F914146D72}"/>
            </c:ext>
          </c:extLst>
        </c:ser>
        <c:ser>
          <c:idx val="7"/>
          <c:order val="7"/>
          <c:tx>
            <c:strRef>
              <c:f>Hoja3!$B$39</c:f>
              <c:strCache>
                <c:ptCount val="1"/>
                <c:pt idx="0">
                  <c:v>Remotos Car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Hoja3!$C$39:$E$39</c:f>
              <c:numCache>
                <c:formatCode>General</c:formatCode>
                <c:ptCount val="3"/>
                <c:pt idx="2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A0F-1F47-8033-C4F914146D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package" Target="../embeddings/Hoja_de_c_lculo_de_Microsoft_Excel.xlsx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4.xml"/><Relationship Id="rId5" Type="http://schemas.microsoft.com/office/2007/relationships/media" Target="../media/media3.mp3"/><Relationship Id="rId15" Type="http://schemas.openxmlformats.org/officeDocument/2006/relationships/image" Target="../media/image18.png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8.mp3"/><Relationship Id="rId7" Type="http://schemas.openxmlformats.org/officeDocument/2006/relationships/image" Target="../media/image3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8.mp3"/><Relationship Id="rId9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1.mp3"/><Relationship Id="rId7" Type="http://schemas.openxmlformats.org/officeDocument/2006/relationships/slideLayout" Target="../slideLayouts/slideLayout4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audio" Target="../media/media12.mp3"/><Relationship Id="rId11" Type="http://schemas.openxmlformats.org/officeDocument/2006/relationships/image" Target="../media/image18.png"/><Relationship Id="rId5" Type="http://schemas.microsoft.com/office/2007/relationships/media" Target="../media/media12.mp3"/><Relationship Id="rId10" Type="http://schemas.openxmlformats.org/officeDocument/2006/relationships/image" Target="../media/image1.png"/><Relationship Id="rId4" Type="http://schemas.openxmlformats.org/officeDocument/2006/relationships/audio" Target="../media/media11.mp3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4.mp3"/><Relationship Id="rId7" Type="http://schemas.openxmlformats.org/officeDocument/2006/relationships/image" Target="../media/image3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4.mp3"/><Relationship Id="rId9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21.png"/><Relationship Id="rId3" Type="http://schemas.microsoft.com/office/2007/relationships/media" Target="../media/media16.mp4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20.png"/><Relationship Id="rId2" Type="http://schemas.openxmlformats.org/officeDocument/2006/relationships/video" Target="../media/media15.mp4"/><Relationship Id="rId1" Type="http://schemas.microsoft.com/office/2007/relationships/media" Target="../media/media15.mp4"/><Relationship Id="rId6" Type="http://schemas.openxmlformats.org/officeDocument/2006/relationships/video" Target="../media/media17.mp4"/><Relationship Id="rId11" Type="http://schemas.openxmlformats.org/officeDocument/2006/relationships/image" Target="../media/image19.png"/><Relationship Id="rId5" Type="http://schemas.microsoft.com/office/2007/relationships/media" Target="../media/media17.mp4"/><Relationship Id="rId10" Type="http://schemas.openxmlformats.org/officeDocument/2006/relationships/image" Target="../media/image1.png"/><Relationship Id="rId4" Type="http://schemas.openxmlformats.org/officeDocument/2006/relationships/video" Target="../media/media16.mp4"/><Relationship Id="rId9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2.png"/><Relationship Id="rId2" Type="http://schemas.openxmlformats.org/officeDocument/2006/relationships/video" Target="../media/media18.mp4"/><Relationship Id="rId1" Type="http://schemas.microsoft.com/office/2007/relationships/media" Target="../media/media18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3.png"/><Relationship Id="rId2" Type="http://schemas.openxmlformats.org/officeDocument/2006/relationships/video" Target="../media/media19.mp4"/><Relationship Id="rId1" Type="http://schemas.microsoft.com/office/2007/relationships/media" Target="../media/media19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26.png"/><Relationship Id="rId3" Type="http://schemas.microsoft.com/office/2007/relationships/media" Target="../media/media21.mp4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25.png"/><Relationship Id="rId2" Type="http://schemas.openxmlformats.org/officeDocument/2006/relationships/video" Target="../media/media20.mp4"/><Relationship Id="rId1" Type="http://schemas.microsoft.com/office/2007/relationships/media" Target="../media/media20.mp4"/><Relationship Id="rId6" Type="http://schemas.openxmlformats.org/officeDocument/2006/relationships/video" Target="../media/media22.mp4"/><Relationship Id="rId11" Type="http://schemas.openxmlformats.org/officeDocument/2006/relationships/image" Target="../media/image24.png"/><Relationship Id="rId5" Type="http://schemas.microsoft.com/office/2007/relationships/media" Target="../media/media22.mp4"/><Relationship Id="rId10" Type="http://schemas.openxmlformats.org/officeDocument/2006/relationships/image" Target="../media/image1.png"/><Relationship Id="rId4" Type="http://schemas.openxmlformats.org/officeDocument/2006/relationships/video" Target="../media/media21.mp4"/><Relationship Id="rId9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7.png"/><Relationship Id="rId2" Type="http://schemas.openxmlformats.org/officeDocument/2006/relationships/video" Target="../media/media23.mp4"/><Relationship Id="rId1" Type="http://schemas.microsoft.com/office/2007/relationships/media" Target="../media/media23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8.png"/><Relationship Id="rId2" Type="http://schemas.openxmlformats.org/officeDocument/2006/relationships/video" Target="../media/media24.mp4"/><Relationship Id="rId1" Type="http://schemas.microsoft.com/office/2007/relationships/media" Target="../media/media24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6.mp4"/><Relationship Id="rId7" Type="http://schemas.openxmlformats.org/officeDocument/2006/relationships/image" Target="../media/image3.png"/><Relationship Id="rId2" Type="http://schemas.openxmlformats.org/officeDocument/2006/relationships/video" Target="../media/media25.mp4"/><Relationship Id="rId1" Type="http://schemas.microsoft.com/office/2007/relationships/media" Target="../media/media25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30.png"/><Relationship Id="rId4" Type="http://schemas.openxmlformats.org/officeDocument/2006/relationships/video" Target="../media/media26.mp4"/><Relationship Id="rId9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8.mp4"/><Relationship Id="rId7" Type="http://schemas.openxmlformats.org/officeDocument/2006/relationships/image" Target="../media/image3.png"/><Relationship Id="rId2" Type="http://schemas.openxmlformats.org/officeDocument/2006/relationships/video" Target="../media/media27.mp4"/><Relationship Id="rId1" Type="http://schemas.microsoft.com/office/2007/relationships/media" Target="../media/media27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32.png"/><Relationship Id="rId4" Type="http://schemas.openxmlformats.org/officeDocument/2006/relationships/video" Target="../media/media28.mp4"/><Relationship Id="rId9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3.png"/><Relationship Id="rId2" Type="http://schemas.openxmlformats.org/officeDocument/2006/relationships/video" Target="../media/media29.mp4"/><Relationship Id="rId1" Type="http://schemas.microsoft.com/office/2007/relationships/media" Target="../media/media29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4.png"/><Relationship Id="rId2" Type="http://schemas.openxmlformats.org/officeDocument/2006/relationships/video" Target="../media/media30.mp4"/><Relationship Id="rId1" Type="http://schemas.microsoft.com/office/2007/relationships/media" Target="../media/media30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"/><Relationship Id="rId2" Type="http://schemas.openxmlformats.org/officeDocument/2006/relationships/image" Target="../media/image35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2699657" y="7196554"/>
            <a:ext cx="18990776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16 - 22 DICIEMBRE,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16 al 22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1B49BE3-236F-FCC0-A61C-9B2833168B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080" y="2311413"/>
            <a:ext cx="6022820" cy="1028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56BF41FA-358D-65A7-CB25-1DD5579B96BE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16 al 22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0FEB22D-EA9C-B87C-2B50-6C7BED3088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589" y="3089815"/>
            <a:ext cx="7142877" cy="899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0345B752-706C-40A4-6375-3344B41B6510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16 al 22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Diciembre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4B0FD7B-DA4F-917C-FFF6-635DDB0568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609" y="4246880"/>
            <a:ext cx="8629816" cy="682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AA416E2A-C8DC-57C8-8887-88C3E7918F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064397"/>
              </p:ext>
            </p:extLst>
          </p:nvPr>
        </p:nvGraphicFramePr>
        <p:xfrm>
          <a:off x="7502116" y="0"/>
          <a:ext cx="9403651" cy="137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Hoja de cálculo" r:id="rId2" imgW="9918700" imgH="14503400" progId="Excel.Sheet.12">
                  <p:embed/>
                </p:oleObj>
              </mc:Choice>
              <mc:Fallback>
                <p:oleObj name="Hoja de cálculo" r:id="rId2" imgW="9918700" imgH="145034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02116" y="0"/>
                        <a:ext cx="9403651" cy="13750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7808017"/>
            <a:ext cx="15907752" cy="347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TOP, STEREO MAS, RADIO VISION, SUPER 100 Y ULTRA FM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AVANZANDO CON ADRENALINA Y ESTILO TODO TERRENO DESEMPEÑARTE EN TU TRABAJO Y SALIR ADELANTE CON VARIEDAD Y MARCAS TENÉS EL PODER DE ELEGIR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AQUÍ TIENES EL PODER DE ELEGIR TU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O KMF. MOTOMUNDO AQUÍ TIENES EL PODER DE ELEGIR TU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 ESTA NAVIDAD CUOTAS MENSUALES DESDE LPS.1500 LA MAYOR VARIEDAD DE MOTOS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14" name="-372797364">
            <a:hlinkClick r:id="" action="ppaction://media"/>
            <a:extLst>
              <a:ext uri="{FF2B5EF4-FFF2-40B4-BE49-F238E27FC236}">
                <a16:creationId xmlns:a16="http://schemas.microsoft.com/office/drawing/2014/main" id="{7B7ED0CA-AE78-100F-A59E-7D8EDB1E17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682759" y="5015837"/>
            <a:ext cx="1737688" cy="1737688"/>
          </a:xfrm>
          <a:prstGeom prst="rect">
            <a:avLst/>
          </a:prstGeom>
        </p:spPr>
      </p:pic>
      <p:pic>
        <p:nvPicPr>
          <p:cNvPr id="15" name="-370291685">
            <a:hlinkClick r:id="" action="ppaction://media"/>
            <a:extLst>
              <a:ext uri="{FF2B5EF4-FFF2-40B4-BE49-F238E27FC236}">
                <a16:creationId xmlns:a16="http://schemas.microsoft.com/office/drawing/2014/main" id="{53258809-1B0A-B00A-1BBD-3D1A4B013F5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569150" y="5015837"/>
            <a:ext cx="1737688" cy="1737688"/>
          </a:xfrm>
          <a:prstGeom prst="rect">
            <a:avLst/>
          </a:prstGeom>
        </p:spPr>
      </p:pic>
      <p:pic>
        <p:nvPicPr>
          <p:cNvPr id="17" name="-373811436">
            <a:hlinkClick r:id="" action="ppaction://media"/>
            <a:extLst>
              <a:ext uri="{FF2B5EF4-FFF2-40B4-BE49-F238E27FC236}">
                <a16:creationId xmlns:a16="http://schemas.microsoft.com/office/drawing/2014/main" id="{9F17016F-A3C3-A03E-BDE5-5AD9CC6D448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377973" y="5015837"/>
            <a:ext cx="1737688" cy="1737688"/>
          </a:xfrm>
          <a:prstGeom prst="rect">
            <a:avLst/>
          </a:prstGeom>
        </p:spPr>
      </p:pic>
      <p:pic>
        <p:nvPicPr>
          <p:cNvPr id="18" name="-380685622">
            <a:hlinkClick r:id="" action="ppaction://media"/>
            <a:extLst>
              <a:ext uri="{FF2B5EF4-FFF2-40B4-BE49-F238E27FC236}">
                <a16:creationId xmlns:a16="http://schemas.microsoft.com/office/drawing/2014/main" id="{8F65E68A-93E4-743E-CED5-B20C4B4D999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225868" y="5015837"/>
            <a:ext cx="1737687" cy="1737687"/>
          </a:xfrm>
          <a:prstGeom prst="rect">
            <a:avLst/>
          </a:prstGeom>
        </p:spPr>
      </p:pic>
      <p:pic>
        <p:nvPicPr>
          <p:cNvPr id="4" name="-348839834">
            <a:hlinkClick r:id="" action="ppaction://media"/>
            <a:extLst>
              <a:ext uri="{FF2B5EF4-FFF2-40B4-BE49-F238E27FC236}">
                <a16:creationId xmlns:a16="http://schemas.microsoft.com/office/drawing/2014/main" id="{BCDF7F34-8F80-F92D-0524-35BC49E841F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110862" y="5015837"/>
            <a:ext cx="1737686" cy="173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8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32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342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364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3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0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ACTIVE MOTORS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TOP, POWER Y LA 98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VARIEDAD DE MODELOS LANZAMIENTO DISPONIBLE DESDE 0% PRIMA HASTA 48 MESES DE PLAZO RECIBES CASCO MÁS MATRÍCULA Y GARANTÍA DE 2 AÑOS O 24000 KILÓMETROS.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FINANCIAMIENTO DESDE 0 PRIMA Y HASTA 48 MESES PLAZO RECIBE EN TU COMPRA CASCO MATRÍCULA Y GARANTÍA DE 2 AÑOS O 24000 KILÓMETROS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4873175">
            <a:hlinkClick r:id="" action="ppaction://media"/>
            <a:extLst>
              <a:ext uri="{FF2B5EF4-FFF2-40B4-BE49-F238E27FC236}">
                <a16:creationId xmlns:a16="http://schemas.microsoft.com/office/drawing/2014/main" id="{C68648BA-7B0A-A905-F5A7-BCBF98399D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78487" y="5810235"/>
            <a:ext cx="2095530" cy="2095530"/>
          </a:xfrm>
          <a:prstGeom prst="rect">
            <a:avLst/>
          </a:prstGeom>
        </p:spPr>
      </p:pic>
      <p:pic>
        <p:nvPicPr>
          <p:cNvPr id="4" name="-397390904">
            <a:hlinkClick r:id="" action="ppaction://media"/>
            <a:extLst>
              <a:ext uri="{FF2B5EF4-FFF2-40B4-BE49-F238E27FC236}">
                <a16:creationId xmlns:a16="http://schemas.microsoft.com/office/drawing/2014/main" id="{7B5F579A-47D7-83EF-D1ED-F43DB15FA9C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34754" y="5804769"/>
            <a:ext cx="2095530" cy="20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138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AMBIENTAL, RADIO MAS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ACELERA MOTORES APROVECHA OFERTAS LLEVATE T110 SUPER CUOTA LPS.259 SEMANALES PRECIO LPS.20999 BIT150 SUPER CUOTA LPS.289 EL MOTOR DE TU VIDA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7" name="-360066568">
            <a:hlinkClick r:id="" action="ppaction://media"/>
            <a:extLst>
              <a:ext uri="{FF2B5EF4-FFF2-40B4-BE49-F238E27FC236}">
                <a16:creationId xmlns:a16="http://schemas.microsoft.com/office/drawing/2014/main" id="{143548C9-7C3B-8D91-DF1C-955973110F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34425" y="6258223"/>
            <a:ext cx="1664528" cy="166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5545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RADIO PROGRESO, RADIO VISION, MUSIQUERA, R. AMERICA,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PULSAR NS200 CON FRENOS DELANTEROS Y TRASEROS DE DISCO SUSPENSION DELANTERA INVERTIDA CON MAS POTENCIA.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LLEGO EL FIN DE AÑO Y ME SIENTO AGUINALDOSO PA' COMPRARME UNA VAYAGE CON DESCUENTO FABULOSO. COTIZA TU BOXER PULSAR Y DISCOVER.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MOTO CT RINDE TANTO QUE LA EXTRAÑAN EN LA GASOLINERA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44542875">
            <a:hlinkClick r:id="" action="ppaction://media"/>
            <a:extLst>
              <a:ext uri="{FF2B5EF4-FFF2-40B4-BE49-F238E27FC236}">
                <a16:creationId xmlns:a16="http://schemas.microsoft.com/office/drawing/2014/main" id="{C9DDFB34-7FC0-282E-6FBB-A48BB88551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78487" y="5713477"/>
            <a:ext cx="2025596" cy="2025596"/>
          </a:xfrm>
          <a:prstGeom prst="rect">
            <a:avLst/>
          </a:prstGeom>
        </p:spPr>
      </p:pic>
      <p:pic>
        <p:nvPicPr>
          <p:cNvPr id="5" name="-383538197">
            <a:hlinkClick r:id="" action="ppaction://media"/>
            <a:extLst>
              <a:ext uri="{FF2B5EF4-FFF2-40B4-BE49-F238E27FC236}">
                <a16:creationId xmlns:a16="http://schemas.microsoft.com/office/drawing/2014/main" id="{57EBB6F8-FC5F-FFFC-0277-027FC4EDD4A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766060" y="5740258"/>
            <a:ext cx="2025595" cy="2025595"/>
          </a:xfrm>
          <a:prstGeom prst="rect">
            <a:avLst/>
          </a:prstGeom>
        </p:spPr>
      </p:pic>
      <p:pic>
        <p:nvPicPr>
          <p:cNvPr id="9" name="Bajan">
            <a:hlinkClick r:id="" action="ppaction://media"/>
            <a:extLst>
              <a:ext uri="{FF2B5EF4-FFF2-40B4-BE49-F238E27FC236}">
                <a16:creationId xmlns:a16="http://schemas.microsoft.com/office/drawing/2014/main" id="{0BF1AC54-6EA6-16AE-0156-1B0909719B6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853632" y="5740258"/>
            <a:ext cx="2025596" cy="202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6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16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XY Y R PROGRESO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LA MAGIA DE COMPARTIR EN FAMILIA CON LA MEJOR TECNOLOGÍA Y HAZ QUE CADA MOMENTO SEA ÚNICO Y ESPECIAL SORPRENDE A QUIEN MÁS AMAS.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AQUÍ TE ENCUENTRAS LA CALIDAD Y VARIEDAD QUE SIEMPRE HAS BUSCADO. ESTUFAS DE GAS ELÉCTRICAS REFRIGERADORAS LAVADORAS ELECTRODOMÉSTICOS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97065273">
            <a:hlinkClick r:id="" action="ppaction://media"/>
            <a:extLst>
              <a:ext uri="{FF2B5EF4-FFF2-40B4-BE49-F238E27FC236}">
                <a16:creationId xmlns:a16="http://schemas.microsoft.com/office/drawing/2014/main" id="{CB40AF77-DEF0-F6AB-B327-F6668136A8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817635" y="6445605"/>
            <a:ext cx="1916626" cy="1916626"/>
          </a:xfrm>
          <a:prstGeom prst="rect">
            <a:avLst/>
          </a:prstGeom>
        </p:spPr>
      </p:pic>
      <p:pic>
        <p:nvPicPr>
          <p:cNvPr id="5" name="-347795093">
            <a:hlinkClick r:id="" action="ppaction://media"/>
            <a:extLst>
              <a:ext uri="{FF2B5EF4-FFF2-40B4-BE49-F238E27FC236}">
                <a16:creationId xmlns:a16="http://schemas.microsoft.com/office/drawing/2014/main" id="{88C1B80D-CD86-8E53-3F7F-409B58B449B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880763" y="6445605"/>
            <a:ext cx="1916625" cy="191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07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2308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Q HUBO TV, TSI Y CANAL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AVANZANDO CON ADRENALINA Y ESTILO TODO TERRENO DESEMPEÑARTE EN TU TRABAJO Y SALIR ADELANTE CON VARIEDAD Y MARCAS TENÉS EL PODER DE ELEGIR MOTO IDEAL.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EN ESTA NAVIDAD CUOTAS MENSUALES DESDE LPS.1500 LA MAYOR VARIEDAD DE MOTOS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48504435">
            <a:hlinkClick r:id="" action="ppaction://media"/>
            <a:extLst>
              <a:ext uri="{FF2B5EF4-FFF2-40B4-BE49-F238E27FC236}">
                <a16:creationId xmlns:a16="http://schemas.microsoft.com/office/drawing/2014/main" id="{6A93D49E-6AA7-58A0-E312-876650078B7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  <p:pic>
        <p:nvPicPr>
          <p:cNvPr id="9" name="-354266252">
            <a:hlinkClick r:id="" action="ppaction://media"/>
            <a:extLst>
              <a:ext uri="{FF2B5EF4-FFF2-40B4-BE49-F238E27FC236}">
                <a16:creationId xmlns:a16="http://schemas.microsoft.com/office/drawing/2014/main" id="{8373BF8B-E7AA-5E20-A2C7-EDE9564BC300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988814" y="4466627"/>
            <a:ext cx="4064000" cy="3048000"/>
          </a:xfrm>
          <a:prstGeom prst="rect">
            <a:avLst/>
          </a:prstGeom>
        </p:spPr>
      </p:pic>
      <p:pic>
        <p:nvPicPr>
          <p:cNvPr id="10" name="-348839833">
            <a:hlinkClick r:id="" action="ppaction://media"/>
            <a:extLst>
              <a:ext uri="{FF2B5EF4-FFF2-40B4-BE49-F238E27FC236}">
                <a16:creationId xmlns:a16="http://schemas.microsoft.com/office/drawing/2014/main" id="{590BDE63-0E7C-2C6F-D3AE-E394C905F91F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554851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5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87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Y Q HUBO TV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47457180">
            <a:hlinkClick r:id="" action="ppaction://media"/>
            <a:extLst>
              <a:ext uri="{FF2B5EF4-FFF2-40B4-BE49-F238E27FC236}">
                <a16:creationId xmlns:a16="http://schemas.microsoft.com/office/drawing/2014/main" id="{97741E9F-66CF-78D0-F644-2B12C24FFA4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46662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616149" y="6197497"/>
            <a:ext cx="6029037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SUYAPA TV 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POR LA COMPRA DE CIERTOS MODELOS HONDA LLÉVATE UN SUPER COMBO DE MIEDO GRATIS INCLUYE UN CUPÓN DOBLE 2D 2 BEBIDAS MEDIANAS Y UNA PALOMITA GRANDE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55423365">
            <a:hlinkClick r:id="" action="ppaction://media"/>
            <a:extLst>
              <a:ext uri="{FF2B5EF4-FFF2-40B4-BE49-F238E27FC236}">
                <a16:creationId xmlns:a16="http://schemas.microsoft.com/office/drawing/2014/main" id="{F2FE1678-1200-F607-6AAF-143456CC3C2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67349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40851" y="13639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2031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HCH, C11, AZTECA, TSI Y CANAL 6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ACELERA MOTORES APROVECHA OFERTAS LLEVATE T110 SUPER CUOTA LPS.259 SEMANALES PRECIO LPS.20999 BIT150 SUPER CUOTA LPS.289 EL MOTOR DE TU VIDA.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ACELERA MOTORES Y MUEVE TU NAVIDAD PARTICIPA LLÉVATE REGALOS AL INSTANTE.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LLEGA UNA VEZ MÁS AL WORLD TRADE CENTER PARA COMPARTIR Y CELEBRAR SUS 20 AÑOS CON TODOS LOS ASISTENTES A EXPOMOTO 2024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46460399">
            <a:hlinkClick r:id="" action="ppaction://media"/>
            <a:extLst>
              <a:ext uri="{FF2B5EF4-FFF2-40B4-BE49-F238E27FC236}">
                <a16:creationId xmlns:a16="http://schemas.microsoft.com/office/drawing/2014/main" id="{DABACA15-A1EB-0BB6-50CC-C7CF45F22A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  <p:pic>
        <p:nvPicPr>
          <p:cNvPr id="8" name="-348473988">
            <a:hlinkClick r:id="" action="ppaction://media"/>
            <a:extLst>
              <a:ext uri="{FF2B5EF4-FFF2-40B4-BE49-F238E27FC236}">
                <a16:creationId xmlns:a16="http://schemas.microsoft.com/office/drawing/2014/main" id="{00FF1F78-E8A8-F2A0-9D3E-6553EA5F5F7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992116" y="4864048"/>
            <a:ext cx="4064000" cy="3048000"/>
          </a:xfrm>
          <a:prstGeom prst="rect">
            <a:avLst/>
          </a:prstGeom>
        </p:spPr>
      </p:pic>
      <p:pic>
        <p:nvPicPr>
          <p:cNvPr id="10" name="-352805969">
            <a:hlinkClick r:id="" action="ppaction://media"/>
            <a:extLst>
              <a:ext uri="{FF2B5EF4-FFF2-40B4-BE49-F238E27FC236}">
                <a16:creationId xmlns:a16="http://schemas.microsoft.com/office/drawing/2014/main" id="{EA2B0185-B3B4-124A-BEE8-5C0AA6B74E8F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7411974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24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7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350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CANAL 11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LA MAGIA DE COMPARTIR EN FAMILIA CON LA MEJOR TECNOLOGÍA Y HAZ QUE CADA MOMENTO SEA ÚNICO Y ESPECIAL SORPRENDE A QUIEN MÁS AMAS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48969888">
            <a:hlinkClick r:id="" action="ppaction://media"/>
            <a:extLst>
              <a:ext uri="{FF2B5EF4-FFF2-40B4-BE49-F238E27FC236}">
                <a16:creationId xmlns:a16="http://schemas.microsoft.com/office/drawing/2014/main" id="{0F82B6F2-89ED-5696-A9B2-B4EFFFC0A3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020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GRUPO 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CANAL 11, CANAL 5, CANAL 7 Y TSI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LLEGO EL FIN DE AÑO Y ME SIENTO AGUINALDOSO PA' COMPRARME UNA VAYAGE CON DESCUENTO FABULOSO  COTIZA TU BOXER PULSAR Y DISCOVER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47401662">
            <a:hlinkClick r:id="" action="ppaction://media"/>
            <a:extLst>
              <a:ext uri="{FF2B5EF4-FFF2-40B4-BE49-F238E27FC236}">
                <a16:creationId xmlns:a16="http://schemas.microsoft.com/office/drawing/2014/main" id="{887AD84D-E9CD-2A05-8B83-1A223C6438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753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TELEPAIS Y TELECEIBA</a:t>
            </a:r>
          </a:p>
          <a:p>
            <a:pPr marL="457200" indent="-457200" algn="l">
              <a:buAutoNum type="arabicPeriod"/>
            </a:pPr>
            <a:r>
              <a:rPr lang="es-HN" dirty="0"/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AutoNum type="arabicPeriod"/>
            </a:pPr>
            <a:r>
              <a:rPr lang="es-HN" dirty="0"/>
              <a:t>AVANZANDO CON ADRENALINA Y ESTILO TODO TERRENO DESEMPEÑARTE EN TU TRABAJO Y SALIR ADELANTE CON VARIEDAD Y MARCAS TENÉS EL PODER DE ELEGIR MOTO IDEAL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56199038">
            <a:hlinkClick r:id="" action="ppaction://media"/>
            <a:extLst>
              <a:ext uri="{FF2B5EF4-FFF2-40B4-BE49-F238E27FC236}">
                <a16:creationId xmlns:a16="http://schemas.microsoft.com/office/drawing/2014/main" id="{2321411F-15BC-70CA-9915-835C0F2488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27615" y="4580462"/>
            <a:ext cx="4064000" cy="3048000"/>
          </a:xfrm>
          <a:prstGeom prst="rect">
            <a:avLst/>
          </a:prstGeom>
        </p:spPr>
      </p:pic>
      <p:pic>
        <p:nvPicPr>
          <p:cNvPr id="8" name="-350846155">
            <a:hlinkClick r:id="" action="ppaction://media"/>
            <a:extLst>
              <a:ext uri="{FF2B5EF4-FFF2-40B4-BE49-F238E27FC236}">
                <a16:creationId xmlns:a16="http://schemas.microsoft.com/office/drawing/2014/main" id="{13C31AE0-DE3C-E2D7-52EE-3FDA6600543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535282" y="4580462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5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SPORTS, AZTECA INTERNACIONAL, SONY, TELEMUNDO, TELECEIBA Y TELEPAIS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ACELERA MOTORES APROVECHA OFERTAS LLEVATE T110 SUPER CUOTA LPS.259 SEMANALES PRECIO LPS.20999 BIT150 SUPER CUOTA LPS.289 EL MOTOR DE TU VIDA.</a:t>
            </a:r>
          </a:p>
          <a:p>
            <a:pPr marL="457200" indent="-457200" algn="l">
              <a:buFontTx/>
              <a:buAutoNum type="arabicPeriod"/>
            </a:pPr>
            <a:r>
              <a:rPr lang="es-HN" dirty="0"/>
              <a:t>LLEGA UNA VEZ MÁS AL WORLD TRADE CENTER PARA COMPARTIR Y CELEBRAR SUS 20 AÑOS CON TODOS LOS ASISTENTES A EXPOMOTO 2024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47753505">
            <a:hlinkClick r:id="" action="ppaction://media"/>
            <a:extLst>
              <a:ext uri="{FF2B5EF4-FFF2-40B4-BE49-F238E27FC236}">
                <a16:creationId xmlns:a16="http://schemas.microsoft.com/office/drawing/2014/main" id="{BCD1E48B-F91D-C5F9-1975-A5AE819AAF2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03483" y="4722064"/>
            <a:ext cx="4064000" cy="3048000"/>
          </a:xfrm>
          <a:prstGeom prst="rect">
            <a:avLst/>
          </a:prstGeom>
        </p:spPr>
      </p:pic>
      <p:pic>
        <p:nvPicPr>
          <p:cNvPr id="8" name="-353150772">
            <a:hlinkClick r:id="" action="ppaction://media"/>
            <a:extLst>
              <a:ext uri="{FF2B5EF4-FFF2-40B4-BE49-F238E27FC236}">
                <a16:creationId xmlns:a16="http://schemas.microsoft.com/office/drawing/2014/main" id="{313B3C8F-4F19-B682-D126-25A30D51EF9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960209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1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Cable-DIDEMO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346555256">
            <a:hlinkClick r:id="" action="ppaction://media"/>
            <a:extLst>
              <a:ext uri="{FF2B5EF4-FFF2-40B4-BE49-F238E27FC236}">
                <a16:creationId xmlns:a16="http://schemas.microsoft.com/office/drawing/2014/main" id="{3A143590-AD92-2B60-4972-D77299F8827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9559" y="5054675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7621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14757" y="5948546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Cable-UMA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(Remotos Car)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TELECEIBA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SOMOS DISTRIBUIDORES AUTORIZADOS BAJAJ TE OFRECEMOS LOS MEJORES MODELOS ADQUIERE TU MOTO AL CREDITO CON 0% DE PRIMA O CON NUESTRO PLAN GP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348959135">
            <a:hlinkClick r:id="" action="ppaction://media"/>
            <a:extLst>
              <a:ext uri="{FF2B5EF4-FFF2-40B4-BE49-F238E27FC236}">
                <a16:creationId xmlns:a16="http://schemas.microsoft.com/office/drawing/2014/main" id="{EB72C4DA-0617-097F-0F35-48764CBA5AF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19559" y="4722064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715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378055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236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79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185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727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748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122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179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61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1,249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189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192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725705"/>
            <a:ext cx="54864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16</a:t>
            </a:r>
            <a:r>
              <a:rPr lang="es-HN" sz="3200" b="1" dirty="0"/>
              <a:t>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</a:t>
            </a:r>
            <a:r>
              <a:rPr lang="es-HN" sz="3200" b="1" dirty="0"/>
              <a:t>22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Diciembre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C2AFDD4-5324-2FEC-38A5-D5CC767606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501" y="10946473"/>
            <a:ext cx="1590273" cy="77538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3CF0024-3299-E939-F139-87ED500D67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10136362"/>
            <a:ext cx="2213824" cy="62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237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12%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América, Top, Stereo Más, Super 100, Ultra fm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5%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ACTIVE MOTORS: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la 98, Power FM y Top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5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Musiquera, R. América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58%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Ambiental, Radio Vision, Stereo Más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6%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SOLVENZA: </a:t>
            </a:r>
            <a:r>
              <a:rPr lang="es-ES_tradnl" sz="2500" dirty="0"/>
              <a:t>Tiene un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Progreso y XY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14%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16%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11, Canal 3 y Q Hubo TV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y Q Hubo Tv  lo que representa </a:t>
            </a:r>
            <a:r>
              <a:rPr lang="es-ES_tradnl" sz="2500" b="1" dirty="0">
                <a:solidFill>
                  <a:srgbClr val="FF0000"/>
                </a:solidFill>
              </a:rPr>
              <a:t>12%.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Suyapa tv con el </a:t>
            </a:r>
            <a:r>
              <a:rPr lang="es-ES_tradnl" sz="2500" b="1" dirty="0">
                <a:solidFill>
                  <a:srgbClr val="FF0000"/>
                </a:solidFill>
              </a:rPr>
              <a:t>3%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dos spot en  HCH, Canal 11, Azteca TV, Canal 6, Canal 3 y Canal 5 con el </a:t>
            </a:r>
            <a:r>
              <a:rPr lang="es-ES_tradnl" sz="2500" b="1" dirty="0">
                <a:solidFill>
                  <a:srgbClr val="FF0000"/>
                </a:solidFill>
              </a:rPr>
              <a:t>18%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SOLVEZA:</a:t>
            </a:r>
            <a:r>
              <a:rPr lang="es-ES_tradnl" sz="2500" dirty="0"/>
              <a:t> Pautó un spot en Canal 11 con el </a:t>
            </a:r>
            <a:r>
              <a:rPr lang="es-ES_tradnl" sz="2500" b="1" dirty="0">
                <a:solidFill>
                  <a:srgbClr val="FF0000"/>
                </a:solidFill>
              </a:rPr>
              <a:t>2%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UMA:</a:t>
            </a:r>
            <a:r>
              <a:rPr lang="es-ES_tradnl" sz="2500" dirty="0"/>
              <a:t> Pautó un spot en Canal 11 con el </a:t>
            </a:r>
            <a:r>
              <a:rPr lang="es-ES_tradnl" sz="2500" b="1" dirty="0">
                <a:solidFill>
                  <a:srgbClr val="FF0000"/>
                </a:solidFill>
              </a:rPr>
              <a:t>50%</a:t>
            </a:r>
          </a:p>
          <a:p>
            <a:pPr algn="l"/>
            <a:endParaRPr lang="es-ES_tradnl" sz="4000" b="1" dirty="0">
              <a:solidFill>
                <a:srgbClr val="FF0000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27%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r>
              <a:rPr lang="es-ES_tradnl" sz="2500" dirty="0"/>
              <a:t> y </a:t>
            </a:r>
            <a:r>
              <a:rPr lang="es-ES_tradnl" sz="2500" dirty="0" err="1"/>
              <a:t>Teleceiba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, Sony, </a:t>
            </a:r>
            <a:r>
              <a:rPr lang="es-ES_tradnl" sz="2500" dirty="0" err="1"/>
              <a:t>Teleceiba</a:t>
            </a:r>
            <a:r>
              <a:rPr lang="es-ES_tradnl" sz="2500" dirty="0"/>
              <a:t>, Telemundo y </a:t>
            </a:r>
            <a:r>
              <a:rPr lang="es-ES_tradnl" sz="2500" dirty="0" err="1"/>
              <a:t>Telepaís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41%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UMA (Remoto Cat):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11%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DIDEMO: </a:t>
            </a:r>
            <a:r>
              <a:rPr lang="es-ES_tradnl" sz="2500" dirty="0"/>
              <a:t>Cuenta con dos spot en </a:t>
            </a:r>
            <a:r>
              <a:rPr lang="es-ES_tradnl" sz="2500" dirty="0" err="1"/>
              <a:t>Teleceiba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21%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5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50% de los spots, le sigue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14%,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/>
              <a:t>con un 11%, </a:t>
            </a:r>
            <a:r>
              <a:rPr lang="es-HN" b="1" dirty="0">
                <a:solidFill>
                  <a:srgbClr val="FF0000"/>
                </a:solidFill>
              </a:rPr>
              <a:t>SOLVENZA </a:t>
            </a:r>
            <a:r>
              <a:rPr lang="es-HN" b="1" dirty="0">
                <a:solidFill>
                  <a:srgbClr val="6A6A6A"/>
                </a:solidFill>
              </a:rPr>
              <a:t>11%,</a:t>
            </a:r>
            <a:r>
              <a:rPr lang="es-HN" b="1" dirty="0">
                <a:solidFill>
                  <a:srgbClr val="FF0000"/>
                </a:solidFill>
              </a:rPr>
              <a:t> 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7</a:t>
            </a:r>
            <a:r>
              <a:rPr lang="es-HN" b="1" dirty="0"/>
              <a:t>% </a:t>
            </a:r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3</a:t>
            </a:r>
            <a:r>
              <a:rPr lang="es-HN" b="1" dirty="0"/>
              <a:t>% y</a:t>
            </a:r>
            <a:r>
              <a:rPr lang="es-HN" b="1" dirty="0">
                <a:solidFill>
                  <a:srgbClr val="FF0000"/>
                </a:solidFill>
              </a:rPr>
              <a:t> CREDIDEMO </a:t>
            </a:r>
            <a:r>
              <a:rPr lang="es-HN" b="1" dirty="0">
                <a:solidFill>
                  <a:schemeClr val="bg1">
                    <a:lumMod val="50000"/>
                  </a:schemeClr>
                </a:solidFill>
              </a:rPr>
              <a:t>0.3%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7914322"/>
              </p:ext>
            </p:extLst>
          </p:nvPr>
        </p:nvGraphicFramePr>
        <p:xfrm>
          <a:off x="5053801" y="2204878"/>
          <a:ext cx="10201916" cy="6650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1CEC0A4B-158D-7B40-8A74-B5D87B3F08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1430" y="4476773"/>
            <a:ext cx="4613984" cy="371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 y TVP.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radio, TVP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SOLVEZA</a:t>
            </a:r>
            <a:r>
              <a:rPr lang="es-HN" b="1" dirty="0"/>
              <a:t> cuenta con pauta en radio y TVN.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4844708"/>
              </p:ext>
            </p:extLst>
          </p:nvPr>
        </p:nvGraphicFramePr>
        <p:xfrm>
          <a:off x="5452305" y="2087220"/>
          <a:ext cx="16557218" cy="746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39434</TotalTime>
  <Words>1528</Words>
  <Application>Microsoft Macintosh PowerPoint</Application>
  <PresentationFormat>Personalizado</PresentationFormat>
  <Paragraphs>184</Paragraphs>
  <Slides>34</Slides>
  <Notes>1</Notes>
  <HiddenSlides>0</HiddenSlides>
  <MMClips>30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9" baseType="lpstr">
      <vt:lpstr>Arial</vt:lpstr>
      <vt:lpstr>Helvetica Neue</vt:lpstr>
      <vt:lpstr>Helvetica Neue Medium</vt:lpstr>
      <vt:lpstr>21_BasicWhite</vt:lpstr>
      <vt:lpstr>Hoja de cálculo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726</cp:revision>
  <dcterms:modified xsi:type="dcterms:W3CDTF">2024-12-23T15:24:50Z</dcterms:modified>
</cp:coreProperties>
</file>