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  <p:sldId id="266" r:id="rId4"/>
    <p:sldId id="272" r:id="rId5"/>
    <p:sldId id="287" r:id="rId6"/>
    <p:sldId id="259" r:id="rId7"/>
    <p:sldId id="260" r:id="rId8"/>
    <p:sldId id="279" r:id="rId9"/>
    <p:sldId id="288" r:id="rId10"/>
    <p:sldId id="261" r:id="rId11"/>
    <p:sldId id="280" r:id="rId12"/>
    <p:sldId id="289" r:id="rId13"/>
    <p:sldId id="278" r:id="rId14"/>
    <p:sldId id="286" r:id="rId15"/>
    <p:sldId id="284" r:id="rId16"/>
    <p:sldId id="267" r:id="rId17"/>
    <p:sldId id="263" r:id="rId18"/>
    <p:sldId id="285" r:id="rId19"/>
    <p:sldId id="282" r:id="rId20"/>
    <p:sldId id="271" r:id="rId21"/>
    <p:sldId id="275" r:id="rId22"/>
  </p:sldIdLst>
  <p:sldSz cx="12192000" cy="6858000"/>
  <p:notesSz cx="6858000" cy="9144000"/>
  <p:defaultTextStyle>
    <a:defPPr>
      <a:defRPr lang="en-H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20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61"/>
    <p:restoredTop sz="95288"/>
  </p:normalViewPr>
  <p:slideViewPr>
    <p:cSldViewPr snapToGrid="0" snapToObjects="1">
      <p:cViewPr varScale="1">
        <p:scale>
          <a:sx n="97" d="100"/>
          <a:sy n="97" d="100"/>
        </p:scale>
        <p:origin x="10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767DD-C199-784A-9125-D68F952C52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8660A2-11F7-A34C-B85E-537C221789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H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CBCFC-BDD8-0743-AD9A-FFAB1CC9E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3692-C8BC-094C-A012-4734C7CD9307}" type="datetimeFigureOut">
              <a:rPr lang="en-HN" smtClean="0"/>
              <a:t>10/10/25</a:t>
            </a:fld>
            <a:endParaRPr lang="en-H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3DA8DB-97EF-E84A-8D76-4B0DF3664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839D5-4F43-8B40-AC37-D9D40BE16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1AA7-070D-B845-A344-84F198A04C57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1304431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1333B-41FA-C449-9175-C3C955697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0497DE-C1C8-704C-98CB-8532D58805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A95CC-C4BA-0743-B59D-1E21F17E6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3692-C8BC-094C-A012-4734C7CD9307}" type="datetimeFigureOut">
              <a:rPr lang="en-HN" smtClean="0"/>
              <a:t>10/10/25</a:t>
            </a:fld>
            <a:endParaRPr lang="en-H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14EAA-F19A-1948-89CC-34A9ACDDB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BB150-D4E4-A143-B475-63AD57D05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1AA7-070D-B845-A344-84F198A04C57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1212264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BEAC08-4B65-9B44-AEC3-EDAC0F336E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E195FC-0109-C945-89A5-94181C60D3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619A47-0991-E841-8D1F-165F0FE42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3692-C8BC-094C-A012-4734C7CD9307}" type="datetimeFigureOut">
              <a:rPr lang="en-HN" smtClean="0"/>
              <a:t>10/10/25</a:t>
            </a:fld>
            <a:endParaRPr lang="en-H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9071A-D424-E24C-B1A9-21F806604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CF3DE-3D40-E944-8BFC-C0730AC6F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1AA7-070D-B845-A344-84F198A04C57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4070341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B696C-FAD5-6F4F-996A-32F994A7E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FD2AF-5731-2F41-B87A-AD34B94A52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DD483-3A79-4542-8C32-CDDD6C23A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3692-C8BC-094C-A012-4734C7CD9307}" type="datetimeFigureOut">
              <a:rPr lang="en-HN" smtClean="0"/>
              <a:t>10/10/25</a:t>
            </a:fld>
            <a:endParaRPr lang="en-H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D3890-0B2C-4640-8270-FCB352488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DB103-ADE9-CD4F-B1B1-26B8C80CA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1AA7-070D-B845-A344-84F198A04C57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167525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799E7-39CA-5945-B06F-7F20003A7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26E915-4938-6A4B-9AC7-DA1A2EEFE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B676C-E6EC-5D47-B0C2-A8DFD96C6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3692-C8BC-094C-A012-4734C7CD9307}" type="datetimeFigureOut">
              <a:rPr lang="en-HN" smtClean="0"/>
              <a:t>10/10/25</a:t>
            </a:fld>
            <a:endParaRPr lang="en-H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0A2B71-BD96-3348-A992-7CA7244F7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1B9D4-4B2D-7C4A-8111-7DC27E283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1AA7-070D-B845-A344-84F198A04C57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3496258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D874A-8FB6-5943-8806-B1E08075F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9A499-C884-064F-B5F5-CF56FDB557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AA6D5E-1ABA-D94B-BAC7-D6BA5898A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19FE1C-E69E-D648-A287-36E5B50C4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3692-C8BC-094C-A012-4734C7CD9307}" type="datetimeFigureOut">
              <a:rPr lang="en-HN" smtClean="0"/>
              <a:t>10/10/25</a:t>
            </a:fld>
            <a:endParaRPr lang="en-H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DC562D-CA59-AD4F-AB34-18CC10036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136792-9B81-D643-88AE-B53587162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1AA7-070D-B845-A344-84F198A04C57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958463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61EE9-A769-8C42-BC5C-46F5A64CE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A5FAFB-B596-954E-8078-2F3FE999C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2DF1B2-469D-6149-8681-1F47BD5330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BCDBBE-997A-2449-8C16-808F07D2E9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844C71-3046-9840-84AE-D5EDDBEAB7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A86415-10C8-B542-8671-4EE434C7B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3692-C8BC-094C-A012-4734C7CD9307}" type="datetimeFigureOut">
              <a:rPr lang="en-HN" smtClean="0"/>
              <a:t>10/10/25</a:t>
            </a:fld>
            <a:endParaRPr lang="en-H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E8A303-F0A7-0643-A986-7CA236231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C756CC-1FAA-AF47-BF66-1CAE43B23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1AA7-070D-B845-A344-84F198A04C57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1587543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85540-CC0B-0447-9D45-2CF4EB95F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DD96AA-5967-214D-B738-87FD4AD27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3692-C8BC-094C-A012-4734C7CD9307}" type="datetimeFigureOut">
              <a:rPr lang="en-HN" smtClean="0"/>
              <a:t>10/10/25</a:t>
            </a:fld>
            <a:endParaRPr lang="en-H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2313A3-CAB8-2E48-A2C0-44CF4BF28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5ADCAC-FDB0-F54E-B5AF-A46F744AB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1AA7-070D-B845-A344-84F198A04C57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4103188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1527A8-F6A2-BB4D-8A32-276E7D405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3692-C8BC-094C-A012-4734C7CD9307}" type="datetimeFigureOut">
              <a:rPr lang="en-HN" smtClean="0"/>
              <a:t>10/10/25</a:t>
            </a:fld>
            <a:endParaRPr lang="en-H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329D6B-ADCB-2D46-8C9B-9C5E201CA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23F8A-47CA-E942-B501-48DC2AEA4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1AA7-070D-B845-A344-84F198A04C57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3673847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94AA2-2E08-A94F-9A82-59D8C2984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3EC56-EE24-E94B-88B6-3BC4AB32A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071648-000F-5A4B-8687-45C7EFBA50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12385F-119C-604C-8997-36FEE8A15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3692-C8BC-094C-A012-4734C7CD9307}" type="datetimeFigureOut">
              <a:rPr lang="en-HN" smtClean="0"/>
              <a:t>10/10/25</a:t>
            </a:fld>
            <a:endParaRPr lang="en-H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FA11FA-3FA1-9649-843B-CC1C54B84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79F370-F26A-4D4B-9ADC-65B2C47F2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1AA7-070D-B845-A344-84F198A04C57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1100145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C400A-BA71-B14E-910F-E7AB2F5B9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A9D41A-55BE-4645-8A42-3B8C98C620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72F136-FC5A-B44A-B5F1-AFE963873E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324FB4-06AD-3F47-B0E4-35296FFC2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3692-C8BC-094C-A012-4734C7CD9307}" type="datetimeFigureOut">
              <a:rPr lang="en-HN" smtClean="0"/>
              <a:t>10/10/25</a:t>
            </a:fld>
            <a:endParaRPr lang="en-H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FA207F-7F1B-364A-A06A-CAC8E138E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E53333-196B-CA40-93A9-940B69ACF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1AA7-070D-B845-A344-84F198A04C57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1826547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09D2C8-6C0A-1D41-95F7-FA5918301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1E90AB-A88E-1645-B164-6124FC9D3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5B90D-353F-A14B-B27D-167255CFF6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93692-C8BC-094C-A012-4734C7CD9307}" type="datetimeFigureOut">
              <a:rPr lang="en-HN" smtClean="0"/>
              <a:t>10/10/25</a:t>
            </a:fld>
            <a:endParaRPr lang="en-H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7BD88D-E900-294E-9071-218AE29BC2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H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479E9-6115-6B47-872E-3E5D770579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A1AA7-070D-B845-A344-84F198A04C57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54736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C0EEF7-8E66-8947-9925-DDEAABE0F42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9694" y="2615004"/>
            <a:ext cx="3700878" cy="116954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D6CBE20-FDD4-1C4E-9D56-26F6F1AE0283}"/>
              </a:ext>
            </a:extLst>
          </p:cNvPr>
          <p:cNvCxnSpPr>
            <a:cxnSpLocks/>
          </p:cNvCxnSpPr>
          <p:nvPr/>
        </p:nvCxnSpPr>
        <p:spPr>
          <a:xfrm>
            <a:off x="5647064" y="2097805"/>
            <a:ext cx="0" cy="22039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602D63D-EAAB-7048-8F3D-F85577017D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0124" y="2461809"/>
            <a:ext cx="4798814" cy="147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632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B05181-4346-FF40-BBDE-17564C55B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838" y="0"/>
            <a:ext cx="103583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03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F8339B53-3C56-CE46-AF69-7683E19681DA}"/>
              </a:ext>
            </a:extLst>
          </p:cNvPr>
          <p:cNvSpPr/>
          <p:nvPr/>
        </p:nvSpPr>
        <p:spPr>
          <a:xfrm>
            <a:off x="793790" y="2192655"/>
            <a:ext cx="9543577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2800" dirty="0" err="1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Concepto</a:t>
            </a:r>
            <a:r>
              <a:rPr lang="en-US" sz="2800" dirty="0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 3</a:t>
            </a:r>
          </a:p>
          <a:p>
            <a:pPr marL="0" indent="0" algn="l">
              <a:lnSpc>
                <a:spcPts val="5550"/>
              </a:lnSpc>
              <a:buNone/>
            </a:pPr>
            <a:r>
              <a:rPr lang="en-US" sz="6000" dirty="0" err="1">
                <a:solidFill>
                  <a:srgbClr val="EDEDE8"/>
                </a:solidFill>
                <a:latin typeface="Myriad Pro" panose="020B0503030403020204" pitchFamily="34" charset="0"/>
              </a:rPr>
              <a:t>Ahorra</a:t>
            </a:r>
            <a:r>
              <a:rPr lang="en-US" sz="6000" dirty="0">
                <a:solidFill>
                  <a:srgbClr val="EDEDE8"/>
                </a:solidFill>
                <a:latin typeface="Myriad Pro" panose="020B0503030403020204" pitchFamily="34" charset="0"/>
              </a:rPr>
              <a:t> </a:t>
            </a:r>
            <a:r>
              <a:rPr lang="en-US" sz="6000" dirty="0" err="1">
                <a:solidFill>
                  <a:srgbClr val="EDEDE8"/>
                </a:solidFill>
                <a:latin typeface="Myriad Pro" panose="020B0503030403020204" pitchFamily="34" charset="0"/>
              </a:rPr>
              <a:t>en</a:t>
            </a:r>
            <a:r>
              <a:rPr lang="en-US" sz="6000" dirty="0">
                <a:solidFill>
                  <a:srgbClr val="EDEDE8"/>
                </a:solidFill>
                <a:latin typeface="Myriad Pro" panose="020B0503030403020204" pitchFamily="34" charset="0"/>
              </a:rPr>
              <a:t> BAC y </a:t>
            </a:r>
            <a:r>
              <a:rPr lang="en-US" sz="6000" dirty="0" err="1">
                <a:solidFill>
                  <a:srgbClr val="EDEDE8"/>
                </a:solidFill>
                <a:latin typeface="Myriad Pro" panose="020B0503030403020204" pitchFamily="34" charset="0"/>
              </a:rPr>
              <a:t>gana</a:t>
            </a:r>
            <a:endParaRPr lang="en-US" sz="6000" dirty="0">
              <a:solidFill>
                <a:srgbClr val="EDEDE8"/>
              </a:solidFill>
              <a:latin typeface="Myriad Pro" panose="020B0503030403020204" pitchFamily="34" charset="0"/>
            </a:endParaRPr>
          </a:p>
          <a:p>
            <a:pPr marL="0" indent="0" algn="l">
              <a:lnSpc>
                <a:spcPts val="5550"/>
              </a:lnSpc>
              <a:buNone/>
            </a:pPr>
            <a:r>
              <a:rPr lang="en-US" sz="6000" b="1" dirty="0" err="1">
                <a:solidFill>
                  <a:srgbClr val="EDEDE8"/>
                </a:solidFill>
                <a:latin typeface="Myriad Pro" panose="020B0503030403020204" pitchFamily="34" charset="0"/>
              </a:rPr>
              <a:t>tu</a:t>
            </a:r>
            <a:r>
              <a:rPr lang="en-US" sz="6000" b="1" dirty="0">
                <a:solidFill>
                  <a:srgbClr val="EDEDE8"/>
                </a:solidFill>
                <a:latin typeface="Myriad Pro" panose="020B0503030403020204" pitchFamily="34" charset="0"/>
              </a:rPr>
              <a:t> primer MILLÓN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1FCE5A-0800-E14A-AF4E-C3C881C7DC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0211" y="6068387"/>
            <a:ext cx="1282081" cy="40516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A8605E8-1D59-3A49-9097-94EBE1760641}"/>
              </a:ext>
            </a:extLst>
          </p:cNvPr>
          <p:cNvCxnSpPr>
            <a:cxnSpLocks/>
          </p:cNvCxnSpPr>
          <p:nvPr/>
        </p:nvCxnSpPr>
        <p:spPr>
          <a:xfrm>
            <a:off x="9859450" y="5981820"/>
            <a:ext cx="0" cy="6212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2CF82FDE-92BA-7B4C-A988-370347E029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6609" y="6015316"/>
            <a:ext cx="1662435" cy="51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601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imatic-PrimerMillón-ds" descr="Animatic-PrimerMillón-ds">
            <a:hlinkClick r:id="" action="ppaction://media"/>
            <a:extLst>
              <a:ext uri="{FF2B5EF4-FFF2-40B4-BE49-F238E27FC236}">
                <a16:creationId xmlns:a16="http://schemas.microsoft.com/office/drawing/2014/main" id="{D1382AA5-3FFF-C14A-B5E3-C614487F95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8" y="31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6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D92136-6966-E34F-B11F-53F35468F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685" y="0"/>
            <a:ext cx="5040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7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C58534-B43D-9542-B43B-C0A0AD3A9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590" y="0"/>
            <a:ext cx="5036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654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36DCA9-5A2E-724E-9162-0AC3C2D1F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685" y="0"/>
            <a:ext cx="5040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97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0">
            <a:extLst>
              <a:ext uri="{FF2B5EF4-FFF2-40B4-BE49-F238E27FC236}">
                <a16:creationId xmlns:a16="http://schemas.microsoft.com/office/drawing/2014/main" id="{102A4000-0C5D-7A41-8A03-A6A605139382}"/>
              </a:ext>
            </a:extLst>
          </p:cNvPr>
          <p:cNvSpPr/>
          <p:nvPr/>
        </p:nvSpPr>
        <p:spPr>
          <a:xfrm>
            <a:off x="946190" y="2345055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Campaña</a:t>
            </a:r>
            <a:r>
              <a:rPr lang="en-US" sz="4450" dirty="0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 de </a:t>
            </a:r>
            <a:r>
              <a:rPr lang="en-US" sz="4450" dirty="0" err="1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ahorros</a:t>
            </a:r>
            <a:endParaRPr lang="en-US" sz="4450" dirty="0">
              <a:solidFill>
                <a:srgbClr val="EDEDE8"/>
              </a:solidFill>
              <a:latin typeface="Myriad Pro" panose="020B0503030403020204" pitchFamily="34" charset="0"/>
              <a:ea typeface="Tomorrow Semi Bold" pitchFamily="34" charset="-122"/>
              <a:cs typeface="Tomorrow Semi Bold" pitchFamily="34" charset="-120"/>
            </a:endParaRPr>
          </a:p>
          <a:p>
            <a:pPr marL="0" indent="0" algn="l">
              <a:lnSpc>
                <a:spcPts val="5550"/>
              </a:lnSpc>
              <a:buNone/>
            </a:pPr>
            <a:r>
              <a:rPr lang="en-US" sz="6000" b="1" dirty="0">
                <a:solidFill>
                  <a:srgbClr val="EDEDE8"/>
                </a:solidFill>
                <a:latin typeface="Myriad Pro" panose="020B0503030403020204" pitchFamily="34" charset="0"/>
              </a:rPr>
              <a:t>SEGMENTADA</a:t>
            </a:r>
          </a:p>
          <a:p>
            <a:pPr marL="0" indent="0" algn="l">
              <a:lnSpc>
                <a:spcPts val="5550"/>
              </a:lnSpc>
              <a:buNone/>
            </a:pPr>
            <a:r>
              <a:rPr lang="en-US" sz="6000" dirty="0" err="1">
                <a:solidFill>
                  <a:srgbClr val="EDEDE8"/>
                </a:solidFill>
                <a:latin typeface="Myriad Pro" panose="020B0503030403020204" pitchFamily="34" charset="0"/>
              </a:rPr>
              <a:t>Cuenta</a:t>
            </a:r>
            <a:r>
              <a:rPr lang="en-US" sz="6000" dirty="0">
                <a:solidFill>
                  <a:srgbClr val="EDEDE8"/>
                </a:solidFill>
                <a:latin typeface="Myriad Pro" panose="020B0503030403020204" pitchFamily="34" charset="0"/>
              </a:rPr>
              <a:t> </a:t>
            </a:r>
            <a:r>
              <a:rPr lang="en-US" sz="6000" dirty="0" err="1">
                <a:solidFill>
                  <a:srgbClr val="EDEDE8"/>
                </a:solidFill>
                <a:latin typeface="Myriad Pro" panose="020B0503030403020204" pitchFamily="34" charset="0"/>
              </a:rPr>
              <a:t>Planilla</a:t>
            </a:r>
            <a:endParaRPr lang="en-US" sz="6000" dirty="0">
              <a:latin typeface="Myriad Pro" panose="020B0503030403020204" pitchFamily="34" charset="0"/>
            </a:endParaRPr>
          </a:p>
        </p:txBody>
      </p:sp>
      <p:sp>
        <p:nvSpPr>
          <p:cNvPr id="16" name="Text 3">
            <a:extLst>
              <a:ext uri="{FF2B5EF4-FFF2-40B4-BE49-F238E27FC236}">
                <a16:creationId xmlns:a16="http://schemas.microsoft.com/office/drawing/2014/main" id="{A884631C-F397-784D-8D31-98FBC69F9A88}"/>
              </a:ext>
            </a:extLst>
          </p:cNvPr>
          <p:cNvSpPr/>
          <p:nvPr/>
        </p:nvSpPr>
        <p:spPr>
          <a:xfrm>
            <a:off x="793790" y="7437914"/>
            <a:ext cx="2262188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C9C9C0"/>
                </a:solidFill>
                <a:latin typeface="Tomorrow Bold" pitchFamily="34" charset="0"/>
                <a:ea typeface="Tomorrow Bold" pitchFamily="34" charset="-122"/>
                <a:cs typeface="Tomorrow Bold" pitchFamily="34" charset="-120"/>
              </a:rPr>
              <a:t>by Karla Molina</a:t>
            </a:r>
            <a:endParaRPr lang="en-US" sz="2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22E151-87BC-B940-A910-D5B98ADE25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90" y="6106487"/>
            <a:ext cx="1282081" cy="40516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59963C-60D7-F844-97DE-B33371CFDE7B}"/>
              </a:ext>
            </a:extLst>
          </p:cNvPr>
          <p:cNvCxnSpPr>
            <a:cxnSpLocks/>
          </p:cNvCxnSpPr>
          <p:nvPr/>
        </p:nvCxnSpPr>
        <p:spPr>
          <a:xfrm>
            <a:off x="2303029" y="6019920"/>
            <a:ext cx="0" cy="6212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709BA-0B8A-EB48-96BF-D8AA38B26A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0188" y="6053416"/>
            <a:ext cx="1662435" cy="51130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FC7BA15-F360-8B43-812D-A0B8F2762C03}"/>
              </a:ext>
            </a:extLst>
          </p:cNvPr>
          <p:cNvGrpSpPr/>
          <p:nvPr/>
        </p:nvGrpSpPr>
        <p:grpSpPr>
          <a:xfrm>
            <a:off x="7177077" y="0"/>
            <a:ext cx="5014922" cy="6858000"/>
            <a:chOff x="7177077" y="0"/>
            <a:chExt cx="5014922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A01AA01-D168-EC4B-BDB6-9EFE3E0D5B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29768" y="0"/>
              <a:ext cx="3462231" cy="6858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C95E33A-C95C-2444-945B-7CBE990B8E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77077" y="0"/>
              <a:ext cx="1644603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3135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365E73-A185-8543-9406-3043E156E3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5685" y="0"/>
            <a:ext cx="5040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868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1FF4E8-6CE8-2A47-8882-98F177E6AC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5685" y="0"/>
            <a:ext cx="5040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725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0">
            <a:extLst>
              <a:ext uri="{FF2B5EF4-FFF2-40B4-BE49-F238E27FC236}">
                <a16:creationId xmlns:a16="http://schemas.microsoft.com/office/drawing/2014/main" id="{102A4000-0C5D-7A41-8A03-A6A605139382}"/>
              </a:ext>
            </a:extLst>
          </p:cNvPr>
          <p:cNvSpPr/>
          <p:nvPr/>
        </p:nvSpPr>
        <p:spPr>
          <a:xfrm>
            <a:off x="946190" y="2345055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Campaña</a:t>
            </a:r>
            <a:r>
              <a:rPr lang="en-US" sz="4450" dirty="0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 de </a:t>
            </a:r>
            <a:r>
              <a:rPr lang="en-US" sz="4450" dirty="0" err="1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ahorros</a:t>
            </a:r>
            <a:endParaRPr lang="en-US" sz="4450" dirty="0">
              <a:solidFill>
                <a:srgbClr val="EDEDE8"/>
              </a:solidFill>
              <a:latin typeface="Myriad Pro" panose="020B0503030403020204" pitchFamily="34" charset="0"/>
              <a:ea typeface="Tomorrow Semi Bold" pitchFamily="34" charset="-122"/>
              <a:cs typeface="Tomorrow Semi Bold" pitchFamily="34" charset="-120"/>
            </a:endParaRPr>
          </a:p>
          <a:p>
            <a:pPr marL="0" indent="0" algn="l">
              <a:lnSpc>
                <a:spcPts val="5550"/>
              </a:lnSpc>
              <a:buNone/>
            </a:pPr>
            <a:r>
              <a:rPr lang="en-US" sz="6000" b="1" dirty="0">
                <a:solidFill>
                  <a:srgbClr val="EDEDE8"/>
                </a:solidFill>
                <a:latin typeface="Myriad Pro" panose="020B0503030403020204" pitchFamily="34" charset="0"/>
              </a:rPr>
              <a:t>SEGMENTADA</a:t>
            </a:r>
          </a:p>
          <a:p>
            <a:pPr marL="0" indent="0" algn="l">
              <a:lnSpc>
                <a:spcPts val="5550"/>
              </a:lnSpc>
              <a:buNone/>
            </a:pPr>
            <a:r>
              <a:rPr lang="en-US" sz="6000" dirty="0" err="1">
                <a:solidFill>
                  <a:srgbClr val="EDEDE8"/>
                </a:solidFill>
                <a:latin typeface="Myriad Pro" panose="020B0503030403020204" pitchFamily="34" charset="0"/>
              </a:rPr>
              <a:t>Cuenta</a:t>
            </a:r>
            <a:r>
              <a:rPr lang="en-US" sz="6000" dirty="0">
                <a:solidFill>
                  <a:srgbClr val="EDEDE8"/>
                </a:solidFill>
                <a:latin typeface="Myriad Pro" panose="020B0503030403020204" pitchFamily="34" charset="0"/>
              </a:rPr>
              <a:t> Élite</a:t>
            </a:r>
            <a:endParaRPr lang="en-US" sz="6000" dirty="0">
              <a:latin typeface="Myriad Pro" panose="020B0503030403020204" pitchFamily="34" charset="0"/>
            </a:endParaRPr>
          </a:p>
        </p:txBody>
      </p:sp>
      <p:sp>
        <p:nvSpPr>
          <p:cNvPr id="16" name="Text 3">
            <a:extLst>
              <a:ext uri="{FF2B5EF4-FFF2-40B4-BE49-F238E27FC236}">
                <a16:creationId xmlns:a16="http://schemas.microsoft.com/office/drawing/2014/main" id="{A884631C-F397-784D-8D31-98FBC69F9A88}"/>
              </a:ext>
            </a:extLst>
          </p:cNvPr>
          <p:cNvSpPr/>
          <p:nvPr/>
        </p:nvSpPr>
        <p:spPr>
          <a:xfrm>
            <a:off x="793790" y="7437914"/>
            <a:ext cx="2262188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C9C9C0"/>
                </a:solidFill>
                <a:latin typeface="Tomorrow Bold" pitchFamily="34" charset="0"/>
                <a:ea typeface="Tomorrow Bold" pitchFamily="34" charset="-122"/>
                <a:cs typeface="Tomorrow Bold" pitchFamily="34" charset="-120"/>
              </a:rPr>
              <a:t>by Karla Molina</a:t>
            </a:r>
            <a:endParaRPr lang="en-US" sz="2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22E151-87BC-B940-A910-D5B98ADE25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90" y="6106487"/>
            <a:ext cx="1282081" cy="40516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59963C-60D7-F844-97DE-B33371CFDE7B}"/>
              </a:ext>
            </a:extLst>
          </p:cNvPr>
          <p:cNvCxnSpPr>
            <a:cxnSpLocks/>
          </p:cNvCxnSpPr>
          <p:nvPr/>
        </p:nvCxnSpPr>
        <p:spPr>
          <a:xfrm>
            <a:off x="2303029" y="6019920"/>
            <a:ext cx="0" cy="6212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709BA-0B8A-EB48-96BF-D8AA38B26A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0188" y="6053416"/>
            <a:ext cx="1662435" cy="5113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1B46C4-0F33-F447-A54A-525184FD19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5549" y="0"/>
            <a:ext cx="53035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09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0">
            <a:extLst>
              <a:ext uri="{FF2B5EF4-FFF2-40B4-BE49-F238E27FC236}">
                <a16:creationId xmlns:a16="http://schemas.microsoft.com/office/drawing/2014/main" id="{988D2E1E-D683-CB4D-BCAF-D41C9859566C}"/>
              </a:ext>
            </a:extLst>
          </p:cNvPr>
          <p:cNvSpPr/>
          <p:nvPr/>
        </p:nvSpPr>
        <p:spPr>
          <a:xfrm>
            <a:off x="793790" y="1557224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Promo Fin de </a:t>
            </a:r>
            <a:r>
              <a:rPr lang="en-US" sz="4450" dirty="0" err="1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Año</a:t>
            </a:r>
            <a:r>
              <a:rPr lang="en-US" sz="4450" dirty="0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: </a:t>
            </a:r>
          </a:p>
          <a:p>
            <a:pPr marL="0" indent="0" algn="l">
              <a:lnSpc>
                <a:spcPts val="5550"/>
              </a:lnSpc>
              <a:buNone/>
            </a:pPr>
            <a:r>
              <a:rPr lang="en-US" sz="6000" b="1" dirty="0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BAC </a:t>
            </a:r>
            <a:r>
              <a:rPr lang="en-US" sz="6000" b="1" dirty="0" err="1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Ahorros</a:t>
            </a:r>
            <a:endParaRPr lang="en-US" sz="6000" b="1" dirty="0">
              <a:latin typeface="Myriad Pro" panose="020B0503030403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3A6059-A7B8-7549-BF59-0627EF9B522A}"/>
              </a:ext>
            </a:extLst>
          </p:cNvPr>
          <p:cNvSpPr txBox="1"/>
          <p:nvPr/>
        </p:nvSpPr>
        <p:spPr>
          <a:xfrm>
            <a:off x="691358" y="3515394"/>
            <a:ext cx="58400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N" sz="1700" dirty="0">
                <a:solidFill>
                  <a:schemeClr val="bg1"/>
                </a:solidFill>
                <a:latin typeface="Myriad Pro" panose="020B0503030403020204" pitchFamily="34" charset="0"/>
              </a:rPr>
              <a:t>Objetivos: estimular el hábito del ahorro, impulsar la captación de nuevos clientes de ahorro, incrementar la fidelidad de los clientes actuales y el crecimiento de saldos en cuentas de los actuales ahorrantes BAC.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A1F4B0B-F395-7F4F-9A68-8B385A474F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90" y="6106487"/>
            <a:ext cx="1282081" cy="40516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C0BDD8A-FF2E-CD40-8190-040C3E747D51}"/>
              </a:ext>
            </a:extLst>
          </p:cNvPr>
          <p:cNvCxnSpPr>
            <a:cxnSpLocks/>
          </p:cNvCxnSpPr>
          <p:nvPr/>
        </p:nvCxnSpPr>
        <p:spPr>
          <a:xfrm>
            <a:off x="2303029" y="6019920"/>
            <a:ext cx="0" cy="6212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DE7DF934-B7B6-504A-9F26-AF87FD2351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0188" y="6053416"/>
            <a:ext cx="1662435" cy="5113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4119AE-B8EE-574E-88FE-55F47E8D52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3862" y="0"/>
            <a:ext cx="555813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E779F1-80E5-6E45-A91B-D9FE03FFC74A}"/>
              </a:ext>
            </a:extLst>
          </p:cNvPr>
          <p:cNvSpPr txBox="1"/>
          <p:nvPr/>
        </p:nvSpPr>
        <p:spPr>
          <a:xfrm>
            <a:off x="691358" y="4886842"/>
            <a:ext cx="58400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N" sz="1700" dirty="0">
                <a:solidFill>
                  <a:schemeClr val="bg1"/>
                </a:solidFill>
                <a:latin typeface="Myriad Pro" panose="020B0503030403020204" pitchFamily="34" charset="0"/>
              </a:rPr>
              <a:t>Octubre 2025.</a:t>
            </a:r>
          </a:p>
        </p:txBody>
      </p:sp>
    </p:spTree>
    <p:extLst>
      <p:ext uri="{BB962C8B-B14F-4D97-AF65-F5344CB8AC3E}">
        <p14:creationId xmlns:p14="http://schemas.microsoft.com/office/powerpoint/2010/main" val="16718709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78DA27-BA4D-6E4D-AC8F-F61340E27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742" y="0"/>
            <a:ext cx="50365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050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97E9CD-EE4C-FC4D-A5D1-343FD95201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306" y="2588587"/>
            <a:ext cx="2659388" cy="8404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4DC997-987C-1D49-9323-8E4B98A268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7000" y="2588587"/>
            <a:ext cx="9639300" cy="220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245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F8B441A3-E7D5-AE40-86C4-C33995B58E9D}"/>
              </a:ext>
            </a:extLst>
          </p:cNvPr>
          <p:cNvSpPr/>
          <p:nvPr/>
        </p:nvSpPr>
        <p:spPr>
          <a:xfrm>
            <a:off x="793790" y="2192655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Campaña</a:t>
            </a:r>
            <a:r>
              <a:rPr lang="en-US" sz="4450" dirty="0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 de </a:t>
            </a:r>
            <a:r>
              <a:rPr lang="en-US" sz="4450" dirty="0" err="1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ahorros</a:t>
            </a:r>
            <a:endParaRPr lang="en-US" sz="4450" dirty="0">
              <a:solidFill>
                <a:srgbClr val="EDEDE8"/>
              </a:solidFill>
              <a:latin typeface="Myriad Pro" panose="020B0503030403020204" pitchFamily="34" charset="0"/>
              <a:ea typeface="Tomorrow Semi Bold" pitchFamily="34" charset="-122"/>
              <a:cs typeface="Tomorrow Semi Bold" pitchFamily="34" charset="-120"/>
            </a:endParaRPr>
          </a:p>
          <a:p>
            <a:pPr marL="0" indent="0" algn="l">
              <a:lnSpc>
                <a:spcPts val="5550"/>
              </a:lnSpc>
              <a:buNone/>
            </a:pPr>
            <a:r>
              <a:rPr lang="en-US" sz="6000" b="1" dirty="0">
                <a:solidFill>
                  <a:srgbClr val="EDEDE8"/>
                </a:solidFill>
                <a:latin typeface="Myriad Pro" panose="020B0503030403020204" pitchFamily="34" charset="0"/>
              </a:rPr>
              <a:t>MASIVA</a:t>
            </a:r>
            <a:endParaRPr lang="en-US" sz="6000" b="1" dirty="0">
              <a:latin typeface="Myriad Pro" panose="020B0503030403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CDB602-6396-6B4E-953F-82DF7DACFB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4305" y="0"/>
            <a:ext cx="579769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E1516E-5167-4146-A30A-63F4A59B8FA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90" y="6106487"/>
            <a:ext cx="1282081" cy="40516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F7CCBA9-6B50-7B46-83D2-DA14D093A0E5}"/>
              </a:ext>
            </a:extLst>
          </p:cNvPr>
          <p:cNvCxnSpPr>
            <a:cxnSpLocks/>
          </p:cNvCxnSpPr>
          <p:nvPr/>
        </p:nvCxnSpPr>
        <p:spPr>
          <a:xfrm>
            <a:off x="2303029" y="6019920"/>
            <a:ext cx="0" cy="6212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320CE93-6F96-4449-8E3A-27952944268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0188" y="6053416"/>
            <a:ext cx="1662435" cy="51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98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F8339B53-3C56-CE46-AF69-7683E19681DA}"/>
              </a:ext>
            </a:extLst>
          </p:cNvPr>
          <p:cNvSpPr/>
          <p:nvPr/>
        </p:nvSpPr>
        <p:spPr>
          <a:xfrm>
            <a:off x="793790" y="2192655"/>
            <a:ext cx="9543577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2800" dirty="0" err="1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Concepto</a:t>
            </a:r>
            <a:r>
              <a:rPr lang="en-US" sz="2800" dirty="0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 1</a:t>
            </a:r>
          </a:p>
          <a:p>
            <a:pPr marL="0" indent="0" algn="l">
              <a:lnSpc>
                <a:spcPts val="5550"/>
              </a:lnSpc>
              <a:buNone/>
            </a:pPr>
            <a:r>
              <a:rPr lang="en-US" sz="6000" dirty="0">
                <a:solidFill>
                  <a:srgbClr val="EDEDE8"/>
                </a:solidFill>
                <a:latin typeface="Myriad Pro" panose="020B0503030403020204" pitchFamily="34" charset="0"/>
              </a:rPr>
              <a:t>Honduras</a:t>
            </a:r>
          </a:p>
          <a:p>
            <a:pPr marL="0" indent="0" algn="l">
              <a:lnSpc>
                <a:spcPts val="5550"/>
              </a:lnSpc>
              <a:buNone/>
            </a:pPr>
            <a:r>
              <a:rPr lang="en-US" sz="6000" b="1" dirty="0" err="1">
                <a:solidFill>
                  <a:srgbClr val="EDEDE8"/>
                </a:solidFill>
                <a:latin typeface="Myriad Pro" panose="020B0503030403020204" pitchFamily="34" charset="0"/>
              </a:rPr>
              <a:t>ahorra</a:t>
            </a:r>
            <a:r>
              <a:rPr lang="en-US" sz="6000" b="1" dirty="0">
                <a:solidFill>
                  <a:srgbClr val="EDEDE8"/>
                </a:solidFill>
                <a:latin typeface="Myriad Pro" panose="020B0503030403020204" pitchFamily="34" charset="0"/>
              </a:rPr>
              <a:t> y </a:t>
            </a:r>
            <a:r>
              <a:rPr lang="en-US" sz="6000" b="1" dirty="0" err="1">
                <a:solidFill>
                  <a:srgbClr val="EDEDE8"/>
                </a:solidFill>
                <a:latin typeface="Myriad Pro" panose="020B0503030403020204" pitchFamily="34" charset="0"/>
              </a:rPr>
              <a:t>gana</a:t>
            </a:r>
            <a:r>
              <a:rPr lang="en-US" sz="6000" b="1" dirty="0">
                <a:solidFill>
                  <a:srgbClr val="EDEDE8"/>
                </a:solidFill>
                <a:latin typeface="Myriad Pro" panose="020B0503030403020204" pitchFamily="34" charset="0"/>
              </a:rPr>
              <a:t> con BAC</a:t>
            </a:r>
            <a:endParaRPr lang="en-US" sz="6000" b="1" dirty="0">
              <a:latin typeface="Myriad Pro" panose="020B05030304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1FCE5A-0800-E14A-AF4E-C3C881C7DC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0211" y="6068387"/>
            <a:ext cx="1282081" cy="40516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A8605E8-1D59-3A49-9097-94EBE1760641}"/>
              </a:ext>
            </a:extLst>
          </p:cNvPr>
          <p:cNvCxnSpPr>
            <a:cxnSpLocks/>
          </p:cNvCxnSpPr>
          <p:nvPr/>
        </p:nvCxnSpPr>
        <p:spPr>
          <a:xfrm>
            <a:off x="9859450" y="5981820"/>
            <a:ext cx="0" cy="6212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2CF82FDE-92BA-7B4C-A988-370347E029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6609" y="6015316"/>
            <a:ext cx="1662435" cy="51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82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nimatic-HN-AhorraConBAC-MELVIN" descr="Animatic-HN-AhorraConBAC-MELVIN">
            <a:hlinkClick r:id="" action="ppaction://media"/>
            <a:extLst>
              <a:ext uri="{FF2B5EF4-FFF2-40B4-BE49-F238E27FC236}">
                <a16:creationId xmlns:a16="http://schemas.microsoft.com/office/drawing/2014/main" id="{5448598B-9937-8E43-AA2F-CA9E9CF3A5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105" y="1588"/>
            <a:ext cx="12112995" cy="685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25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5801A8-251D-D942-B7C3-ED74C067E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742" y="0"/>
            <a:ext cx="50365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409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101D20-A8AF-3B41-AC10-7C80C182F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742" y="0"/>
            <a:ext cx="50365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306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F8339B53-3C56-CE46-AF69-7683E19681DA}"/>
              </a:ext>
            </a:extLst>
          </p:cNvPr>
          <p:cNvSpPr/>
          <p:nvPr/>
        </p:nvSpPr>
        <p:spPr>
          <a:xfrm>
            <a:off x="793790" y="2192655"/>
            <a:ext cx="9543577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2800" dirty="0" err="1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Concepto</a:t>
            </a:r>
            <a:r>
              <a:rPr lang="en-US" sz="2800" dirty="0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 2</a:t>
            </a:r>
          </a:p>
          <a:p>
            <a:pPr marL="0" indent="0" algn="l">
              <a:lnSpc>
                <a:spcPts val="5550"/>
              </a:lnSpc>
              <a:buNone/>
            </a:pPr>
            <a:r>
              <a:rPr lang="en-US" sz="6000" dirty="0" err="1">
                <a:solidFill>
                  <a:srgbClr val="EDEDE8"/>
                </a:solidFill>
                <a:latin typeface="Myriad Pro" panose="020B0503030403020204" pitchFamily="34" charset="0"/>
              </a:rPr>
              <a:t>Año</a:t>
            </a:r>
            <a:r>
              <a:rPr lang="en-US" sz="6000" dirty="0">
                <a:solidFill>
                  <a:srgbClr val="EDEDE8"/>
                </a:solidFill>
                <a:latin typeface="Myriad Pro" panose="020B0503030403020204" pitchFamily="34" charset="0"/>
              </a:rPr>
              <a:t> </a:t>
            </a:r>
            <a:r>
              <a:rPr lang="en-US" sz="6000" dirty="0" err="1">
                <a:solidFill>
                  <a:srgbClr val="EDEDE8"/>
                </a:solidFill>
                <a:latin typeface="Myriad Pro" panose="020B0503030403020204" pitchFamily="34" charset="0"/>
              </a:rPr>
              <a:t>resuelto</a:t>
            </a:r>
            <a:r>
              <a:rPr lang="en-US" sz="6000" dirty="0">
                <a:solidFill>
                  <a:srgbClr val="EDEDE8"/>
                </a:solidFill>
                <a:latin typeface="Myriad Pro" panose="020B0503030403020204" pitchFamily="34" charset="0"/>
              </a:rPr>
              <a:t> </a:t>
            </a:r>
          </a:p>
          <a:p>
            <a:pPr marL="0" indent="0" algn="l">
              <a:lnSpc>
                <a:spcPts val="5550"/>
              </a:lnSpc>
              <a:buNone/>
            </a:pPr>
            <a:r>
              <a:rPr lang="en-US" sz="6000" b="1" dirty="0">
                <a:solidFill>
                  <a:srgbClr val="EDEDE8"/>
                </a:solidFill>
                <a:latin typeface="Myriad Pro" panose="020B0503030403020204" pitchFamily="34" charset="0"/>
              </a:rPr>
              <a:t>con BAC</a:t>
            </a:r>
            <a:endParaRPr lang="en-US" sz="6000" b="1" dirty="0">
              <a:latin typeface="Myriad Pro" panose="020B05030304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1FCE5A-0800-E14A-AF4E-C3C881C7DC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0211" y="6068387"/>
            <a:ext cx="1282081" cy="40516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A8605E8-1D59-3A49-9097-94EBE1760641}"/>
              </a:ext>
            </a:extLst>
          </p:cNvPr>
          <p:cNvCxnSpPr>
            <a:cxnSpLocks/>
          </p:cNvCxnSpPr>
          <p:nvPr/>
        </p:nvCxnSpPr>
        <p:spPr>
          <a:xfrm>
            <a:off x="9859450" y="5981820"/>
            <a:ext cx="0" cy="6212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2CF82FDE-92BA-7B4C-A988-370347E029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6609" y="6015316"/>
            <a:ext cx="1662435" cy="51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31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imatic-AñoResuelto-jl" descr="Animatic-AñoResuelto-jl">
            <a:hlinkClick r:id="" action="ppaction://media"/>
            <a:extLst>
              <a:ext uri="{FF2B5EF4-FFF2-40B4-BE49-F238E27FC236}">
                <a16:creationId xmlns:a16="http://schemas.microsoft.com/office/drawing/2014/main" id="{0C8A5AFE-5E36-0848-8F5F-30C59BAAE9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8" y="158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44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93</Words>
  <Application>Microsoft Macintosh PowerPoint</Application>
  <PresentationFormat>Widescreen</PresentationFormat>
  <Paragraphs>23</Paragraphs>
  <Slides>21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Myriad Pro</vt:lpstr>
      <vt:lpstr>Tomorrow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21</cp:revision>
  <dcterms:created xsi:type="dcterms:W3CDTF">2025-05-16T16:56:21Z</dcterms:created>
  <dcterms:modified xsi:type="dcterms:W3CDTF">2025-10-10T21:21:40Z</dcterms:modified>
</cp:coreProperties>
</file>