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91" r:id="rId4"/>
    <p:sldId id="272" r:id="rId5"/>
    <p:sldId id="410" r:id="rId6"/>
    <p:sldId id="414" r:id="rId7"/>
    <p:sldId id="266" r:id="rId8"/>
    <p:sldId id="287" r:id="rId9"/>
    <p:sldId id="295" r:id="rId10"/>
    <p:sldId id="302" r:id="rId11"/>
    <p:sldId id="394" r:id="rId12"/>
    <p:sldId id="392" r:id="rId13"/>
    <p:sldId id="393" r:id="rId14"/>
    <p:sldId id="395" r:id="rId15"/>
    <p:sldId id="397" r:id="rId16"/>
    <p:sldId id="288" r:id="rId17"/>
    <p:sldId id="305" r:id="rId18"/>
    <p:sldId id="383" r:id="rId19"/>
    <p:sldId id="415" r:id="rId20"/>
    <p:sldId id="399" r:id="rId21"/>
    <p:sldId id="404" r:id="rId22"/>
    <p:sldId id="405" r:id="rId23"/>
    <p:sldId id="408" r:id="rId24"/>
    <p:sldId id="413" r:id="rId25"/>
    <p:sldId id="406" r:id="rId26"/>
    <p:sldId id="407" r:id="rId27"/>
    <p:sldId id="421" r:id="rId28"/>
    <p:sldId id="411" r:id="rId29"/>
    <p:sldId id="422" r:id="rId30"/>
    <p:sldId id="423" r:id="rId31"/>
    <p:sldId id="400" r:id="rId32"/>
    <p:sldId id="401" r:id="rId33"/>
    <p:sldId id="412" r:id="rId34"/>
    <p:sldId id="402" r:id="rId35"/>
    <p:sldId id="376" r:id="rId36"/>
    <p:sldId id="377" r:id="rId37"/>
    <p:sldId id="384" r:id="rId38"/>
    <p:sldId id="379" r:id="rId39"/>
    <p:sldId id="417" r:id="rId40"/>
    <p:sldId id="387" r:id="rId41"/>
    <p:sldId id="385" r:id="rId42"/>
    <p:sldId id="386" r:id="rId43"/>
    <p:sldId id="378" r:id="rId44"/>
    <p:sldId id="418" r:id="rId45"/>
    <p:sldId id="258" r:id="rId46"/>
    <p:sldId id="388" r:id="rId47"/>
    <p:sldId id="380" r:id="rId48"/>
    <p:sldId id="381" r:id="rId49"/>
    <p:sldId id="259" r:id="rId50"/>
    <p:sldId id="390" r:id="rId51"/>
    <p:sldId id="389" r:id="rId52"/>
    <p:sldId id="382" r:id="rId53"/>
    <p:sldId id="419" r:id="rId54"/>
    <p:sldId id="420" r:id="rId55"/>
    <p:sldId id="275" r:id="rId56"/>
  </p:sldIdLst>
  <p:sldSz cx="12192000" cy="6858000"/>
  <p:notesSz cx="6858000" cy="9926638"/>
  <p:defaultTextStyle>
    <a:defPPr>
      <a:defRPr lang="en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211B"/>
    <a:srgbClr val="1A2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7"/>
    <p:restoredTop sz="95288"/>
  </p:normalViewPr>
  <p:slideViewPr>
    <p:cSldViewPr snapToGrid="0" snapToObjects="1">
      <p:cViewPr varScale="1">
        <p:scale>
          <a:sx n="68" d="100"/>
          <a:sy n="68" d="100"/>
        </p:scale>
        <p:origin x="22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67DD-C199-784A-9125-D68F952C5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660A2-11F7-A34C-B85E-537C22178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CBCFC-BDD8-0743-AD9A-FFAB1CC9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DA8DB-97EF-E84A-8D76-4B0DF3664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39D5-4F43-8B40-AC37-D9D40BE1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30443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333B-41FA-C449-9175-C3C95569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497DE-C1C8-704C-98CB-8532D5880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95CC-C4BA-0743-B59D-1E21F17E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14EAA-F19A-1948-89CC-34A9ACDD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BB150-D4E4-A143-B475-63AD57D0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21226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BEAC08-4B65-9B44-AEC3-EDAC0F336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195FC-0109-C945-89A5-94181C60D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19A47-0991-E841-8D1F-165F0FE4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9071A-D424-E24C-B1A9-21F80660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CF3DE-3D40-E944-8BFC-C0730AC6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070341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36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55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6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8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2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7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24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B696C-FAD5-6F4F-996A-32F994A7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FD2AF-5731-2F41-B87A-AD34B94A5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DD483-3A79-4542-8C32-CDDD6C23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D3890-0B2C-4640-8270-FCB35248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B103-ADE9-CD4F-B1B1-26B8C80C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67525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5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5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5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99E7-39CA-5945-B06F-7F20003A7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6E915-4938-6A4B-9AC7-DA1A2EEFE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B676C-E6EC-5D47-B0C2-A8DFD96C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A2B71-BD96-3348-A992-7CA7244F7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1B9D4-4B2D-7C4A-8111-7DC27E28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49625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D874A-8FB6-5943-8806-B1E08075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9A499-C884-064F-B5F5-CF56FDB55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A6D5E-1ABA-D94B-BAC7-D6BA5898A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9FE1C-E69E-D648-A287-36E5B50C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C562D-CA59-AD4F-AB34-18CC1003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36792-9B81-D643-88AE-B5358716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95846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61EE9-A769-8C42-BC5C-46F5A64C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FB-B596-954E-8078-2F3FE999C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DF1B2-469D-6149-8681-1F47BD533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CDBBE-997A-2449-8C16-808F07D2E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44C71-3046-9840-84AE-D5EDDBEAB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86415-10C8-B542-8671-4EE434C7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8A303-F0A7-0643-A986-7CA23623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C756CC-1FAA-AF47-BF66-1CAE43B2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58754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5540-CC0B-0447-9D45-2CF4EB95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DD96AA-5967-214D-B738-87FD4AD2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313A3-CAB8-2E48-A2C0-44CF4BF2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ADCAC-FDB0-F54E-B5AF-A46F744A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10318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527A8-F6A2-BB4D-8A32-276E7D40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29D6B-ADCB-2D46-8C9B-9C5E201C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23F8A-47CA-E942-B501-48DC2AEA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67384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4AA2-2E08-A94F-9A82-59D8C298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EC56-EE24-E94B-88B6-3BC4AB32A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71648-000F-5A4B-8687-45C7EFBA5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2385F-119C-604C-8997-36FEE8A1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A11FA-3FA1-9649-843B-CC1C54B84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9F370-F26A-4D4B-9ADC-65B2C47F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10014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400A-BA71-B14E-910F-E7AB2F5B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9D41A-55BE-4645-8A42-3B8C98C62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2F136-FC5A-B44A-B5F1-AFE963873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24FB4-06AD-3F47-B0E4-35296FFC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A207F-7F1B-364A-A06A-CAC8E138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53333-196B-CA40-93A9-940B69AC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82654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09D2C8-6C0A-1D41-95F7-FA591830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E90AB-A88E-1645-B164-6124FC9D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5B90D-353F-A14B-B27D-167255CFF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93692-C8BC-094C-A012-4734C7CD9307}" type="datetimeFigureOut">
              <a:rPr lang="en-HN" smtClean="0"/>
              <a:t>13/1/26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D88D-E900-294E-9071-218AE29BC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79E9-6115-6B47-872E-3E5D77057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1AA7-070D-B845-A344-84F198A04C57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54736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3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0">
            <a:extLst>
              <a:ext uri="{FF2B5EF4-FFF2-40B4-BE49-F238E27FC236}">
                <a16:creationId xmlns:a16="http://schemas.microsoft.com/office/drawing/2014/main" id="{988D2E1E-D683-CB4D-BCAF-D41C9859566C}"/>
              </a:ext>
            </a:extLst>
          </p:cNvPr>
          <p:cNvSpPr/>
          <p:nvPr/>
        </p:nvSpPr>
        <p:spPr>
          <a:xfrm>
            <a:off x="793790" y="1928670"/>
            <a:ext cx="5737640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Estrategia</a:t>
            </a:r>
            <a:r>
              <a:rPr lang="en-US" sz="445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de </a:t>
            </a: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Comunicación</a:t>
            </a:r>
            <a:endParaRPr lang="en-US" sz="445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50 ANIVERSARIO BAC Honduras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1F4B0B-F395-7F4F-9A68-8B385A474F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0BDD8A-FF2E-CD40-8190-040C3E747D51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E7DF934-B7B6-504A-9F26-AF87FD2351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6FB906-3710-7C44-A129-DF3687E36C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71" y="0"/>
            <a:ext cx="503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7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681B6D-0822-034D-BC6E-A9D80DDF43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429" y="0"/>
            <a:ext cx="5039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53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D94593F-C5C8-AE44-A527-26D518418E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04" y="475488"/>
            <a:ext cx="3702604" cy="5037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C4FE1-0350-1E48-BC0A-0B4E2BABA1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698" y="473996"/>
            <a:ext cx="3702604" cy="503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65980B-0E38-3D47-A647-1A55A12ED2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790" y="473996"/>
            <a:ext cx="3702605" cy="50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22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77A236-6B5E-5D47-A620-FF590C48090E}"/>
              </a:ext>
            </a:extLst>
          </p:cNvPr>
          <p:cNvSpPr txBox="1"/>
          <p:nvPr/>
        </p:nvSpPr>
        <p:spPr>
          <a:xfrm>
            <a:off x="238251" y="264160"/>
            <a:ext cx="7803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Nota: </a:t>
            </a:r>
            <a:r>
              <a:rPr kumimoji="0" lang="en-H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la propuesta de brillo con logo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reportamos que en el filtro se encontró una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campaña de Banco Atlántida de estilo similar,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las RS, mes de agosto 2025.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9C339-87B9-0C4C-A458-B64E95AA08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62" y="1666240"/>
            <a:ext cx="3881120" cy="3881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99C1D4-B69E-CA42-BBD7-60B69CACAC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1666240"/>
            <a:ext cx="3881122" cy="3881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AA74A-721A-DA4B-972F-9C9171AC8F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517" y="1666238"/>
            <a:ext cx="3881122" cy="38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58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F2E6B-0B56-8E47-8ED6-60F8FF4E35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21986" cy="3105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7A977-EA39-5549-8961-95A485563B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817" y="6191946"/>
            <a:ext cx="1071388" cy="33857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1921AE-332C-CE49-A97C-B70E8B0B5546}"/>
              </a:ext>
            </a:extLst>
          </p:cNvPr>
          <p:cNvCxnSpPr>
            <a:cxnSpLocks/>
          </p:cNvCxnSpPr>
          <p:nvPr/>
        </p:nvCxnSpPr>
        <p:spPr>
          <a:xfrm flipH="1">
            <a:off x="10257014" y="6084371"/>
            <a:ext cx="1" cy="4863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793A9A9-160A-B04A-AD8B-D964330CE1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824" y="6141380"/>
            <a:ext cx="1389236" cy="427276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8C154958-A1EE-FD47-9541-60D91E22CF49}"/>
              </a:ext>
            </a:extLst>
          </p:cNvPr>
          <p:cNvSpPr/>
          <p:nvPr/>
        </p:nvSpPr>
        <p:spPr>
          <a:xfrm>
            <a:off x="-2324449" y="3490330"/>
            <a:ext cx="11001712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</a:rPr>
              <a:t>2. 50 </a:t>
            </a:r>
            <a:r>
              <a:rPr lang="en-US" sz="66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años</a:t>
            </a:r>
            <a:endParaRPr lang="en-US" sz="66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5550"/>
              </a:lnSpc>
            </a:pPr>
            <a:r>
              <a:rPr lang="en-US" sz="48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inspirados</a:t>
            </a:r>
            <a:r>
              <a:rPr lang="en-US" sz="48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por </a:t>
            </a:r>
            <a:r>
              <a:rPr lang="en-US" sz="48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ti</a:t>
            </a:r>
            <a:endParaRPr lang="en-US" sz="440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73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F2B4B-222C-AE40-BFE4-AD0F449907F5}"/>
              </a:ext>
            </a:extLst>
          </p:cNvPr>
          <p:cNvSpPr/>
          <p:nvPr/>
        </p:nvSpPr>
        <p:spPr>
          <a:xfrm>
            <a:off x="0" y="1"/>
            <a:ext cx="12192000" cy="18737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401F6B7E-C86F-964C-B487-BB964B9DAD95}"/>
              </a:ext>
            </a:extLst>
          </p:cNvPr>
          <p:cNvSpPr/>
          <p:nvPr/>
        </p:nvSpPr>
        <p:spPr>
          <a:xfrm>
            <a:off x="2247900" y="2163001"/>
            <a:ext cx="8844169" cy="3743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/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El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mundo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ha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cambiado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más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las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últimas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décadas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que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toda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la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historia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.</a:t>
            </a:r>
          </a:p>
          <a:p>
            <a:pPr algn="l"/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Y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medio de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esa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transformación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lo que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nos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ha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guiado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siempre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es una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fuente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inspiración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constante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: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tú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. </a:t>
            </a:r>
          </a:p>
          <a:p>
            <a:pPr algn="l"/>
            <a:endParaRPr lang="en-US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algn="l"/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Tus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sueños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tus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metas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tu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confianza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son el motor que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nos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impulsa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evolucionar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innovar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y 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ofrecerte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soluciones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financieras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a la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altura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 los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nuevos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tiempos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.</a:t>
            </a:r>
          </a:p>
          <a:p>
            <a:pPr algn="l"/>
            <a:endParaRPr lang="en-US" sz="2000" b="0" i="0" dirty="0">
              <a:solidFill>
                <a:schemeClr val="bg1"/>
              </a:solidFill>
              <a:effectLst/>
              <a:latin typeface="Myriad Pro" panose="020B0503030403020204" pitchFamily="34" charset="0"/>
            </a:endParaRPr>
          </a:p>
          <a:p>
            <a:pPr algn="l"/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Con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este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concepto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logramos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una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fuerte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conexión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emocional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con los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clientes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pues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todas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las personas o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empresas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podrán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identificarse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con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distintas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etapas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 la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vida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logros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y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metas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que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han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podido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realizar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obstáculos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que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han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podido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supercar con el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respaldo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y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apoyo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oportuno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innovador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 BAC, que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siempre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identifica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y se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anticipa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a sus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necesidades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.</a:t>
            </a:r>
          </a:p>
          <a:p>
            <a:pPr algn="l"/>
            <a:br>
              <a:rPr lang="en-US" sz="2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</a:br>
            <a:r>
              <a:rPr lang="en-US" sz="2000" b="1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50 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años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inspirados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por </a:t>
            </a:r>
            <a:r>
              <a:rPr lang="en-US" sz="2000" b="1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ti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.</a:t>
            </a:r>
          </a:p>
          <a:p>
            <a:pPr algn="l"/>
            <a:endParaRPr lang="en-US" sz="2000" b="0" i="0" dirty="0">
              <a:solidFill>
                <a:schemeClr val="bg1"/>
              </a:solidFill>
              <a:effectLst/>
              <a:latin typeface="Myriad Pro" panose="020B050303040302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455186-C688-044D-988B-5990DE92FA40}"/>
              </a:ext>
            </a:extLst>
          </p:cNvPr>
          <p:cNvSpPr txBox="1"/>
          <p:nvPr/>
        </p:nvSpPr>
        <p:spPr>
          <a:xfrm>
            <a:off x="622402" y="1055005"/>
            <a:ext cx="4163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Myriad Pro" panose="020B0503030403020204" pitchFamily="34" charset="0"/>
              </a:rPr>
              <a:t>RACIONAL</a:t>
            </a:r>
          </a:p>
        </p:txBody>
      </p:sp>
    </p:spTree>
    <p:extLst>
      <p:ext uri="{BB962C8B-B14F-4D97-AF65-F5344CB8AC3E}">
        <p14:creationId xmlns:p14="http://schemas.microsoft.com/office/powerpoint/2010/main" val="3610158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8A684C-2FD1-614E-A5A4-8C05AB1FB9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590" y="0"/>
            <a:ext cx="5036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0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A7BA3-42D2-2544-843F-9BAD198CDA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590" y="0"/>
            <a:ext cx="5036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3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D70190-EA6A-2046-88C4-1F7F1391C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89" y="243840"/>
            <a:ext cx="4611489" cy="6278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CC376-EFE0-A847-8BD2-55B39FB514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855" y="196309"/>
            <a:ext cx="4713556" cy="64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6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946A517-F7D3-4841-B8EB-B1A0DA5B2FFC}"/>
              </a:ext>
            </a:extLst>
          </p:cNvPr>
          <p:cNvSpPr/>
          <p:nvPr/>
        </p:nvSpPr>
        <p:spPr>
          <a:xfrm>
            <a:off x="860722" y="2708562"/>
            <a:ext cx="10470555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</a:rPr>
              <a:t>Roadmap</a:t>
            </a:r>
          </a:p>
          <a:p>
            <a:pPr algn="ctr">
              <a:lnSpc>
                <a:spcPts val="5550"/>
              </a:lnSpc>
            </a:pPr>
            <a:r>
              <a:rPr lang="en-US" sz="44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y </a:t>
            </a:r>
            <a:r>
              <a:rPr lang="en-US" sz="44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acciones</a:t>
            </a:r>
            <a:r>
              <a:rPr lang="en-US" sz="44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</a:t>
            </a:r>
            <a:r>
              <a:rPr lang="en-US" sz="44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sugeridas</a:t>
            </a:r>
            <a:endParaRPr lang="en-US" sz="440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86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F4FD28-A1EC-A240-A541-629AE4F94AA5}"/>
              </a:ext>
            </a:extLst>
          </p:cNvPr>
          <p:cNvSpPr/>
          <p:nvPr/>
        </p:nvSpPr>
        <p:spPr>
          <a:xfrm>
            <a:off x="0" y="0"/>
            <a:ext cx="12192000" cy="88286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9DFF5-8C85-E548-8C58-EBC8A95A555C}"/>
              </a:ext>
            </a:extLst>
          </p:cNvPr>
          <p:cNvSpPr txBox="1"/>
          <p:nvPr/>
        </p:nvSpPr>
        <p:spPr>
          <a:xfrm>
            <a:off x="4210515" y="72795"/>
            <a:ext cx="3770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2400" b="1" dirty="0">
                <a:solidFill>
                  <a:schemeClr val="bg1"/>
                </a:solidFill>
              </a:rPr>
              <a:t>ROADMAP 50 ANIVERSARIO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238FB-5BC6-D740-802C-EE36A585E89B}"/>
              </a:ext>
            </a:extLst>
          </p:cNvPr>
          <p:cNvSpPr txBox="1"/>
          <p:nvPr/>
        </p:nvSpPr>
        <p:spPr>
          <a:xfrm>
            <a:off x="2605748" y="422589"/>
            <a:ext cx="698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dirty="0">
                <a:solidFill>
                  <a:schemeClr val="bg1"/>
                </a:solidFill>
              </a:rPr>
              <a:t>Un año de acciones comerciales para impulsar todas las áreas de negocio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379F62-2C45-FA41-9780-FD56C2EC4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74" y="955664"/>
            <a:ext cx="10949651" cy="591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38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8A53A2-EB96-764F-A9AF-A7E6330B6B88}"/>
              </a:ext>
            </a:extLst>
          </p:cNvPr>
          <p:cNvSpPr/>
          <p:nvPr/>
        </p:nvSpPr>
        <p:spPr>
          <a:xfrm>
            <a:off x="0" y="1"/>
            <a:ext cx="12192000" cy="18737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05B6F2E1-8E7A-CF41-978C-6CE161466082}"/>
              </a:ext>
            </a:extLst>
          </p:cNvPr>
          <p:cNvSpPr/>
          <p:nvPr/>
        </p:nvSpPr>
        <p:spPr>
          <a:xfrm>
            <a:off x="2775098" y="2665634"/>
            <a:ext cx="8752338" cy="3473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N" sz="2000" dirty="0">
                <a:solidFill>
                  <a:schemeClr val="bg1"/>
                </a:solidFill>
                <a:latin typeface="Myriad Pro" panose="020B0503030403020204" pitchFamily="34" charset="0"/>
              </a:rPr>
              <a:t>Generar alto impacto al desplegar una estrategiaa de comunicación y beneficios inspirada en el 50 aniversario de existencia de BAC en Honduras.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HN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N" sz="2000" dirty="0">
                <a:solidFill>
                  <a:schemeClr val="bg1"/>
                </a:solidFill>
                <a:latin typeface="Myriad Pro" panose="020B0503030403020204" pitchFamily="34" charset="0"/>
              </a:rPr>
              <a:t>Establecer claramente que si bien es el banco más joven en el top de antiguedad del país, llega a los 50 años capitalizando valores como la confianza y solidez, que solo empresas con largo recorrido ostentan.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HN" sz="20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HN" sz="2000" dirty="0">
                <a:solidFill>
                  <a:schemeClr val="bg1"/>
                </a:solidFill>
                <a:latin typeface="Myriad Pro" panose="020B0503030403020204" pitchFamily="34" charset="0"/>
              </a:rPr>
              <a:t>Reforzar que son 50 años que además, se han recorrido con un historial tangible de pasión, innovación y liderazgo, que miles de clientes respaldan, con testimonios de evolución exitosa lograda con el apoyo de BAC.</a:t>
            </a:r>
          </a:p>
          <a:p>
            <a:pPr marL="0" indent="0" algn="ctr">
              <a:lnSpc>
                <a:spcPts val="5550"/>
              </a:lnSpc>
              <a:buNone/>
            </a:pPr>
            <a:endParaRPr lang="en-US" sz="3600" b="1" dirty="0"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B5026-0461-0345-A073-21AB25ABA69F}"/>
              </a:ext>
            </a:extLst>
          </p:cNvPr>
          <p:cNvSpPr txBox="1"/>
          <p:nvPr/>
        </p:nvSpPr>
        <p:spPr>
          <a:xfrm>
            <a:off x="292617" y="1018456"/>
            <a:ext cx="44101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Myriad Pro" panose="020B0503030403020204" pitchFamily="34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281014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9C8A41-0298-1F49-9A24-6EC4104F045F}"/>
              </a:ext>
            </a:extLst>
          </p:cNvPr>
          <p:cNvSpPr/>
          <p:nvPr/>
        </p:nvSpPr>
        <p:spPr>
          <a:xfrm>
            <a:off x="0" y="1"/>
            <a:ext cx="12192000" cy="187376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75281-AFBE-FE47-A7ED-A53DDE92A2C5}"/>
              </a:ext>
            </a:extLst>
          </p:cNvPr>
          <p:cNvSpPr txBox="1"/>
          <p:nvPr/>
        </p:nvSpPr>
        <p:spPr>
          <a:xfrm>
            <a:off x="741960" y="2169831"/>
            <a:ext cx="968857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HN" sz="2400" b="1" dirty="0">
                <a:solidFill>
                  <a:schemeClr val="bg2">
                    <a:lumMod val="25000"/>
                  </a:schemeClr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Gira de medios institucional</a:t>
            </a:r>
            <a:endParaRPr lang="en-HN" sz="2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solidFill>
                  <a:schemeClr val="bg2">
                    <a:lumMod val="25000"/>
                  </a:schemeClr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Entrevistas (pregrabadas) en TV y revistas expecializadas</a:t>
            </a:r>
            <a:endParaRPr lang="en-HN" sz="2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solidFill>
                  <a:schemeClr val="bg2">
                    <a:lumMod val="25000"/>
                  </a:schemeClr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Especiales de aniversario (suplementos, reportajes)</a:t>
            </a:r>
            <a:endParaRPr lang="es-ES" sz="2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SzPts val="1000"/>
              <a:tabLst>
                <a:tab pos="914400" algn="l"/>
              </a:tabLst>
            </a:pPr>
            <a:endParaRPr lang="en-HN" sz="1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HN" sz="2400" b="1" dirty="0">
                <a:solidFill>
                  <a:schemeClr val="bg2">
                    <a:lumMod val="25000"/>
                  </a:schemeClr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Artículos de opinión firmados</a:t>
            </a:r>
            <a:endParaRPr lang="en-HN" sz="2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solidFill>
                  <a:schemeClr val="bg2">
                    <a:lumMod val="25000"/>
                  </a:schemeClr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“Lecciones de 50 años en la industria”</a:t>
            </a:r>
            <a:endParaRPr lang="en-HN" sz="2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solidFill>
                  <a:schemeClr val="bg2">
                    <a:lumMod val="25000"/>
                  </a:schemeClr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“Cómo construir empresas que trascienden”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HN" sz="1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HN" sz="2400" b="1" dirty="0">
                <a:solidFill>
                  <a:schemeClr val="bg2">
                    <a:lumMod val="25000"/>
                  </a:schemeClr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Foros y eventos empresariales</a:t>
            </a:r>
            <a:endParaRPr lang="en-HN" sz="2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solidFill>
                  <a:schemeClr val="bg2">
                    <a:lumMod val="25000"/>
                  </a:schemeClr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Speakers en cámaras, universidades, gremios</a:t>
            </a:r>
            <a:endParaRPr lang="en-HN" sz="2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solidFill>
                  <a:schemeClr val="bg2">
                    <a:lumMod val="25000"/>
                  </a:schemeClr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Paneles sobre liderazgo, sostenibilidad, innovación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Webinars con temas actuales para distintos segmentos</a:t>
            </a:r>
            <a:endParaRPr lang="en-HN" sz="2400" dirty="0">
              <a:solidFill>
                <a:schemeClr val="bg2">
                  <a:lumMod val="25000"/>
                </a:schemeClr>
              </a:solidFill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52442-9CF4-8745-A3EA-95220E428D7C}"/>
              </a:ext>
            </a:extLst>
          </p:cNvPr>
          <p:cNvSpPr txBox="1"/>
          <p:nvPr/>
        </p:nvSpPr>
        <p:spPr>
          <a:xfrm>
            <a:off x="439574" y="951018"/>
            <a:ext cx="107671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II. </a:t>
            </a:r>
            <a:r>
              <a:rPr lang="en-US" sz="6600" b="1" dirty="0" err="1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Relaciones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6600" b="1" dirty="0" err="1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Púbicas</a:t>
            </a:r>
            <a:endParaRPr lang="en-US" sz="6600" b="1" dirty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15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8E846F-D7FD-434F-9508-36EEB117D770}"/>
              </a:ext>
            </a:extLst>
          </p:cNvPr>
          <p:cNvSpPr/>
          <p:nvPr/>
        </p:nvSpPr>
        <p:spPr>
          <a:xfrm>
            <a:off x="0" y="1"/>
            <a:ext cx="12192000" cy="187376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75281-AFBE-FE47-A7ED-A53DDE92A2C5}"/>
              </a:ext>
            </a:extLst>
          </p:cNvPr>
          <p:cNvSpPr txBox="1"/>
          <p:nvPr/>
        </p:nvSpPr>
        <p:spPr>
          <a:xfrm>
            <a:off x="643594" y="2477359"/>
            <a:ext cx="10031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HN" sz="2400" b="1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Gira del 50 aniversario</a:t>
            </a: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Roadshow en principales ciudades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Experiencia de marca interactiva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Exhibición histórica + innovación futura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en-HN" sz="2400" b="1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Edición conmemorativa</a:t>
            </a: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Rotulación agencias / Dummie 50 Aniversario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 conmemorativo para colaboradores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Brindis con clientes en fecha del aniversario a nivel nacional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52442-9CF4-8745-A3EA-95220E428D7C}"/>
              </a:ext>
            </a:extLst>
          </p:cNvPr>
          <p:cNvSpPr txBox="1"/>
          <p:nvPr/>
        </p:nvSpPr>
        <p:spPr>
          <a:xfrm>
            <a:off x="155912" y="936885"/>
            <a:ext cx="10097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III. </a:t>
            </a: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ACCIONES PARA CLIENTES</a:t>
            </a:r>
            <a:endParaRPr lang="en-US" sz="6600" b="1" dirty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6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597F74-D046-1F4C-A0F5-F10BCE4FB932}"/>
              </a:ext>
            </a:extLst>
          </p:cNvPr>
          <p:cNvSpPr/>
          <p:nvPr/>
        </p:nvSpPr>
        <p:spPr>
          <a:xfrm>
            <a:off x="0" y="1"/>
            <a:ext cx="12192000" cy="187376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9DAE9-DDC9-ED45-83E5-6E93A4682364}"/>
              </a:ext>
            </a:extLst>
          </p:cNvPr>
          <p:cNvSpPr txBox="1"/>
          <p:nvPr/>
        </p:nvSpPr>
        <p:spPr>
          <a:xfrm>
            <a:off x="248020" y="811805"/>
            <a:ext cx="100977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III. </a:t>
            </a:r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ACCIONES PARA CLIENTES</a:t>
            </a:r>
            <a:endParaRPr lang="en-US" sz="6600" b="1" dirty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75281-AFBE-FE47-A7ED-A53DDE92A2C5}"/>
              </a:ext>
            </a:extLst>
          </p:cNvPr>
          <p:cNvSpPr txBox="1"/>
          <p:nvPr/>
        </p:nvSpPr>
        <p:spPr>
          <a:xfrm>
            <a:off x="435121" y="2270446"/>
            <a:ext cx="88034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HN" sz="2400" b="1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Evento insignia</a:t>
            </a: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 evento con clientes top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Lanzamiento del “Manifiesto del Futuro”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CEO + líderes históricos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HN" sz="2400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en-HN" sz="2400" b="1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Reconocimiento a clientes históricos</a:t>
            </a: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Categorías: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Cliente fundador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Cliente más leal</a:t>
            </a:r>
          </a:p>
          <a:p>
            <a:pPr marL="1143000" lvl="2" indent="-228600">
              <a:buSzPts val="1000"/>
              <a:buFont typeface="Wingdings" pitchFamily="2" charset="2"/>
              <a:buChar char=""/>
              <a:tabLst>
                <a:tab pos="13716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Cliente innovador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65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6004565" y="-1723303"/>
            <a:ext cx="12374870" cy="6718061"/>
            <a:chOff x="0" y="0"/>
            <a:chExt cx="406400" cy="2206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220626"/>
            </a:xfrm>
            <a:custGeom>
              <a:avLst/>
              <a:gdLst/>
              <a:ahLst/>
              <a:cxnLst/>
              <a:rect l="l" t="t" r="r" b="b"/>
              <a:pathLst>
                <a:path w="406400" h="220626">
                  <a:moveTo>
                    <a:pt x="203200" y="0"/>
                  </a:moveTo>
                  <a:lnTo>
                    <a:pt x="203200" y="0"/>
                  </a:lnTo>
                  <a:lnTo>
                    <a:pt x="406400" y="220626"/>
                  </a:lnTo>
                  <a:lnTo>
                    <a:pt x="0" y="2206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8102E"/>
            </a:solidFill>
          </p:spPr>
          <p:txBody>
            <a:bodyPr/>
            <a:lstStyle/>
            <a:p>
              <a:pPr defTabSz="609630"/>
              <a:endParaRPr lang="es-HN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587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968365" y="-170404"/>
            <a:ext cx="7719370" cy="7028403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76232F"/>
            </a:solidFill>
          </p:spPr>
          <p:txBody>
            <a:bodyPr/>
            <a:lstStyle/>
            <a:p>
              <a:pPr defTabSz="609630"/>
              <a:endParaRPr lang="es-HN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37795" t="-15636" r="-31342"/>
              </a:stretch>
            </a:blipFill>
          </p:spPr>
          <p:txBody>
            <a:bodyPr/>
            <a:lstStyle/>
            <a:p>
              <a:pPr defTabSz="609630"/>
              <a:endParaRPr lang="es-HN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75699" y="4536396"/>
            <a:ext cx="5037228" cy="2321604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6232F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s-HN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95611" y="229729"/>
            <a:ext cx="1688789" cy="1415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2060"/>
              </a:lnSpc>
            </a:pPr>
            <a:r>
              <a:rPr lang="en-US" sz="8614" b="1" dirty="0">
                <a:solidFill>
                  <a:srgbClr val="E4002B"/>
                </a:solidFill>
                <a:latin typeface="Graphik Bold"/>
                <a:ea typeface="Graphik Bold"/>
                <a:cs typeface="Graphik Bold"/>
                <a:sym typeface="Graphik Bold"/>
              </a:rPr>
              <a:t>50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70292" y="537700"/>
            <a:ext cx="2825731" cy="993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450"/>
              </a:lnSpc>
            </a:pPr>
            <a:r>
              <a:rPr lang="en-US" sz="6036" dirty="0" err="1">
                <a:solidFill>
                  <a:srgbClr val="E4002B"/>
                </a:solidFill>
                <a:latin typeface="Bac"/>
                <a:ea typeface="Bac"/>
                <a:cs typeface="Bac"/>
                <a:sym typeface="Bac"/>
              </a:rPr>
              <a:t>años</a:t>
            </a:r>
            <a:endParaRPr lang="en-US" sz="6036" dirty="0">
              <a:solidFill>
                <a:srgbClr val="E4002B"/>
              </a:solidFill>
              <a:latin typeface="Bac"/>
              <a:ea typeface="Bac"/>
              <a:cs typeface="Bac"/>
              <a:sym typeface="Ba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95612" y="1481508"/>
            <a:ext cx="3087397" cy="57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42"/>
              </a:lnSpc>
            </a:pPr>
            <a:r>
              <a:rPr lang="en-US" sz="3530" b="1" dirty="0">
                <a:solidFill>
                  <a:srgbClr val="4D4D4F"/>
                </a:solidFill>
                <a:latin typeface="Graphik Semi-Bold"/>
                <a:ea typeface="Graphik Semi-Bold"/>
                <a:cs typeface="Graphik Semi-Bold"/>
                <a:sym typeface="Graphik Semi-Bold"/>
              </a:rPr>
              <a:t>BAC</a:t>
            </a:r>
            <a:r>
              <a:rPr lang="en-US" sz="3530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Honduras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5612" y="185462"/>
            <a:ext cx="4196647" cy="33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55"/>
              </a:lnSpc>
            </a:pPr>
            <a:r>
              <a:rPr lang="en-US" sz="2039" b="1">
                <a:solidFill>
                  <a:srgbClr val="76232F"/>
                </a:solidFill>
                <a:latin typeface="Graphik Semi-Bold"/>
                <a:ea typeface="Graphik Semi-Bold"/>
                <a:cs typeface="Graphik Semi-Bold"/>
                <a:sym typeface="Graphik Semi-Bold"/>
              </a:rPr>
              <a:t>Propuestas actividades internas: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1423" y="2325045"/>
            <a:ext cx="3328420" cy="75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 dirty="0" err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Acercamiento</a:t>
            </a:r>
            <a:r>
              <a:rPr lang="en-US" sz="1073" b="1" dirty="0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 con las </a:t>
            </a:r>
            <a:r>
              <a:rPr lang="en-US" sz="1073" b="1" dirty="0" err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otras</a:t>
            </a:r>
            <a:r>
              <a:rPr lang="en-US" sz="1073" b="1" dirty="0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 </a:t>
            </a:r>
            <a:r>
              <a:rPr lang="en-US" sz="1073" b="1" dirty="0" err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áreas</a:t>
            </a:r>
            <a:r>
              <a:rPr lang="en-US" sz="1073" b="1" dirty="0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: 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Enlaces de las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diferentes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áreas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comunicarles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que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la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comunicación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debe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ir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con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despliegue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(webinar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informativo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en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áreas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de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negocios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4796" y="2312345"/>
            <a:ext cx="133189" cy="4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1423" y="3139720"/>
            <a:ext cx="3328420" cy="36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Town Hall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- Que Carlos de la primicia en enero 2026(22 enero)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8903" y="3127020"/>
            <a:ext cx="164973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2.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1423" y="3621525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 dirty="0" err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Exhibición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de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historia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del banco (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tipo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museo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6901" y="3585387"/>
            <a:ext cx="168978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3.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1423" y="3966023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Vestir el</a:t>
            </a: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 Gente BAC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(edición exclusiva de 50 años)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3621" y="3929886"/>
            <a:ext cx="175539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4.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1423" y="4262613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Video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de cambio de logo a través de los años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182" y="4226476"/>
            <a:ext cx="162417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5.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11423" y="4566701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Podcast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con historias/BACTalks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55367" y="4530564"/>
            <a:ext cx="172046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6.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1423" y="4869848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Promocionales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de los 50 años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1515" y="4833711"/>
            <a:ext cx="139750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7.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1423" y="5173255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Merch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de los 50 años (tiendita-operativa)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56433" y="5137118"/>
            <a:ext cx="169915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8.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1423" y="5469845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Proponer merch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de los 50 años a enlaces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57539" y="5433707"/>
            <a:ext cx="167700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9.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11423" y="5800649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Reto digital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(marca empleadora)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1567" y="5764512"/>
            <a:ext cx="259645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10.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11423" y="6118844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Marco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de fotos/</a:t>
            </a: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 background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de llamadas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11567" y="6082707"/>
            <a:ext cx="259645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11.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1423" y="6416588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Trivias en las pantallas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con</a:t>
            </a: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fun facts de BAC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1567" y="6380450"/>
            <a:ext cx="259645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12.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180603" y="2341357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Tríptico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en cada cafetínes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885262" y="2312345"/>
            <a:ext cx="250613" cy="4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13.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180603" y="2612461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Backing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de experiencia de fotos para lobby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882450" y="2599761"/>
            <a:ext cx="256237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14.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180603" y="2947219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Concierto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- exclusivo para colaboradores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888543" y="2911082"/>
            <a:ext cx="244051" cy="4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15.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180603" y="3258597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Snacks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de proveedor (limitados por orden de llegada)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883728" y="3222460"/>
            <a:ext cx="253680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16.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180603" y="3679047"/>
            <a:ext cx="3328420" cy="36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 dirty="0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Stickers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pequeños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y sticker para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ventanal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</a:t>
            </a:r>
            <a:r>
              <a:rPr lang="en-US" sz="1073" dirty="0" err="1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edificio</a:t>
            </a:r>
            <a:r>
              <a:rPr lang="en-US" sz="1073" dirty="0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principal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899876" y="3642910"/>
            <a:ext cx="221384" cy="4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17.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180603" y="4140343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Vestir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agencias+POS+papelería interna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884794" y="4104205"/>
            <a:ext cx="251550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18.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180603" y="4443489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Pin 50 años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para cajeros y oficiales de agencias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886370" y="4407352"/>
            <a:ext cx="248397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19.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180603" y="4746896"/>
            <a:ext cx="3328420" cy="36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Solicitar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a enlaces que próxima tanda de promocionales sea vestida con la campaña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3821022" y="4734196"/>
            <a:ext cx="335293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20.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180603" y="5205263"/>
            <a:ext cx="3328420" cy="36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Photobooth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 con fotos impresas en edificios de alto trafico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888628" y="5169125"/>
            <a:ext cx="243881" cy="49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21.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180603" y="5629544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Actividades </a:t>
            </a:r>
            <a:r>
              <a:rPr lang="en-US" sz="1073">
                <a:solidFill>
                  <a:srgbClr val="4D4D4F"/>
                </a:solidFill>
                <a:latin typeface="Graphik Regular"/>
                <a:ea typeface="Graphik Regular"/>
                <a:cs typeface="Graphik Regular"/>
                <a:sym typeface="Graphik"/>
              </a:rPr>
              <a:t>presenciales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871841" y="5593406"/>
            <a:ext cx="277455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22.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4180603" y="5947739"/>
            <a:ext cx="3328420" cy="17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503"/>
              </a:lnSpc>
            </a:pPr>
            <a:r>
              <a:rPr lang="en-US" sz="1073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Webinars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3870307" y="5911601"/>
            <a:ext cx="280523" cy="23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00"/>
              </a:lnSpc>
            </a:pPr>
            <a:r>
              <a:rPr lang="en-US" sz="1429" b="1">
                <a:solidFill>
                  <a:srgbClr val="4D4D4F"/>
                </a:solidFill>
                <a:latin typeface="Graphik Bold"/>
                <a:ea typeface="Graphik Bold"/>
                <a:cs typeface="Graphik Bold"/>
                <a:sym typeface="Graphik Bold"/>
              </a:rPr>
              <a:t>23.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7F227A-3B00-BA4F-BF99-58D0017158C2}"/>
              </a:ext>
            </a:extLst>
          </p:cNvPr>
          <p:cNvSpPr/>
          <p:nvPr/>
        </p:nvSpPr>
        <p:spPr>
          <a:xfrm>
            <a:off x="0" y="1"/>
            <a:ext cx="12192000" cy="187376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08B52-F994-3149-888F-5AC90C8D2DE1}"/>
              </a:ext>
            </a:extLst>
          </p:cNvPr>
          <p:cNvSpPr txBox="1"/>
          <p:nvPr/>
        </p:nvSpPr>
        <p:spPr>
          <a:xfrm>
            <a:off x="357931" y="877656"/>
            <a:ext cx="8462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IV. ACCIONES GENTE BAC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A75281-AFBE-FE47-A7ED-A53DDE92A2C5}"/>
              </a:ext>
            </a:extLst>
          </p:cNvPr>
          <p:cNvSpPr txBox="1"/>
          <p:nvPr/>
        </p:nvSpPr>
        <p:spPr>
          <a:xfrm>
            <a:off x="832702" y="2197611"/>
            <a:ext cx="80056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HN" sz="2400" b="1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Campaña interna “Somos parte de la historia”</a:t>
            </a: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Testimonios internos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Murales o exposiciones fotográficas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Línea de tiempo con hitos humanos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Photobooth conmemorativo en TEG y SPS</a:t>
            </a: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en-HN" sz="2400" b="1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Reconocimientos por antigüedad</a:t>
            </a: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Medallas, placas o insignias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Libro conmemorativo con nombres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Evento especial solo colaboradores</a:t>
            </a:r>
          </a:p>
        </p:txBody>
      </p:sp>
    </p:spTree>
    <p:extLst>
      <p:ext uri="{BB962C8B-B14F-4D97-AF65-F5344CB8AC3E}">
        <p14:creationId xmlns:p14="http://schemas.microsoft.com/office/powerpoint/2010/main" val="1595630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2AB780-B245-7E42-A001-C7DA703F996A}"/>
              </a:ext>
            </a:extLst>
          </p:cNvPr>
          <p:cNvSpPr/>
          <p:nvPr/>
        </p:nvSpPr>
        <p:spPr>
          <a:xfrm>
            <a:off x="0" y="1"/>
            <a:ext cx="12192000" cy="187376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89F26-FAF8-7F47-94FC-D0ACC314208B}"/>
              </a:ext>
            </a:extLst>
          </p:cNvPr>
          <p:cNvSpPr txBox="1"/>
          <p:nvPr/>
        </p:nvSpPr>
        <p:spPr>
          <a:xfrm>
            <a:off x="240973" y="793650"/>
            <a:ext cx="8462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latin typeface="Myriad Pro" panose="020B0503030403020204" pitchFamily="34" charset="0"/>
              </a:rPr>
              <a:t>IV. ACCIONES GENTE BAC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8F166-1D3D-934E-A293-1B4254C9FE0A}"/>
              </a:ext>
            </a:extLst>
          </p:cNvPr>
          <p:cNvSpPr txBox="1"/>
          <p:nvPr/>
        </p:nvSpPr>
        <p:spPr>
          <a:xfrm>
            <a:off x="3671595" y="2097533"/>
            <a:ext cx="80056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en-HN" sz="2400" b="1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Kit 50 aniversario</a:t>
            </a: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Mensaje de CEO y Presidencia 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Merchandising memorabilia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Elemento simbólico del legado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en-HN" sz="2400" b="1" dirty="0">
                <a:effectLst/>
                <a:latin typeface="Myriad Pro" panose="020B0503030403020204" pitchFamily="34" charset="0"/>
                <a:ea typeface="Times New Roman" panose="02020603050405020304" pitchFamily="18" charset="0"/>
              </a:rPr>
              <a:t>Día del aniversario</a:t>
            </a:r>
            <a:endParaRPr lang="en-HN" sz="24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Celebración simultánea en todas las sedes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Streaming central</a:t>
            </a: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HN" sz="2400" dirty="0"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Activación sorpresa</a:t>
            </a:r>
          </a:p>
          <a:p>
            <a:endParaRPr lang="en-HN" sz="3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2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0AF64C1-BDD6-B64C-8EFA-53FC239058F6}"/>
              </a:ext>
            </a:extLst>
          </p:cNvPr>
          <p:cNvSpPr/>
          <p:nvPr/>
        </p:nvSpPr>
        <p:spPr>
          <a:xfrm>
            <a:off x="860722" y="633577"/>
            <a:ext cx="10470555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Sello</a:t>
            </a:r>
            <a:endParaRPr lang="en-US" sz="66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5550"/>
              </a:lnSpc>
            </a:pPr>
            <a:r>
              <a:rPr lang="en-US" sz="44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conmemorativo</a:t>
            </a:r>
            <a:endParaRPr lang="en-US" sz="440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BAF30-92ED-3C4F-A848-7B3DDDF4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38" y="2623563"/>
            <a:ext cx="3513015" cy="3583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C8FA10-A594-DB45-AB35-87D5CCB7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246" y="2623562"/>
            <a:ext cx="3513016" cy="35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84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AF39AF-43FD-1B96-80B2-D5EF118D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D83BD-0198-8F55-096A-1AF43BAD3D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F56B87-947A-6A47-D79E-FADF065B3720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CA47C9D-B895-EF86-3C73-B09CFD3EA4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322685D5-53B6-7440-8300-0D2BF5FF8643}"/>
              </a:ext>
            </a:extLst>
          </p:cNvPr>
          <p:cNvSpPr/>
          <p:nvPr/>
        </p:nvSpPr>
        <p:spPr>
          <a:xfrm>
            <a:off x="860722" y="2708562"/>
            <a:ext cx="10470555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Conceptos</a:t>
            </a:r>
            <a:endParaRPr lang="en-US" sz="66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5550"/>
              </a:lnSpc>
            </a:pPr>
            <a:r>
              <a:rPr lang="en-US" sz="44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promocionales</a:t>
            </a:r>
            <a:endParaRPr lang="en-US" sz="440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87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BB40D-08AB-2440-B1FB-D5D8AB908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956" y="0"/>
            <a:ext cx="5276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27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ECB19-26F0-164A-BFB7-F426C9D8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56" y="0"/>
            <a:ext cx="5272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33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39B53-3C56-CE46-AF69-7683E19681DA}"/>
              </a:ext>
            </a:extLst>
          </p:cNvPr>
          <p:cNvSpPr/>
          <p:nvPr/>
        </p:nvSpPr>
        <p:spPr>
          <a:xfrm>
            <a:off x="1324211" y="3109010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6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MANIFIESTO</a:t>
            </a:r>
            <a:endParaRPr lang="en-US" sz="16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82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410FD5-765B-834A-B2A1-81B43A20A2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611" y="0"/>
            <a:ext cx="5266779" cy="6845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DD6CD9-CCBD-2B4C-9721-F00821DA5CD5}"/>
              </a:ext>
            </a:extLst>
          </p:cNvPr>
          <p:cNvSpPr txBox="1"/>
          <p:nvPr/>
        </p:nvSpPr>
        <p:spPr>
          <a:xfrm>
            <a:off x="9207062" y="219888"/>
            <a:ext cx="24692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2400" b="1" dirty="0">
                <a:solidFill>
                  <a:schemeClr val="bg1"/>
                </a:solidFill>
              </a:rPr>
              <a:t>Sello 50 años </a:t>
            </a:r>
          </a:p>
          <a:p>
            <a:r>
              <a:rPr lang="en-HN" dirty="0">
                <a:solidFill>
                  <a:schemeClr val="bg1"/>
                </a:solidFill>
              </a:rPr>
              <a:t>En toda la comunicación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13978D-1E96-5541-AD56-A62BEDB7B9EA}"/>
              </a:ext>
            </a:extLst>
          </p:cNvPr>
          <p:cNvCxnSpPr>
            <a:cxnSpLocks/>
          </p:cNvCxnSpPr>
          <p:nvPr/>
        </p:nvCxnSpPr>
        <p:spPr>
          <a:xfrm>
            <a:off x="9207062" y="622334"/>
            <a:ext cx="29849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275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3D800F-5C9D-654A-AFB8-620271681FE7}"/>
              </a:ext>
            </a:extLst>
          </p:cNvPr>
          <p:cNvSpPr txBox="1"/>
          <p:nvPr/>
        </p:nvSpPr>
        <p:spPr>
          <a:xfrm>
            <a:off x="9207062" y="219888"/>
            <a:ext cx="24692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2400" b="1" dirty="0">
                <a:solidFill>
                  <a:schemeClr val="bg1"/>
                </a:solidFill>
              </a:rPr>
              <a:t>Sello 50 años </a:t>
            </a:r>
          </a:p>
          <a:p>
            <a:r>
              <a:rPr lang="en-HN" dirty="0">
                <a:solidFill>
                  <a:schemeClr val="bg1"/>
                </a:solidFill>
              </a:rPr>
              <a:t>En toda la comunicación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75D8ED-9E0F-2647-A9BF-ABC4C375A967}"/>
              </a:ext>
            </a:extLst>
          </p:cNvPr>
          <p:cNvCxnSpPr>
            <a:cxnSpLocks/>
          </p:cNvCxnSpPr>
          <p:nvPr/>
        </p:nvCxnSpPr>
        <p:spPr>
          <a:xfrm>
            <a:off x="9207062" y="622334"/>
            <a:ext cx="29849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9AB676B-213F-404C-85AF-79F830366D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288" y="0"/>
            <a:ext cx="316382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056E1-F13C-3B4D-A06F-93658803D4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008" y="0"/>
            <a:ext cx="2578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33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DDAEE-2350-A363-F8DD-25E831EC2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7D9E22C-EE4F-4557-B5E2-89D6153F31BD}"/>
              </a:ext>
            </a:extLst>
          </p:cNvPr>
          <p:cNvSpPr/>
          <p:nvPr/>
        </p:nvSpPr>
        <p:spPr>
          <a:xfrm>
            <a:off x="793790" y="2823624"/>
            <a:ext cx="10395155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DEDE8"/>
                </a:solidFill>
                <a:effectLst/>
                <a:uLnTx/>
                <a:uFillTx/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Materiales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EDE8"/>
                </a:solidFill>
                <a:effectLst/>
                <a:uLnTx/>
                <a:uFillTx/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EDE8"/>
              </a:solidFill>
              <a:effectLst/>
              <a:uLnTx/>
              <a:uFillTx/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DEDE8"/>
              </a:solidFill>
              <a:effectLst/>
              <a:uLnTx/>
              <a:uFillTx/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7E886-5F96-D792-3E9E-990C618D3F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6AF5E6-0F0C-CA08-F4FF-90FB59774B24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5EF078-60D0-FABB-6A5B-E33262AF56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14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643D8F-3AAC-E94A-B817-4B19FAA7AAA6}"/>
              </a:ext>
            </a:extLst>
          </p:cNvPr>
          <p:cNvSpPr txBox="1"/>
          <p:nvPr/>
        </p:nvSpPr>
        <p:spPr>
          <a:xfrm>
            <a:off x="9207062" y="219888"/>
            <a:ext cx="23689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2400" b="1" dirty="0">
                <a:solidFill>
                  <a:schemeClr val="bg1"/>
                </a:solidFill>
              </a:rPr>
              <a:t>Reconomimiento</a:t>
            </a:r>
          </a:p>
          <a:p>
            <a:r>
              <a:rPr lang="en-HN" dirty="0">
                <a:solidFill>
                  <a:schemeClr val="bg1"/>
                </a:solidFill>
              </a:rPr>
              <a:t>50 aniversario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A08DC2-29F6-3245-A94C-67A575E8BFE7}"/>
              </a:ext>
            </a:extLst>
          </p:cNvPr>
          <p:cNvCxnSpPr>
            <a:cxnSpLocks/>
          </p:cNvCxnSpPr>
          <p:nvPr/>
        </p:nvCxnSpPr>
        <p:spPr>
          <a:xfrm>
            <a:off x="9207062" y="622334"/>
            <a:ext cx="29849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F4076A6-C1E5-6048-AE97-41C693E608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9401" y="2000538"/>
            <a:ext cx="2716927" cy="3376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1D1BB-D621-7C48-881F-D40ABBE2A7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8128" y="2000539"/>
            <a:ext cx="2598823" cy="3376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26F8FB-5AC8-F54A-8BB8-784B1CDF5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9784" y="2035604"/>
            <a:ext cx="2245895" cy="3341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AD45D0-6513-7540-92EF-1E50EB211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849" y="397042"/>
            <a:ext cx="2598823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36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8339B53-3C56-CE46-AF69-7683E19681DA}"/>
              </a:ext>
            </a:extLst>
          </p:cNvPr>
          <p:cNvSpPr/>
          <p:nvPr/>
        </p:nvSpPr>
        <p:spPr>
          <a:xfrm>
            <a:off x="1324211" y="3109010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6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BENCHMARK</a:t>
            </a:r>
            <a:endParaRPr lang="en-US" sz="16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1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B84E7-0FD3-E24B-ADDC-25A4F61725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6667"/>
            <a:ext cx="12192000" cy="4292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BA652-CF65-9147-967A-0B603F3F24C4}"/>
              </a:ext>
            </a:extLst>
          </p:cNvPr>
          <p:cNvSpPr txBox="1"/>
          <p:nvPr/>
        </p:nvSpPr>
        <p:spPr>
          <a:xfrm>
            <a:off x="5030516" y="6011333"/>
            <a:ext cx="2130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2800" dirty="0">
                <a:solidFill>
                  <a:schemeClr val="bg1"/>
                </a:solidFill>
              </a:rPr>
              <a:t>Febrero 2013</a:t>
            </a:r>
          </a:p>
        </p:txBody>
      </p:sp>
    </p:spTree>
    <p:extLst>
      <p:ext uri="{BB962C8B-B14F-4D97-AF65-F5344CB8AC3E}">
        <p14:creationId xmlns:p14="http://schemas.microsoft.com/office/powerpoint/2010/main" val="4265774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lantida-TV" descr="Atlantida-TV">
            <a:hlinkClick r:id="" action="ppaction://media"/>
            <a:extLst>
              <a:ext uri="{FF2B5EF4-FFF2-40B4-BE49-F238E27FC236}">
                <a16:creationId xmlns:a16="http://schemas.microsoft.com/office/drawing/2014/main" id="{1EE80500-C475-AA45-B089-CDE2B2DC94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5599" y="0"/>
            <a:ext cx="9180801" cy="688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5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Down.com_YouTube_Media_nBO8Z_s3gAs_001_480p" descr="YTDown.com_YouTube_Media_nBO8Z_s3gAs_001_480p">
            <a:hlinkClick r:id="" action="ppaction://media"/>
            <a:extLst>
              <a:ext uri="{FF2B5EF4-FFF2-40B4-BE49-F238E27FC236}">
                <a16:creationId xmlns:a16="http://schemas.microsoft.com/office/drawing/2014/main" id="{244EBC5C-470F-6D48-A9DD-B061D1785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2"/>
            <a:ext cx="12185650" cy="684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lantida-1 minuto" descr="Atlantida-1 minuto">
            <a:hlinkClick r:id="" action="ppaction://media"/>
            <a:extLst>
              <a:ext uri="{FF2B5EF4-FFF2-40B4-BE49-F238E27FC236}">
                <a16:creationId xmlns:a16="http://schemas.microsoft.com/office/drawing/2014/main" id="{CD65ABF8-1F7B-6845-9C37-6ADDEDEC1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618" y="-3572"/>
            <a:ext cx="9148763" cy="68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AB220-DD5A-6B4E-95A4-6829B4DD1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44"/>
          <a:stretch/>
        </p:blipFill>
        <p:spPr>
          <a:xfrm>
            <a:off x="3264258" y="0"/>
            <a:ext cx="5663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1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0">
            <a:extLst>
              <a:ext uri="{FF2B5EF4-FFF2-40B4-BE49-F238E27FC236}">
                <a16:creationId xmlns:a16="http://schemas.microsoft.com/office/drawing/2014/main" id="{C5AAA3D6-A34A-0548-9179-339DC0418812}"/>
              </a:ext>
            </a:extLst>
          </p:cNvPr>
          <p:cNvSpPr/>
          <p:nvPr/>
        </p:nvSpPr>
        <p:spPr>
          <a:xfrm>
            <a:off x="492584" y="851214"/>
            <a:ext cx="6470923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Campaña</a:t>
            </a:r>
            <a:endParaRPr lang="en-US" sz="445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50 ANIVERSARIO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60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BAC HONDURAS</a:t>
            </a:r>
            <a:endParaRPr lang="en-US" sz="6000" b="1" dirty="0"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8F6C3-FAF6-2649-9E23-529DBF90C5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6106487"/>
            <a:ext cx="1282081" cy="40516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1F4F69-B9F6-5C4E-9F8C-B7A604BB507B}"/>
              </a:ext>
            </a:extLst>
          </p:cNvPr>
          <p:cNvCxnSpPr>
            <a:cxnSpLocks/>
          </p:cNvCxnSpPr>
          <p:nvPr/>
        </p:nvCxnSpPr>
        <p:spPr>
          <a:xfrm>
            <a:off x="2303029" y="6019920"/>
            <a:ext cx="0" cy="6212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715645D-68EB-C340-894A-74E085273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0188" y="6053416"/>
            <a:ext cx="1662435" cy="511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6B0898-BCC7-4240-9D52-4C4D2D73FC91}"/>
              </a:ext>
            </a:extLst>
          </p:cNvPr>
          <p:cNvSpPr txBox="1"/>
          <p:nvPr/>
        </p:nvSpPr>
        <p:spPr>
          <a:xfrm>
            <a:off x="4641336" y="3264746"/>
            <a:ext cx="6801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HN" sz="3200" dirty="0">
                <a:solidFill>
                  <a:schemeClr val="bg1"/>
                </a:solidFill>
                <a:latin typeface="Myriad Pro" panose="020B0503030403020204" pitchFamily="34" charset="0"/>
              </a:rPr>
              <a:t>Conceptos campaña institucional</a:t>
            </a:r>
          </a:p>
          <a:p>
            <a:pPr marL="342900" indent="-342900">
              <a:buAutoNum type="arabicParenR"/>
            </a:pPr>
            <a:r>
              <a:rPr lang="en-HN" sz="3200" dirty="0">
                <a:solidFill>
                  <a:schemeClr val="bg1"/>
                </a:solidFill>
                <a:latin typeface="Myriad Pro" panose="020B0503030403020204" pitchFamily="34" charset="0"/>
              </a:rPr>
              <a:t>Roadmap y acciones sugeridas</a:t>
            </a:r>
          </a:p>
          <a:p>
            <a:pPr marL="342900" indent="-342900">
              <a:buAutoNum type="arabicParenR"/>
            </a:pPr>
            <a:r>
              <a:rPr lang="en-HN" sz="3200" dirty="0">
                <a:solidFill>
                  <a:schemeClr val="bg1"/>
                </a:solidFill>
                <a:latin typeface="Myriad Pro" panose="020B0503030403020204" pitchFamily="34" charset="0"/>
              </a:rPr>
              <a:t>Benchmark competencia</a:t>
            </a:r>
          </a:p>
          <a:p>
            <a:pPr marL="342900" indent="-342900">
              <a:buAutoNum type="arabicParenR"/>
            </a:pPr>
            <a:r>
              <a:rPr lang="en-HN" sz="3200" dirty="0">
                <a:solidFill>
                  <a:schemeClr val="bg1"/>
                </a:solidFill>
                <a:latin typeface="Myriad Pro" panose="020B0503030403020204" pitchFamily="34" charset="0"/>
              </a:rPr>
              <a:t>Conceptos Promocionales</a:t>
            </a:r>
          </a:p>
          <a:p>
            <a:pPr marL="342900" indent="-342900">
              <a:buAutoNum type="arabicParenR"/>
            </a:pPr>
            <a:r>
              <a:rPr lang="en-HN" sz="3200" dirty="0">
                <a:solidFill>
                  <a:schemeClr val="bg1"/>
                </a:solidFill>
                <a:latin typeface="Myriad Pro" panose="020B0503030403020204" pitchFamily="34" charset="0"/>
              </a:rPr>
              <a:t>Histórico BAC 30 y 40 Aniversario</a:t>
            </a:r>
          </a:p>
        </p:txBody>
      </p:sp>
    </p:spTree>
    <p:extLst>
      <p:ext uri="{BB962C8B-B14F-4D97-AF65-F5344CB8AC3E}">
        <p14:creationId xmlns:p14="http://schemas.microsoft.com/office/powerpoint/2010/main" val="2513469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BEA54E0-6001-6A4E-8E80-4405A1B2128A}"/>
              </a:ext>
            </a:extLst>
          </p:cNvPr>
          <p:cNvGrpSpPr/>
          <p:nvPr/>
        </p:nvGrpSpPr>
        <p:grpSpPr>
          <a:xfrm>
            <a:off x="733339" y="0"/>
            <a:ext cx="10595033" cy="6858239"/>
            <a:chOff x="733339" y="0"/>
            <a:chExt cx="10595033" cy="68582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52E814-4579-5649-BCF8-E04DF1C29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65" b="10909"/>
            <a:stretch/>
          </p:blipFill>
          <p:spPr>
            <a:xfrm>
              <a:off x="733339" y="0"/>
              <a:ext cx="5840338" cy="68582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7CF26F-A4B4-6748-8BA9-53182B09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4068" y="13648"/>
              <a:ext cx="5714304" cy="6300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7E1D55-3738-7E4D-B954-F8C38B3AE4C1}"/>
                </a:ext>
              </a:extLst>
            </p:cNvPr>
            <p:cNvSpPr/>
            <p:nvPr/>
          </p:nvSpPr>
          <p:spPr>
            <a:xfrm>
              <a:off x="5964072" y="6313648"/>
              <a:ext cx="5364300" cy="537528"/>
            </a:xfrm>
            <a:prstGeom prst="rect">
              <a:avLst/>
            </a:prstGeom>
            <a:solidFill>
              <a:srgbClr val="1C211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A25023-5174-F34A-96E5-88999A7A9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985" t="96096" r="11919" b="650"/>
            <a:stretch/>
          </p:blipFill>
          <p:spPr>
            <a:xfrm>
              <a:off x="5786650" y="6418758"/>
              <a:ext cx="3616657" cy="31766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07B21F-C6EA-6249-8C2F-3EEFEDB12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882" t="91695" r="3976" b="4600"/>
            <a:stretch/>
          </p:blipFill>
          <p:spPr>
            <a:xfrm>
              <a:off x="9307153" y="6361113"/>
              <a:ext cx="1774209" cy="361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962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A0152-CA3E-FA47-860C-D89EA59C6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0" t="2786" r="5868" b="6467"/>
          <a:stretch/>
        </p:blipFill>
        <p:spPr>
          <a:xfrm>
            <a:off x="3403935" y="0"/>
            <a:ext cx="5384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27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2899E-BA29-A74B-99C7-6EA4B244EA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918" y="0"/>
            <a:ext cx="6862164" cy="68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51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lántida-Olimpia" descr="Atlántida-Olimpia">
            <a:hlinkClick r:id="" action="ppaction://media"/>
            <a:extLst>
              <a:ext uri="{FF2B5EF4-FFF2-40B4-BE49-F238E27FC236}">
                <a16:creationId xmlns:a16="http://schemas.microsoft.com/office/drawing/2014/main" id="{8242F6A8-1135-A847-B4DC-494EB5C0B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4762"/>
            <a:ext cx="12183532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7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E64B7B-4E08-7E46-868F-920542096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19" t="31515" r="24748" b="19798"/>
          <a:stretch/>
        </p:blipFill>
        <p:spPr>
          <a:xfrm>
            <a:off x="3027218" y="0"/>
            <a:ext cx="6137564" cy="5602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B150B-1B34-BB4B-A89F-CBBCD4D762A5}"/>
              </a:ext>
            </a:extLst>
          </p:cNvPr>
          <p:cNvSpPr txBox="1"/>
          <p:nvPr/>
        </p:nvSpPr>
        <p:spPr>
          <a:xfrm>
            <a:off x="4754895" y="6024981"/>
            <a:ext cx="268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2800" dirty="0">
                <a:solidFill>
                  <a:schemeClr val="bg1"/>
                </a:solidFill>
              </a:rPr>
              <a:t>Septiembre 2021</a:t>
            </a:r>
          </a:p>
        </p:txBody>
      </p:sp>
    </p:spTree>
    <p:extLst>
      <p:ext uri="{BB962C8B-B14F-4D97-AF65-F5344CB8AC3E}">
        <p14:creationId xmlns:p14="http://schemas.microsoft.com/office/powerpoint/2010/main" val="653666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C9C94-3927-2F46-BC4F-8A9C1EF65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3" t="6964" r="7704" b="6866"/>
          <a:stretch/>
        </p:blipFill>
        <p:spPr>
          <a:xfrm>
            <a:off x="3468806" y="5141"/>
            <a:ext cx="5254387" cy="685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73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co de Occidente (1)" descr="Banco de Occidente (1)">
            <a:hlinkClick r:id="" action="ppaction://media"/>
            <a:extLst>
              <a:ext uri="{FF2B5EF4-FFF2-40B4-BE49-F238E27FC236}">
                <a16:creationId xmlns:a16="http://schemas.microsoft.com/office/drawing/2014/main" id="{80819518-1CE7-C443-A4B7-ACD4C68279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8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cci-2" descr="Occi-2">
            <a:hlinkClick r:id="" action="ppaction://media"/>
            <a:extLst>
              <a:ext uri="{FF2B5EF4-FFF2-40B4-BE49-F238E27FC236}">
                <a16:creationId xmlns:a16="http://schemas.microsoft.com/office/drawing/2014/main" id="{7EA59796-FF7A-004C-8CB0-7D1BEDECE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6349"/>
            <a:ext cx="12185650" cy="686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90914-8837-1C4B-9E29-5286BFA0D1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30" y="0"/>
            <a:ext cx="12202230" cy="4538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0D57AB-38EB-774D-870A-1E23E37D1F7C}"/>
              </a:ext>
            </a:extLst>
          </p:cNvPr>
          <p:cNvSpPr txBox="1"/>
          <p:nvPr/>
        </p:nvSpPr>
        <p:spPr>
          <a:xfrm>
            <a:off x="5210676" y="5943094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N" sz="2800" dirty="0">
                <a:solidFill>
                  <a:schemeClr val="bg1"/>
                </a:solidFill>
              </a:rPr>
              <a:t>Junio 2025</a:t>
            </a:r>
          </a:p>
        </p:txBody>
      </p:sp>
    </p:spTree>
    <p:extLst>
      <p:ext uri="{BB962C8B-B14F-4D97-AF65-F5344CB8AC3E}">
        <p14:creationId xmlns:p14="http://schemas.microsoft.com/office/powerpoint/2010/main" val="4050520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C3A28-93E6-FF46-8D5C-7B24AB610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7" t="3637" r="4911" b="3637"/>
          <a:stretch/>
        </p:blipFill>
        <p:spPr>
          <a:xfrm>
            <a:off x="3633354" y="0"/>
            <a:ext cx="4925291" cy="68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8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9818324-D96E-C543-A33A-09F0C0E8EAA6}"/>
              </a:ext>
            </a:extLst>
          </p:cNvPr>
          <p:cNvSpPr/>
          <p:nvPr/>
        </p:nvSpPr>
        <p:spPr>
          <a:xfrm>
            <a:off x="860722" y="2708562"/>
            <a:ext cx="10470555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</a:rPr>
              <a:t>Caminos</a:t>
            </a:r>
          </a:p>
          <a:p>
            <a:pPr algn="ctr">
              <a:lnSpc>
                <a:spcPts val="5550"/>
              </a:lnSpc>
            </a:pPr>
            <a:r>
              <a:rPr lang="en-US" sz="44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conceptuales</a:t>
            </a:r>
            <a:endParaRPr lang="en-US" sz="440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266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9ECBD-55C2-6C4A-872A-32556D9AC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2" r="5414" b="3333"/>
          <a:stretch/>
        </p:blipFill>
        <p:spPr>
          <a:xfrm>
            <a:off x="6158346" y="149401"/>
            <a:ext cx="4936293" cy="648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9A069-9122-5941-965A-DB90D5509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" t="5152" b="3333"/>
          <a:stretch/>
        </p:blipFill>
        <p:spPr>
          <a:xfrm>
            <a:off x="1222053" y="149401"/>
            <a:ext cx="4936293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90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co LAFISE" descr="Banco LAFISE">
            <a:hlinkClick r:id="" action="ppaction://media"/>
            <a:extLst>
              <a:ext uri="{FF2B5EF4-FFF2-40B4-BE49-F238E27FC236}">
                <a16:creationId xmlns:a16="http://schemas.microsoft.com/office/drawing/2014/main" id="{56619EAD-E32B-AA4A-AAB1-34334158B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" y="3174"/>
            <a:ext cx="12186356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406F672-D389-E646-AB9C-E0046489B65C}"/>
              </a:ext>
            </a:extLst>
          </p:cNvPr>
          <p:cNvSpPr/>
          <p:nvPr/>
        </p:nvSpPr>
        <p:spPr>
          <a:xfrm>
            <a:off x="1324211" y="3109010"/>
            <a:ext cx="9543577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HISTÓRICO BAC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30 y 40 </a:t>
            </a:r>
            <a:r>
              <a:rPr lang="en-US" sz="44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</a:rPr>
              <a:t>Aniversario</a:t>
            </a:r>
            <a:endParaRPr lang="en-US" sz="88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41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452A5-54E7-AF4E-8F31-F3246A8A5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41" y="0"/>
            <a:ext cx="577515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E59CB-ED41-6943-9F93-483991D85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1" y="0"/>
            <a:ext cx="4468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38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97E9CD-EE4C-FC4D-A5D1-343FD95201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306" y="2588587"/>
            <a:ext cx="2659388" cy="840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DC997-987C-1D49-9323-8E4B98A26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000" y="2588587"/>
            <a:ext cx="9639300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4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ECC9A5-3B3B-A94B-8051-89C6C07FCE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817" y="6191946"/>
            <a:ext cx="1071388" cy="3385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690226-3DE1-514F-86E9-0BFB1B3ADB0D}"/>
              </a:ext>
            </a:extLst>
          </p:cNvPr>
          <p:cNvCxnSpPr>
            <a:cxnSpLocks/>
          </p:cNvCxnSpPr>
          <p:nvPr/>
        </p:nvCxnSpPr>
        <p:spPr>
          <a:xfrm flipH="1">
            <a:off x="10257014" y="6084371"/>
            <a:ext cx="1" cy="4863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FB6F6EE-7FE6-AC42-B6DC-F9F6EAA4AD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824" y="6141380"/>
            <a:ext cx="1389236" cy="427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996FD-2636-D842-9AE2-3B09DE8A9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3048000"/>
          </a:xfrm>
          <a:prstGeom prst="rect">
            <a:avLst/>
          </a:prstGeom>
        </p:spPr>
      </p:pic>
      <p:sp>
        <p:nvSpPr>
          <p:cNvPr id="14" name="Text 0">
            <a:extLst>
              <a:ext uri="{FF2B5EF4-FFF2-40B4-BE49-F238E27FC236}">
                <a16:creationId xmlns:a16="http://schemas.microsoft.com/office/drawing/2014/main" id="{0B341108-6E77-0345-9340-70C38C19C5B3}"/>
              </a:ext>
            </a:extLst>
          </p:cNvPr>
          <p:cNvSpPr/>
          <p:nvPr/>
        </p:nvSpPr>
        <p:spPr>
          <a:xfrm>
            <a:off x="-2229331" y="3600848"/>
            <a:ext cx="10470555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600" b="1" dirty="0">
                <a:solidFill>
                  <a:srgbClr val="EDEDE8"/>
                </a:solidFill>
                <a:latin typeface="Myriad Pro" panose="020B0503030403020204" pitchFamily="34" charset="0"/>
              </a:rPr>
              <a:t>1. 50 </a:t>
            </a:r>
            <a:r>
              <a:rPr lang="en-US" sz="6600" b="1" dirty="0" err="1">
                <a:solidFill>
                  <a:srgbClr val="EDEDE8"/>
                </a:solidFill>
                <a:latin typeface="Myriad Pro" panose="020B0503030403020204" pitchFamily="34" charset="0"/>
              </a:rPr>
              <a:t>años</a:t>
            </a:r>
            <a:endParaRPr lang="en-US" sz="66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5550"/>
              </a:lnSpc>
            </a:pPr>
            <a:r>
              <a:rPr lang="en-US" sz="44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celebrando</a:t>
            </a:r>
            <a:r>
              <a:rPr lang="en-US" sz="4400" dirty="0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 la </a:t>
            </a:r>
            <a:r>
              <a:rPr lang="en-US" sz="4400" dirty="0" err="1">
                <a:solidFill>
                  <a:srgbClr val="EDEDE8"/>
                </a:solidFill>
                <a:latin typeface="Myriad Pro" panose="020B0503030403020204" pitchFamily="34" charset="0"/>
                <a:ea typeface="Tomorrow Semi Bold" pitchFamily="34" charset="-122"/>
                <a:cs typeface="Tomorrow Semi Bold" pitchFamily="34" charset="-120"/>
              </a:rPr>
              <a:t>vida</a:t>
            </a:r>
            <a:endParaRPr lang="en-US" sz="4400" dirty="0">
              <a:solidFill>
                <a:srgbClr val="EDEDE8"/>
              </a:solidFill>
              <a:latin typeface="Myriad Pro" panose="020B0503030403020204" pitchFamily="34" charset="0"/>
              <a:ea typeface="Tomorrow Semi Bold" pitchFamily="34" charset="-122"/>
              <a:cs typeface="Tomorrow Semi Bold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solidFill>
                <a:srgbClr val="EDEDE8"/>
              </a:solidFill>
              <a:latin typeface="Myriad Pro" panose="020B0503030403020204" pitchFamily="3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98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8A53A2-EB96-764F-A9AF-A7E6330B6B88}"/>
              </a:ext>
            </a:extLst>
          </p:cNvPr>
          <p:cNvSpPr/>
          <p:nvPr/>
        </p:nvSpPr>
        <p:spPr>
          <a:xfrm>
            <a:off x="0" y="1"/>
            <a:ext cx="12192000" cy="187376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05B6F2E1-8E7A-CF41-978C-6CE161466082}"/>
              </a:ext>
            </a:extLst>
          </p:cNvPr>
          <p:cNvSpPr/>
          <p:nvPr/>
        </p:nvSpPr>
        <p:spPr>
          <a:xfrm>
            <a:off x="2381250" y="2163001"/>
            <a:ext cx="8538461" cy="38101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Este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concepto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combina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el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orgullo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del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legado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con el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protagonismo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del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cliente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. Habla de una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relación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simbiótica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donde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todos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los 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logros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 las personas y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empresas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sus ideas y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sueños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alcanzados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también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son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parte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nuestra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historia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.</a:t>
            </a:r>
          </a:p>
          <a:p>
            <a:endParaRPr lang="en-US" sz="2400" b="0" i="0" dirty="0">
              <a:solidFill>
                <a:schemeClr val="bg1"/>
              </a:solidFill>
              <a:effectLst/>
              <a:latin typeface="Myriad Pro" panose="020B0503030403020204" pitchFamily="34" charset="0"/>
            </a:endParaRPr>
          </a:p>
          <a:p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Genera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cercanía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gratitud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y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sentido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pertenencia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con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este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concepto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llevamos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la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celebración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a la mayor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cantidad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clientes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posible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haciéndolos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parte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de la fiesta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emocional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ambiente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positivo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y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emoción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por el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futuro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que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este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aniversario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conlleva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porque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hemos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escrito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y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seguiremos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escribiendo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juntos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una gran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historia</a:t>
            </a:r>
            <a:endParaRPr lang="en-US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¡</a:t>
            </a:r>
            <a:r>
              <a:rPr lang="en-US" sz="24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Celebrando</a:t>
            </a:r>
            <a:r>
              <a:rPr lang="en-US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 la </a:t>
            </a:r>
            <a:r>
              <a:rPr lang="en-US" sz="24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vida</a:t>
            </a:r>
            <a:r>
              <a:rPr lang="en-US" sz="2400" b="1" dirty="0">
                <a:solidFill>
                  <a:schemeClr val="bg1"/>
                </a:solidFill>
                <a:latin typeface="Myriad Pro" panose="020B0503030403020204" pitchFamily="34" charset="0"/>
              </a:rPr>
              <a:t>!</a:t>
            </a:r>
            <a:endParaRPr lang="en-US" sz="4000" b="1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lnSpc>
                <a:spcPts val="5550"/>
              </a:lnSpc>
              <a:buNone/>
            </a:pPr>
            <a:endParaRPr lang="en-US" sz="4000" b="1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lnSpc>
                <a:spcPts val="5550"/>
              </a:lnSpc>
              <a:buNone/>
            </a:pPr>
            <a:endParaRPr lang="en-US" sz="4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9B5026-0461-0345-A073-21AB25ABA69F}"/>
              </a:ext>
            </a:extLst>
          </p:cNvPr>
          <p:cNvSpPr txBox="1"/>
          <p:nvPr/>
        </p:nvSpPr>
        <p:spPr>
          <a:xfrm>
            <a:off x="622402" y="1055005"/>
            <a:ext cx="4163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Myriad Pro" panose="020B0503030403020204" pitchFamily="34" charset="0"/>
              </a:rPr>
              <a:t>RACIONAL</a:t>
            </a:r>
          </a:p>
        </p:txBody>
      </p:sp>
    </p:spTree>
    <p:extLst>
      <p:ext uri="{BB962C8B-B14F-4D97-AF65-F5344CB8AC3E}">
        <p14:creationId xmlns:p14="http://schemas.microsoft.com/office/powerpoint/2010/main" val="698693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755FA4-06A9-DE40-B2C0-22008862A1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85" y="0"/>
            <a:ext cx="504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2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5427F7-DFA0-5343-991B-D5DBB30FAF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430" y="0"/>
            <a:ext cx="5039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57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950</Words>
  <Application>Microsoft Macintosh PowerPoint</Application>
  <PresentationFormat>Widescreen</PresentationFormat>
  <Paragraphs>167</Paragraphs>
  <Slides>54</Slides>
  <Notes>0</Notes>
  <HiddenSlides>2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Bac</vt:lpstr>
      <vt:lpstr>Calibri</vt:lpstr>
      <vt:lpstr>Calibri Light</vt:lpstr>
      <vt:lpstr>Courier New</vt:lpstr>
      <vt:lpstr>Graphik Bold</vt:lpstr>
      <vt:lpstr>Graphik Regular</vt:lpstr>
      <vt:lpstr>Graphik Semi-Bold</vt:lpstr>
      <vt:lpstr>Myriad Pro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88</cp:revision>
  <dcterms:created xsi:type="dcterms:W3CDTF">2025-05-16T16:56:21Z</dcterms:created>
  <dcterms:modified xsi:type="dcterms:W3CDTF">2026-01-13T19:29:46Z</dcterms:modified>
</cp:coreProperties>
</file>