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7" r:id="rId3"/>
    <p:sldId id="257" r:id="rId4"/>
    <p:sldId id="265" r:id="rId5"/>
    <p:sldId id="264" r:id="rId6"/>
    <p:sldId id="263" r:id="rId7"/>
    <p:sldId id="259" r:id="rId8"/>
    <p:sldId id="261" r:id="rId9"/>
    <p:sldId id="262" r:id="rId10"/>
    <p:sldId id="258" r:id="rId11"/>
    <p:sldId id="283" r:id="rId12"/>
    <p:sldId id="284" r:id="rId13"/>
    <p:sldId id="285" r:id="rId14"/>
    <p:sldId id="288" r:id="rId15"/>
    <p:sldId id="286" r:id="rId16"/>
    <p:sldId id="282" r:id="rId17"/>
  </p:sldIdLst>
  <p:sldSz cx="24384000" cy="13716000"/>
  <p:notesSz cx="6858000" cy="9144000"/>
  <p:embeddedFontLs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Light" panose="020B03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5XLA7BrqfRolBIK1hlUKJ5H99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658"/>
  </p:normalViewPr>
  <p:slideViewPr>
    <p:cSldViewPr snapToGrid="0" snapToObjects="1">
      <p:cViewPr>
        <p:scale>
          <a:sx n="60" d="100"/>
          <a:sy n="60" d="100"/>
        </p:scale>
        <p:origin x="1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sldNum" idx="1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o (grande)">
  <p:cSld name="Dato (grande)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>
            <a:spLocks noGrp="1"/>
          </p:cNvSpPr>
          <p:nvPr>
            <p:ph type="body" idx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Open Sans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2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Open Sans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Open Sans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Open Sans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Open Sans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Open Sans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23576592" y="12826247"/>
            <a:ext cx="348844" cy="347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eporte Categoría copy">
  <p:cSld name="Reporte Categoría cop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/>
          <p:nvPr/>
        </p:nvSpPr>
        <p:spPr>
          <a:xfrm>
            <a:off x="1326516" y="668946"/>
            <a:ext cx="21031201" cy="177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3430"/>
              </a:buClr>
              <a:buSzPts val="9000"/>
              <a:buFont typeface="Open Sans"/>
              <a:buNone/>
            </a:pPr>
            <a:r>
              <a:rPr lang="en-US" sz="9000" b="0" i="0" u="none" strike="noStrike" cap="none">
                <a:solidFill>
                  <a:srgbClr val="BC3430"/>
                </a:solidFill>
                <a:latin typeface="Open Sans"/>
                <a:ea typeface="Open Sans"/>
                <a:cs typeface="Open Sans"/>
                <a:sym typeface="Open Sans"/>
              </a:rPr>
              <a:t>PIEZAS </a:t>
            </a:r>
            <a:r>
              <a:rPr lang="en-US" sz="9000" b="1" i="0" u="none" strike="noStrike" cap="none">
                <a:solidFill>
                  <a:srgbClr val="BC3430"/>
                </a:solidFill>
                <a:latin typeface="Open Sans"/>
                <a:ea typeface="Open Sans"/>
                <a:cs typeface="Open Sans"/>
                <a:sym typeface="Open Sans"/>
              </a:rPr>
              <a:t>POR CATEGORÍA</a:t>
            </a:r>
            <a:endParaRPr/>
          </a:p>
        </p:txBody>
      </p:sp>
      <p:sp>
        <p:nvSpPr>
          <p:cNvPr id="29" name="Google Shape;29;p31"/>
          <p:cNvSpPr>
            <a:spLocks noGrp="1"/>
          </p:cNvSpPr>
          <p:nvPr>
            <p:ph type="pic" idx="2"/>
          </p:nvPr>
        </p:nvSpPr>
        <p:spPr>
          <a:xfrm>
            <a:off x="1326688" y="-4829194"/>
            <a:ext cx="22037076" cy="25648451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sldNum" idx="1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8" descr="LOGO MASS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094" y="12506798"/>
            <a:ext cx="1009994" cy="3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8"/>
          <p:cNvSpPr/>
          <p:nvPr/>
        </p:nvSpPr>
        <p:spPr>
          <a:xfrm>
            <a:off x="1533528" y="3892550"/>
            <a:ext cx="6395598" cy="6890015"/>
          </a:xfrm>
          <a:prstGeom prst="rect">
            <a:avLst/>
          </a:prstGeom>
          <a:solidFill>
            <a:srgbClr val="FEFFFF"/>
          </a:solidFill>
          <a:ln>
            <a:noFill/>
          </a:ln>
          <a:effectLst>
            <a:outerShdw blurRad="762000" dist="127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400"/>
              <a:buFont typeface="Open Sans"/>
              <a:buNone/>
            </a:pPr>
            <a:endParaRPr sz="2400" b="0" i="0" u="none" strike="noStrike" cap="none">
              <a:solidFill>
                <a:srgbClr val="5E5E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8;p28"/>
          <p:cNvSpPr/>
          <p:nvPr/>
        </p:nvSpPr>
        <p:spPr>
          <a:xfrm>
            <a:off x="8900728" y="3892550"/>
            <a:ext cx="6395599" cy="689001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0" dist="127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400"/>
              <a:buFont typeface="Open Sans"/>
              <a:buNone/>
            </a:pPr>
            <a:endParaRPr sz="2400" b="0" i="0" u="none" strike="noStrike" cap="none">
              <a:solidFill>
                <a:srgbClr val="5E5E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9;p28"/>
          <p:cNvSpPr/>
          <p:nvPr/>
        </p:nvSpPr>
        <p:spPr>
          <a:xfrm>
            <a:off x="16308829" y="3892550"/>
            <a:ext cx="6395599" cy="6890015"/>
          </a:xfrm>
          <a:prstGeom prst="rect">
            <a:avLst/>
          </a:prstGeom>
          <a:solidFill>
            <a:srgbClr val="FEFFFF"/>
          </a:solidFill>
          <a:ln>
            <a:noFill/>
          </a:ln>
          <a:effectLst>
            <a:outerShdw blurRad="762000" dist="127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2400"/>
              <a:buFont typeface="Open Sans"/>
              <a:buNone/>
            </a:pPr>
            <a:endParaRPr sz="2400" b="0" i="0" u="none" strike="noStrike" cap="none">
              <a:solidFill>
                <a:srgbClr val="5E5E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10;p28"/>
          <p:cNvSpPr txBox="1"/>
          <p:nvPr/>
        </p:nvSpPr>
        <p:spPr>
          <a:xfrm>
            <a:off x="2770725" y="9470028"/>
            <a:ext cx="3921202" cy="5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Open Sans"/>
              <a:buNone/>
            </a:pPr>
            <a:r>
              <a:rPr lang="en-US" sz="28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PIEZAS DESARROLLADAS</a:t>
            </a:r>
            <a:endParaRPr/>
          </a:p>
        </p:txBody>
      </p:sp>
      <p:sp>
        <p:nvSpPr>
          <p:cNvPr id="11" name="Google Shape;11;p28"/>
          <p:cNvSpPr txBox="1"/>
          <p:nvPr/>
        </p:nvSpPr>
        <p:spPr>
          <a:xfrm>
            <a:off x="10548999" y="9470028"/>
            <a:ext cx="3099055" cy="5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PIEZAS EVALUADAS</a:t>
            </a:r>
            <a:endParaRPr/>
          </a:p>
        </p:txBody>
      </p:sp>
      <p:sp>
        <p:nvSpPr>
          <p:cNvPr id="12" name="Google Shape;12;p28"/>
          <p:cNvSpPr txBox="1"/>
          <p:nvPr/>
        </p:nvSpPr>
        <p:spPr>
          <a:xfrm>
            <a:off x="17895583" y="9470028"/>
            <a:ext cx="3222093" cy="5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Open Sans"/>
              <a:buNone/>
            </a:pPr>
            <a:r>
              <a:rPr lang="en-US" sz="28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PIEZAS EN PROCESO</a:t>
            </a:r>
            <a:endParaRPr/>
          </a:p>
        </p:txBody>
      </p:sp>
      <p:sp>
        <p:nvSpPr>
          <p:cNvPr id="13" name="Google Shape;13;p28"/>
          <p:cNvSpPr/>
          <p:nvPr/>
        </p:nvSpPr>
        <p:spPr>
          <a:xfrm>
            <a:off x="11012044" y="4895367"/>
            <a:ext cx="2172966" cy="21097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972" y="21600"/>
                </a:lnTo>
                <a:lnTo>
                  <a:pt x="20972" y="7369"/>
                </a:lnTo>
                <a:lnTo>
                  <a:pt x="19224" y="9169"/>
                </a:lnTo>
                <a:lnTo>
                  <a:pt x="19224" y="19800"/>
                </a:lnTo>
                <a:lnTo>
                  <a:pt x="1748" y="19800"/>
                </a:lnTo>
                <a:lnTo>
                  <a:pt x="1748" y="1800"/>
                </a:lnTo>
                <a:lnTo>
                  <a:pt x="19060" y="1800"/>
                </a:lnTo>
                <a:lnTo>
                  <a:pt x="20808" y="0"/>
                </a:lnTo>
                <a:close/>
                <a:moveTo>
                  <a:pt x="20344" y="2953"/>
                </a:moveTo>
                <a:lnTo>
                  <a:pt x="10486" y="13106"/>
                </a:lnTo>
                <a:lnTo>
                  <a:pt x="6745" y="9253"/>
                </a:lnTo>
                <a:lnTo>
                  <a:pt x="5489" y="10547"/>
                </a:lnTo>
                <a:lnTo>
                  <a:pt x="9858" y="15047"/>
                </a:lnTo>
                <a:lnTo>
                  <a:pt x="10486" y="15666"/>
                </a:lnTo>
                <a:lnTo>
                  <a:pt x="11114" y="15047"/>
                </a:lnTo>
                <a:lnTo>
                  <a:pt x="21600" y="4247"/>
                </a:lnTo>
                <a:close/>
              </a:path>
            </a:pathLst>
          </a:custGeom>
          <a:solidFill>
            <a:srgbClr val="BC3430"/>
          </a:solidFill>
          <a:ln>
            <a:noFill/>
          </a:ln>
          <a:effectLst>
            <a:outerShdw blurRad="63500" dist="254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Open Sans Light"/>
              <a:buNone/>
            </a:pPr>
            <a:endParaRPr sz="2400" b="0" i="0" u="none" strike="noStrike" cap="none">
              <a:solidFill>
                <a:srgbClr val="5E5E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4;p28"/>
          <p:cNvSpPr/>
          <p:nvPr/>
        </p:nvSpPr>
        <p:spPr>
          <a:xfrm>
            <a:off x="18325413" y="4895367"/>
            <a:ext cx="2362430" cy="236243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0800" y="1800"/>
                </a:moveTo>
                <a:cubicBezTo>
                  <a:pt x="15782" y="1800"/>
                  <a:pt x="19800" y="5818"/>
                  <a:pt x="19800" y="10800"/>
                </a:cubicBezTo>
                <a:cubicBezTo>
                  <a:pt x="19800" y="15782"/>
                  <a:pt x="15782" y="19800"/>
                  <a:pt x="10800" y="19800"/>
                </a:cubicBezTo>
                <a:cubicBezTo>
                  <a:pt x="5818" y="19800"/>
                  <a:pt x="1800" y="15782"/>
                  <a:pt x="1800" y="10800"/>
                </a:cubicBezTo>
                <a:cubicBezTo>
                  <a:pt x="1800" y="5818"/>
                  <a:pt x="5818" y="1800"/>
                  <a:pt x="10800" y="1800"/>
                </a:cubicBezTo>
                <a:close/>
                <a:moveTo>
                  <a:pt x="9900" y="5400"/>
                </a:moveTo>
                <a:lnTo>
                  <a:pt x="9900" y="12600"/>
                </a:lnTo>
                <a:lnTo>
                  <a:pt x="11700" y="12600"/>
                </a:lnTo>
                <a:lnTo>
                  <a:pt x="11700" y="5400"/>
                </a:lnTo>
                <a:close/>
                <a:moveTo>
                  <a:pt x="9900" y="14400"/>
                </a:moveTo>
                <a:lnTo>
                  <a:pt x="9900" y="16200"/>
                </a:lnTo>
                <a:lnTo>
                  <a:pt x="11700" y="16200"/>
                </a:lnTo>
                <a:lnTo>
                  <a:pt x="11700" y="14400"/>
                </a:lnTo>
                <a:close/>
              </a:path>
            </a:pathLst>
          </a:custGeom>
          <a:solidFill>
            <a:srgbClr val="BC3430"/>
          </a:solidFill>
          <a:ln>
            <a:noFill/>
          </a:ln>
          <a:effectLst>
            <a:outerShdw blurRad="762000" dist="127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Open Sans Light"/>
              <a:buNone/>
            </a:pPr>
            <a:endParaRPr sz="2400" b="0" i="0" u="none" strike="noStrike" cap="none">
              <a:solidFill>
                <a:srgbClr val="5E5E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5;p28"/>
          <p:cNvSpPr/>
          <p:nvPr/>
        </p:nvSpPr>
        <p:spPr>
          <a:xfrm>
            <a:off x="3591941" y="4895367"/>
            <a:ext cx="2278772" cy="22787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835" y="0"/>
                </a:moveTo>
                <a:lnTo>
                  <a:pt x="4263" y="598"/>
                </a:lnTo>
                <a:lnTo>
                  <a:pt x="598" y="4263"/>
                </a:lnTo>
                <a:lnTo>
                  <a:pt x="0" y="4835"/>
                </a:lnTo>
                <a:lnTo>
                  <a:pt x="5978" y="10813"/>
                </a:lnTo>
                <a:lnTo>
                  <a:pt x="1819" y="14972"/>
                </a:lnTo>
                <a:lnTo>
                  <a:pt x="1768" y="15232"/>
                </a:lnTo>
                <a:lnTo>
                  <a:pt x="858" y="19806"/>
                </a:lnTo>
                <a:lnTo>
                  <a:pt x="598" y="21028"/>
                </a:lnTo>
                <a:lnTo>
                  <a:pt x="1819" y="20768"/>
                </a:lnTo>
                <a:lnTo>
                  <a:pt x="6394" y="19858"/>
                </a:lnTo>
                <a:lnTo>
                  <a:pt x="6654" y="19806"/>
                </a:lnTo>
                <a:lnTo>
                  <a:pt x="10813" y="15648"/>
                </a:lnTo>
                <a:lnTo>
                  <a:pt x="16765" y="21600"/>
                </a:lnTo>
                <a:lnTo>
                  <a:pt x="17337" y="21002"/>
                </a:lnTo>
                <a:lnTo>
                  <a:pt x="21002" y="17337"/>
                </a:lnTo>
                <a:lnTo>
                  <a:pt x="21600" y="16765"/>
                </a:lnTo>
                <a:lnTo>
                  <a:pt x="15648" y="10813"/>
                </a:lnTo>
                <a:lnTo>
                  <a:pt x="19754" y="6706"/>
                </a:lnTo>
                <a:cubicBezTo>
                  <a:pt x="21093" y="5368"/>
                  <a:pt x="21093" y="3210"/>
                  <a:pt x="19754" y="1871"/>
                </a:cubicBezTo>
                <a:cubicBezTo>
                  <a:pt x="19085" y="1202"/>
                  <a:pt x="18211" y="858"/>
                  <a:pt x="17337" y="858"/>
                </a:cubicBezTo>
                <a:cubicBezTo>
                  <a:pt x="16463" y="858"/>
                  <a:pt x="15589" y="1202"/>
                  <a:pt x="14920" y="1871"/>
                </a:cubicBezTo>
                <a:lnTo>
                  <a:pt x="10813" y="5978"/>
                </a:lnTo>
                <a:close/>
                <a:moveTo>
                  <a:pt x="4835" y="2365"/>
                </a:moveTo>
                <a:lnTo>
                  <a:pt x="6446" y="4003"/>
                </a:lnTo>
                <a:lnTo>
                  <a:pt x="5225" y="5225"/>
                </a:lnTo>
                <a:lnTo>
                  <a:pt x="6420" y="6420"/>
                </a:lnTo>
                <a:lnTo>
                  <a:pt x="7642" y="5199"/>
                </a:lnTo>
                <a:lnTo>
                  <a:pt x="9617" y="7174"/>
                </a:lnTo>
                <a:lnTo>
                  <a:pt x="7148" y="9643"/>
                </a:lnTo>
                <a:lnTo>
                  <a:pt x="2339" y="4835"/>
                </a:lnTo>
                <a:close/>
                <a:moveTo>
                  <a:pt x="17337" y="2469"/>
                </a:moveTo>
                <a:cubicBezTo>
                  <a:pt x="17769" y="2469"/>
                  <a:pt x="18208" y="2664"/>
                  <a:pt x="18585" y="3041"/>
                </a:cubicBezTo>
                <a:cubicBezTo>
                  <a:pt x="19335" y="3792"/>
                  <a:pt x="19335" y="4760"/>
                  <a:pt x="18585" y="5510"/>
                </a:cubicBezTo>
                <a:lnTo>
                  <a:pt x="18039" y="6056"/>
                </a:lnTo>
                <a:lnTo>
                  <a:pt x="15570" y="3587"/>
                </a:lnTo>
                <a:lnTo>
                  <a:pt x="16115" y="3041"/>
                </a:lnTo>
                <a:cubicBezTo>
                  <a:pt x="16492" y="2664"/>
                  <a:pt x="16905" y="2469"/>
                  <a:pt x="17337" y="2469"/>
                </a:cubicBezTo>
                <a:close/>
                <a:moveTo>
                  <a:pt x="14400" y="4757"/>
                </a:moveTo>
                <a:lnTo>
                  <a:pt x="16869" y="7226"/>
                </a:lnTo>
                <a:lnTo>
                  <a:pt x="6810" y="17285"/>
                </a:lnTo>
                <a:cubicBezTo>
                  <a:pt x="6261" y="16229"/>
                  <a:pt x="5397" y="15365"/>
                  <a:pt x="4341" y="14816"/>
                </a:cubicBezTo>
                <a:close/>
                <a:moveTo>
                  <a:pt x="14478" y="11983"/>
                </a:moveTo>
                <a:lnTo>
                  <a:pt x="16453" y="13958"/>
                </a:lnTo>
                <a:lnTo>
                  <a:pt x="15206" y="15206"/>
                </a:lnTo>
                <a:lnTo>
                  <a:pt x="16401" y="16401"/>
                </a:lnTo>
                <a:lnTo>
                  <a:pt x="17649" y="15154"/>
                </a:lnTo>
                <a:lnTo>
                  <a:pt x="19235" y="16739"/>
                </a:lnTo>
                <a:lnTo>
                  <a:pt x="16739" y="19235"/>
                </a:lnTo>
                <a:lnTo>
                  <a:pt x="11983" y="14478"/>
                </a:lnTo>
                <a:close/>
                <a:moveTo>
                  <a:pt x="3275" y="16141"/>
                </a:moveTo>
                <a:cubicBezTo>
                  <a:pt x="4273" y="16561"/>
                  <a:pt x="5065" y="17353"/>
                  <a:pt x="5484" y="18351"/>
                </a:cubicBezTo>
                <a:lnTo>
                  <a:pt x="2729" y="18897"/>
                </a:lnTo>
                <a:close/>
              </a:path>
            </a:pathLst>
          </a:custGeom>
          <a:solidFill>
            <a:srgbClr val="BC3430"/>
          </a:solidFill>
          <a:ln>
            <a:noFill/>
          </a:ln>
          <a:effectLst>
            <a:outerShdw blurRad="762000" dist="127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Open Sans Light"/>
              <a:buNone/>
            </a:pPr>
            <a:endParaRPr sz="2400" b="0" i="0" u="none" strike="noStrike" cap="none">
              <a:solidFill>
                <a:srgbClr val="5E5E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6;p28"/>
          <p:cNvSpPr txBox="1"/>
          <p:nvPr/>
        </p:nvSpPr>
        <p:spPr>
          <a:xfrm>
            <a:off x="1326515" y="2641389"/>
            <a:ext cx="9508492" cy="87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200"/>
              <a:buFont typeface="Open Sans"/>
              <a:buNone/>
            </a:pPr>
            <a:r>
              <a:rPr lang="en-US" sz="3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VISTAZO</a:t>
            </a:r>
            <a:endParaRPr/>
          </a:p>
        </p:txBody>
      </p:sp>
      <p:pic>
        <p:nvPicPr>
          <p:cNvPr id="17" name="Google Shape;17;p28" descr="saitools.png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233" y="12651240"/>
            <a:ext cx="1804968" cy="4321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Open Sans"/>
              <a:buNone/>
              <a:defRPr sz="8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Open Sans"/>
              <a:buChar char="•"/>
              <a:defRPr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23576592" y="12826247"/>
            <a:ext cx="348844" cy="347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367DD-D527-EE47-A547-7135987355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  <p:sp>
        <p:nvSpPr>
          <p:cNvPr id="39" name="Google Shape;39;p1"/>
          <p:cNvSpPr/>
          <p:nvPr/>
        </p:nvSpPr>
        <p:spPr>
          <a:xfrm flipH="1">
            <a:off x="0" y="0"/>
            <a:ext cx="10917382" cy="13716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0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Open Sans"/>
              <a:buNone/>
            </a:pPr>
            <a:endParaRPr sz="32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" name="Google Shape;40;p1"/>
          <p:cNvSpPr txBox="1"/>
          <p:nvPr/>
        </p:nvSpPr>
        <p:spPr>
          <a:xfrm>
            <a:off x="1484156" y="5512262"/>
            <a:ext cx="11538857" cy="206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4145"/>
              <a:buFont typeface="Open Sans"/>
              <a:buNone/>
            </a:pPr>
            <a:r>
              <a:rPr lang="en-US" sz="11500" b="1" i="0" u="none" strike="noStrike" cap="none" dirty="0">
                <a:solidFill>
                  <a:srgbClr val="151515"/>
                </a:solidFill>
                <a:latin typeface="Open Sans"/>
                <a:ea typeface="Open Sans"/>
                <a:cs typeface="Open Sans"/>
                <a:sym typeface="Open Sans"/>
              </a:rPr>
              <a:t>BAC NETO+</a:t>
            </a:r>
            <a:endParaRPr dirty="0"/>
          </a:p>
        </p:txBody>
      </p:sp>
      <p:sp>
        <p:nvSpPr>
          <p:cNvPr id="41" name="Google Shape;41;p1"/>
          <p:cNvSpPr txBox="1"/>
          <p:nvPr/>
        </p:nvSpPr>
        <p:spPr>
          <a:xfrm>
            <a:off x="1484155" y="4242978"/>
            <a:ext cx="10379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3430"/>
              </a:buClr>
              <a:buSzPts val="6000"/>
              <a:buFont typeface="Open Sans Light"/>
              <a:buNone/>
            </a:pPr>
            <a:r>
              <a:rPr lang="en-US" sz="7200" b="0" i="0" u="none" strike="noStrike" cap="none" dirty="0">
                <a:solidFill>
                  <a:srgbClr val="BC343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EVENTO 2 AÑOS</a:t>
            </a:r>
            <a:endParaRPr sz="1800" dirty="0"/>
          </a:p>
        </p:txBody>
      </p:sp>
      <p:pic>
        <p:nvPicPr>
          <p:cNvPr id="42" name="Google Shape;42;p1" descr="LOGO MAS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3036" y="11914909"/>
            <a:ext cx="3709406" cy="117324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"/>
          <p:cNvSpPr txBox="1"/>
          <p:nvPr/>
        </p:nvSpPr>
        <p:spPr>
          <a:xfrm>
            <a:off x="1501565" y="7122262"/>
            <a:ext cx="89706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6719"/>
              <a:buFont typeface="Open Sans"/>
              <a:buNone/>
            </a:pPr>
            <a:r>
              <a:rPr lang="en-US" sz="6719" b="0" i="0" u="none" strike="noStrike" cap="none">
                <a:solidFill>
                  <a:srgbClr val="151515"/>
                </a:solidFill>
                <a:latin typeface="Open Sans"/>
                <a:ea typeface="Open Sans"/>
                <a:cs typeface="Open Sans"/>
                <a:sym typeface="Open Sans"/>
              </a:rPr>
              <a:t>AGOSTO 2024</a:t>
            </a:r>
            <a:endParaRPr sz="6719" b="0" i="0" u="none" strike="noStrike" cap="none">
              <a:solidFill>
                <a:srgbClr val="15151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" name="Google Shape;44;p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623" y="11733550"/>
            <a:ext cx="4297646" cy="151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65034-350B-0641-B9DE-C216F5A8D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30" y="0"/>
            <a:ext cx="10354655" cy="137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8D375-490A-2447-991E-E5FC1F7A8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6829" y="6041570"/>
            <a:ext cx="9249382" cy="7315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CC7F4-A201-E544-92A3-3083C3C4648F}"/>
              </a:ext>
            </a:extLst>
          </p:cNvPr>
          <p:cNvSpPr txBox="1"/>
          <p:nvPr/>
        </p:nvSpPr>
        <p:spPr>
          <a:xfrm>
            <a:off x="11636829" y="1371600"/>
            <a:ext cx="119657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Display de tarjetas BIO/Photobooth</a:t>
            </a:r>
          </a:p>
          <a:p>
            <a:r>
              <a:rPr lang="en-HN" sz="3600" dirty="0"/>
              <a:t>se puede asociar al buzón de reciclaje que está en todas las agencias BAC y explicar de qué está hecha la tarjeta, cómo se reciclan, etc.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F9B08F-41C9-4244-B58B-755BC2982C02}"/>
              </a:ext>
            </a:extLst>
          </p:cNvPr>
          <p:cNvSpPr txBox="1"/>
          <p:nvPr/>
        </p:nvSpPr>
        <p:spPr>
          <a:xfrm>
            <a:off x="859972" y="849086"/>
            <a:ext cx="96882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Montaje de escenario con realidad virtual animada para Maestra de Ceremonias</a:t>
            </a:r>
          </a:p>
          <a:p>
            <a:r>
              <a:rPr lang="en-HN" sz="3600" dirty="0"/>
              <a:t>también se tendrá un set de realidad virtual para los asistentes, donde podrán interactuar con lo que decidamos y tomarse videos y fotos, haciendo nuestro evento trending en 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915A6-38C3-0A40-8C72-252A34E7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6" y="-76238"/>
            <a:ext cx="13149943" cy="87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1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F9B08F-41C9-4244-B58B-755BC2982C02}"/>
              </a:ext>
            </a:extLst>
          </p:cNvPr>
          <p:cNvSpPr txBox="1"/>
          <p:nvPr/>
        </p:nvSpPr>
        <p:spPr>
          <a:xfrm>
            <a:off x="859972" y="849086"/>
            <a:ext cx="69410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SET de realidad virtual para los asistentes, donde podrán interactuar con lo que decidamos y tomarse videos y fotos, haciendo nuestro evento trending en RS.</a:t>
            </a:r>
          </a:p>
        </p:txBody>
      </p:sp>
      <p:pic>
        <p:nvPicPr>
          <p:cNvPr id="4" name="Intro-3" descr="Intro-3">
            <a:hlinkClick r:id="" action="ppaction://media"/>
            <a:extLst>
              <a:ext uri="{FF2B5EF4-FFF2-40B4-BE49-F238E27FC236}">
                <a16:creationId xmlns:a16="http://schemas.microsoft.com/office/drawing/2014/main" id="{774D4F1C-53DA-2649-BF95-C06283C88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9612" y="0"/>
            <a:ext cx="7762876" cy="13716000"/>
          </a:xfrm>
          <a:prstGeom prst="rect">
            <a:avLst/>
          </a:prstGeom>
        </p:spPr>
      </p:pic>
      <p:pic>
        <p:nvPicPr>
          <p:cNvPr id="5" name="Intro2" descr="Intro2">
            <a:hlinkClick r:id="" action="ppaction://media"/>
            <a:extLst>
              <a:ext uri="{FF2B5EF4-FFF2-40B4-BE49-F238E27FC236}">
                <a16:creationId xmlns:a16="http://schemas.microsoft.com/office/drawing/2014/main" id="{5D5F1756-85C5-7647-B227-B66C427B3B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21124" y="0"/>
            <a:ext cx="776287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E365AB-A6AB-7D46-B6EB-9645F2C851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70000" cy="127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22F44-87CD-364A-8F01-E7B17F3EAF70}"/>
              </a:ext>
            </a:extLst>
          </p:cNvPr>
          <p:cNvSpPr txBox="1"/>
          <p:nvPr/>
        </p:nvSpPr>
        <p:spPr>
          <a:xfrm>
            <a:off x="14935201" y="856357"/>
            <a:ext cx="6941004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Vamos a reutilizar este stand circular, se habló de asignar:</a:t>
            </a:r>
          </a:p>
          <a:p>
            <a:endParaRPr lang="en-HN" sz="4800" b="1" dirty="0"/>
          </a:p>
          <a:p>
            <a:r>
              <a:rPr lang="en-HN" sz="4800" b="1" dirty="0"/>
              <a:t>1 Artesanas que reciclan nuestras lonas</a:t>
            </a:r>
          </a:p>
          <a:p>
            <a:endParaRPr lang="en-HN" sz="4800" b="1" dirty="0"/>
          </a:p>
          <a:p>
            <a:r>
              <a:rPr lang="en-HN" sz="4800" b="1" dirty="0"/>
              <a:t>2 Reto de YMU</a:t>
            </a:r>
          </a:p>
          <a:p>
            <a:endParaRPr lang="en-HN" sz="4800" b="1" dirty="0"/>
          </a:p>
          <a:p>
            <a:r>
              <a:rPr lang="en-HN" sz="4800" b="1" dirty="0"/>
              <a:t>3 Tema ambiental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E81D0-29AD-0643-8007-BB1EF2B0142E}"/>
              </a:ext>
            </a:extLst>
          </p:cNvPr>
          <p:cNvSpPr txBox="1"/>
          <p:nvPr/>
        </p:nvSpPr>
        <p:spPr>
          <a:xfrm>
            <a:off x="14935200" y="9607183"/>
            <a:ext cx="7630885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HN" sz="4800" b="1" dirty="0"/>
              <a:t>Necesitamos que definan los artes o la temática que desean darle a cada uno.</a:t>
            </a:r>
          </a:p>
        </p:txBody>
      </p:sp>
    </p:spTree>
    <p:extLst>
      <p:ext uri="{BB962C8B-B14F-4D97-AF65-F5344CB8AC3E}">
        <p14:creationId xmlns:p14="http://schemas.microsoft.com/office/powerpoint/2010/main" val="1271878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DA3371-D9D0-8A4C-B6E8-1729159F6E08}"/>
              </a:ext>
            </a:extLst>
          </p:cNvPr>
          <p:cNvSpPr txBox="1"/>
          <p:nvPr/>
        </p:nvSpPr>
        <p:spPr>
          <a:xfrm>
            <a:off x="2237015" y="3467640"/>
            <a:ext cx="199099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en-HN" sz="4800" b="1" dirty="0"/>
              <a:t>La agenda del evento</a:t>
            </a:r>
          </a:p>
          <a:p>
            <a:pPr marL="685800" indent="-685800">
              <a:buFontTx/>
              <a:buChar char="-"/>
            </a:pPr>
            <a:r>
              <a:rPr lang="en-HN" sz="4800" b="1" dirty="0"/>
              <a:t>PPT de CR</a:t>
            </a:r>
          </a:p>
          <a:p>
            <a:pPr marL="685800" indent="-685800">
              <a:buFontTx/>
              <a:buChar char="-"/>
            </a:pPr>
            <a:r>
              <a:rPr lang="en-HN" sz="4800" b="1" dirty="0"/>
              <a:t>PPT con datos</a:t>
            </a:r>
          </a:p>
          <a:p>
            <a:pPr marL="685800" indent="-685800">
              <a:buFontTx/>
              <a:buChar char="-"/>
            </a:pPr>
            <a:r>
              <a:rPr lang="en-HN" sz="4800" b="1" dirty="0"/>
              <a:t>Info para 3 dimensiones del stand</a:t>
            </a:r>
          </a:p>
          <a:p>
            <a:r>
              <a:rPr lang="en-HN" sz="4800" b="1" dirty="0"/>
              <a:t>- Quien hará el contenido (Necesitan apoyo?)</a:t>
            </a:r>
          </a:p>
          <a:p>
            <a:r>
              <a:rPr lang="en-HN" sz="4800" b="1" dirty="0"/>
              <a:t>- Vídeos que desean filmar (Se harán por la agencia?)</a:t>
            </a:r>
          </a:p>
          <a:p>
            <a:pPr marL="685800" indent="-685800">
              <a:buFontTx/>
              <a:buChar char="-"/>
            </a:pPr>
            <a:endParaRPr lang="en-HN" sz="4800" b="1" dirty="0"/>
          </a:p>
          <a:p>
            <a:pPr marL="685800" indent="-685800">
              <a:buFontTx/>
              <a:buChar char="-"/>
            </a:pPr>
            <a:endParaRPr lang="en-H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79401-AF80-EA41-9A77-35BD0E6124D3}"/>
              </a:ext>
            </a:extLst>
          </p:cNvPr>
          <p:cNvSpPr txBox="1"/>
          <p:nvPr/>
        </p:nvSpPr>
        <p:spPr>
          <a:xfrm>
            <a:off x="2237015" y="1306286"/>
            <a:ext cx="11816055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HN" sz="9600" b="1" dirty="0"/>
              <a:t>Necesitamos saber:</a:t>
            </a:r>
          </a:p>
        </p:txBody>
      </p:sp>
    </p:spTree>
    <p:extLst>
      <p:ext uri="{BB962C8B-B14F-4D97-AF65-F5344CB8AC3E}">
        <p14:creationId xmlns:p14="http://schemas.microsoft.com/office/powerpoint/2010/main" val="3715122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D2F33-EC0A-9141-8A8F-6FA90AC4943A}"/>
              </a:ext>
            </a:extLst>
          </p:cNvPr>
          <p:cNvSpPr txBox="1"/>
          <p:nvPr/>
        </p:nvSpPr>
        <p:spPr>
          <a:xfrm>
            <a:off x="7672173" y="1071949"/>
            <a:ext cx="903965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HN" sz="4000" b="1" dirty="0"/>
              <a:t>DETALLE PRELIMINAR DE COSTOS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58264-4B28-204E-A560-9D3AB947B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" y="1955651"/>
            <a:ext cx="24008316" cy="983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00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2EEF4-8597-5842-8BAD-453BD0DA6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-1"/>
            <a:ext cx="24394886" cy="13716001"/>
          </a:xfrm>
          <a:prstGeom prst="rect">
            <a:avLst/>
          </a:prstGeom>
        </p:spPr>
      </p:pic>
      <p:pic>
        <p:nvPicPr>
          <p:cNvPr id="189" name="Google Shape;189;p27" descr="LOGO MAS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411" y="10123716"/>
            <a:ext cx="7876774" cy="2491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16728A-F5BB-8747-9DE3-89BDC3711B89}"/>
              </a:ext>
            </a:extLst>
          </p:cNvPr>
          <p:cNvSpPr txBox="1"/>
          <p:nvPr/>
        </p:nvSpPr>
        <p:spPr>
          <a:xfrm>
            <a:off x="3004458" y="2743200"/>
            <a:ext cx="187778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7200" dirty="0"/>
              <a:t>Se presentan avances desarrollados en base a las ideas de inspiración presentadas en la última reunión que se sostuvo.</a:t>
            </a:r>
          </a:p>
          <a:p>
            <a:endParaRPr lang="en-HN" sz="7200" dirty="0"/>
          </a:p>
          <a:p>
            <a:r>
              <a:rPr lang="en-HN" sz="7200" dirty="0"/>
              <a:t>Para definir el camino conceptual que deseamos seguir para el evento.</a:t>
            </a:r>
          </a:p>
        </p:txBody>
      </p:sp>
    </p:spTree>
    <p:extLst>
      <p:ext uri="{BB962C8B-B14F-4D97-AF65-F5344CB8AC3E}">
        <p14:creationId xmlns:p14="http://schemas.microsoft.com/office/powerpoint/2010/main" val="141530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3D040-5418-994F-8BAB-CA31B273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24384000" cy="13716000"/>
          </a:xfrm>
          <a:prstGeom prst="rect">
            <a:avLst/>
          </a:prstGeom>
        </p:spPr>
      </p:pic>
      <p:sp>
        <p:nvSpPr>
          <p:cNvPr id="50" name="Google Shape;50;p2"/>
          <p:cNvSpPr/>
          <p:nvPr/>
        </p:nvSpPr>
        <p:spPr>
          <a:xfrm flipH="1">
            <a:off x="0" y="0"/>
            <a:ext cx="12540343" cy="13716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0000">
                <a:srgbClr val="151515">
                  <a:alpha val="80000"/>
                </a:srgbClr>
              </a:gs>
              <a:gs pos="100000">
                <a:srgbClr val="151515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200"/>
              <a:buFont typeface="Open Sans"/>
              <a:buNone/>
            </a:pPr>
            <a:endParaRPr sz="32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1" name="Google Shape;51;p2"/>
          <p:cNvSpPr txBox="1"/>
          <p:nvPr/>
        </p:nvSpPr>
        <p:spPr>
          <a:xfrm>
            <a:off x="814758" y="5522392"/>
            <a:ext cx="3589124" cy="93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IDEAS</a:t>
            </a:r>
            <a:endParaRPr dirty="0"/>
          </a:p>
        </p:txBody>
      </p:sp>
      <p:sp>
        <p:nvSpPr>
          <p:cNvPr id="53" name="Google Shape;53;p2"/>
          <p:cNvSpPr txBox="1"/>
          <p:nvPr/>
        </p:nvSpPr>
        <p:spPr>
          <a:xfrm>
            <a:off x="814758" y="6288118"/>
            <a:ext cx="8773236" cy="145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Open Sans"/>
              <a:buNone/>
            </a:pPr>
            <a:r>
              <a:rPr lang="en-US" sz="8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DECORACIÓN</a:t>
            </a:r>
            <a:endParaRPr sz="88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0A451-CE96-3A4C-8F0E-03059DF75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3386" y="8408478"/>
            <a:ext cx="10720614" cy="4719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0406E-6C7B-8E48-A891-0260AB82B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3389429" cy="13580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3E507B-1E22-504C-98A4-6A9F3A29F866}"/>
              </a:ext>
            </a:extLst>
          </p:cNvPr>
          <p:cNvSpPr txBox="1"/>
          <p:nvPr/>
        </p:nvSpPr>
        <p:spPr>
          <a:xfrm>
            <a:off x="14303827" y="1273629"/>
            <a:ext cx="82537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Montaje pasillo de acceso al evento</a:t>
            </a:r>
          </a:p>
          <a:p>
            <a:r>
              <a:rPr lang="en-HN" sz="3600" dirty="0"/>
              <a:t>hojas troqueladas, colocadas a los lados del pasillo desde entrada hasta la salida al pasillo de los salones.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C469F-683A-E141-82D2-743F401E81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314" y="0"/>
            <a:ext cx="10221684" cy="8948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93FBA-7D05-8348-BAB9-C66C81A6BD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371" y="914399"/>
            <a:ext cx="8338457" cy="8948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32CCE-F6CA-C04A-A600-C477EE53E03F}"/>
              </a:ext>
            </a:extLst>
          </p:cNvPr>
          <p:cNvSpPr txBox="1"/>
          <p:nvPr/>
        </p:nvSpPr>
        <p:spPr>
          <a:xfrm>
            <a:off x="5241470" y="10221687"/>
            <a:ext cx="13552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Huellas verdes en pasillo de acceso al evento</a:t>
            </a:r>
          </a:p>
          <a:p>
            <a:r>
              <a:rPr lang="en-HN" sz="3600" dirty="0"/>
              <a:t>estarán entre las hojas troqueladas, colocadas al centro del pasillo. Se proponen de grama artificial.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D3E66-A642-C64E-AA67-BCD89F0A8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643" y="0"/>
            <a:ext cx="16079357" cy="1325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63AC1-C317-414B-B670-E8F36A42368F}"/>
              </a:ext>
            </a:extLst>
          </p:cNvPr>
          <p:cNvSpPr txBox="1"/>
          <p:nvPr/>
        </p:nvSpPr>
        <p:spPr>
          <a:xfrm>
            <a:off x="963385" y="2188031"/>
            <a:ext cx="734125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Propuesta arco de entrada al evento</a:t>
            </a:r>
          </a:p>
          <a:p>
            <a:r>
              <a:rPr lang="en-HN" sz="3600" dirty="0"/>
              <a:t>hecho de madera comprimida, la idea es que este arco sirva para futuros eventos. La idea es que el pensamiento Neto+ le inyecta vida al planeta, por eso la representación de las “Venas verdes”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D26C0C-0B81-3348-BCA6-217BC4E788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5348857" cy="13680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3BEBB7-DB29-7A4E-946E-D5DCEA35C17B}"/>
              </a:ext>
            </a:extLst>
          </p:cNvPr>
          <p:cNvSpPr txBox="1"/>
          <p:nvPr/>
        </p:nvSpPr>
        <p:spPr>
          <a:xfrm>
            <a:off x="15348856" y="1371600"/>
            <a:ext cx="8253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Propuesta 1</a:t>
            </a:r>
          </a:p>
          <a:p>
            <a:r>
              <a:rPr lang="en-HN" sz="4800" b="1" dirty="0"/>
              <a:t>SET para entrevistas</a:t>
            </a:r>
          </a:p>
          <a:p>
            <a:r>
              <a:rPr lang="en-HN" sz="3600" dirty="0"/>
              <a:t>se puede asociar al buzón de reciclaje que está en todas las agencias BAC y explicar de qué está hecha la tarjeta, cómo se reciclan, etc.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D55DA-5051-1744-9317-D51D32443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479486" cy="13696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D19E3A-F259-7F4E-AB64-1AFFAD7BF971}"/>
              </a:ext>
            </a:extLst>
          </p:cNvPr>
          <p:cNvSpPr txBox="1"/>
          <p:nvPr/>
        </p:nvSpPr>
        <p:spPr>
          <a:xfrm>
            <a:off x="15348856" y="1371600"/>
            <a:ext cx="8253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Propuesta 2</a:t>
            </a:r>
          </a:p>
          <a:p>
            <a:r>
              <a:rPr lang="en-HN" sz="4800" b="1" dirty="0"/>
              <a:t>SET para entrevistas</a:t>
            </a:r>
          </a:p>
          <a:p>
            <a:r>
              <a:rPr lang="en-HN" sz="3600" dirty="0"/>
              <a:t>se puede asociar al buzón de reciclaje que está en todas las agencias BAC y explicar de qué está hecha la tarjeta, cómo se reciclan, etc.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775E9-FB5C-4049-BA84-D9BCF16C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42" y="-1"/>
            <a:ext cx="14918673" cy="13356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29230-6E27-5442-854F-26839D97A0A3}"/>
              </a:ext>
            </a:extLst>
          </p:cNvPr>
          <p:cNvSpPr txBox="1"/>
          <p:nvPr/>
        </p:nvSpPr>
        <p:spPr>
          <a:xfrm>
            <a:off x="15348856" y="1371600"/>
            <a:ext cx="8253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4800" b="1" dirty="0"/>
              <a:t>Propuesta Totem verde</a:t>
            </a:r>
          </a:p>
          <a:p>
            <a:r>
              <a:rPr lang="en-HN" sz="4800" dirty="0"/>
              <a:t>con pantalla encajuela en forma circular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407</Words>
  <Application>Microsoft Macintosh PowerPoint</Application>
  <PresentationFormat>Custom</PresentationFormat>
  <Paragraphs>43</Paragraphs>
  <Slides>16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Open Sans Light</vt:lpstr>
      <vt:lpstr>Open Sans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2023-02-10T01:19:56Z</dcterms:created>
  <dcterms:modified xsi:type="dcterms:W3CDTF">2024-08-06T22:43:40Z</dcterms:modified>
</cp:coreProperties>
</file>